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65" r:id="rId10"/>
    <p:sldId id="266" r:id="rId11"/>
    <p:sldId id="260" r:id="rId12"/>
    <p:sldId id="267" r:id="rId13"/>
    <p:sldId id="261" r:id="rId14"/>
    <p:sldId id="262" r:id="rId15"/>
    <p:sldId id="264" r:id="rId16"/>
    <p:sldId id="263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0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Type%20VI\Laterotationdata_0513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1409940944882"/>
          <c:y val="6.305281225923598E-2"/>
          <c:w val="0.77264812992125986"/>
          <c:h val="0.78648024939486005"/>
        </c:manualLayout>
      </c:layout>
      <c:scatterChart>
        <c:scatterStyle val="lineMarker"/>
        <c:varyColors val="0"/>
        <c:ser>
          <c:idx val="0"/>
          <c:order val="0"/>
          <c:tx>
            <c:strRef>
              <c:f>LaterotationdataAll!$GF$1</c:f>
              <c:strCache>
                <c:ptCount val="1"/>
                <c:pt idx="0">
                  <c:v>FBAR2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og"/>
            <c:dispRSqr val="1"/>
            <c:dispEq val="0"/>
            <c:trendlineLbl>
              <c:layout>
                <c:manualLayout>
                  <c:x val="-4.9157051555298238E-2"/>
                  <c:y val="-0.2024238387275376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LaterotationdataAll!$CQ$2:$CQ$43</c:f>
              <c:numCache>
                <c:formatCode>General</c:formatCode>
                <c:ptCount val="41"/>
                <c:pt idx="0">
                  <c:v>1</c:v>
                </c:pt>
                <c:pt idx="1">
                  <c:v>181.7</c:v>
                </c:pt>
                <c:pt idx="2">
                  <c:v>18.239999999999998</c:v>
                </c:pt>
                <c:pt idx="3">
                  <c:v>76.739999999999995</c:v>
                </c:pt>
                <c:pt idx="4">
                  <c:v>15.46</c:v>
                </c:pt>
                <c:pt idx="5">
                  <c:v>190.52</c:v>
                </c:pt>
                <c:pt idx="6">
                  <c:v>8.1999999999999993</c:v>
                </c:pt>
                <c:pt idx="7">
                  <c:v>25.78</c:v>
                </c:pt>
                <c:pt idx="8">
                  <c:v>37.54</c:v>
                </c:pt>
                <c:pt idx="9">
                  <c:v>292.88</c:v>
                </c:pt>
                <c:pt idx="10">
                  <c:v>4.54</c:v>
                </c:pt>
                <c:pt idx="11">
                  <c:v>112.82</c:v>
                </c:pt>
                <c:pt idx="12">
                  <c:v>3.22</c:v>
                </c:pt>
                <c:pt idx="13">
                  <c:v>3.12</c:v>
                </c:pt>
                <c:pt idx="14">
                  <c:v>3.68</c:v>
                </c:pt>
                <c:pt idx="15">
                  <c:v>3.18</c:v>
                </c:pt>
                <c:pt idx="16">
                  <c:v>121.28</c:v>
                </c:pt>
                <c:pt idx="17">
                  <c:v>11.6</c:v>
                </c:pt>
                <c:pt idx="18">
                  <c:v>5.25</c:v>
                </c:pt>
                <c:pt idx="19">
                  <c:v>19.079999999999998</c:v>
                </c:pt>
                <c:pt idx="20">
                  <c:v>13.58</c:v>
                </c:pt>
                <c:pt idx="21">
                  <c:v>128.97999999999999</c:v>
                </c:pt>
                <c:pt idx="22">
                  <c:v>164.28</c:v>
                </c:pt>
                <c:pt idx="23">
                  <c:v>6.92</c:v>
                </c:pt>
                <c:pt idx="24">
                  <c:v>168.66</c:v>
                </c:pt>
                <c:pt idx="25">
                  <c:v>50.28</c:v>
                </c:pt>
                <c:pt idx="26">
                  <c:v>75.540000000000006</c:v>
                </c:pt>
                <c:pt idx="27">
                  <c:v>6.66</c:v>
                </c:pt>
                <c:pt idx="28">
                  <c:v>66.959999999999994</c:v>
                </c:pt>
                <c:pt idx="29" formatCode="0.0">
                  <c:v>1.06</c:v>
                </c:pt>
                <c:pt idx="30" formatCode="0.0">
                  <c:v>217.74</c:v>
                </c:pt>
                <c:pt idx="31" formatCode="0">
                  <c:v>453</c:v>
                </c:pt>
                <c:pt idx="32" formatCode="0">
                  <c:v>142</c:v>
                </c:pt>
                <c:pt idx="33" formatCode="0">
                  <c:v>18</c:v>
                </c:pt>
                <c:pt idx="34" formatCode="0">
                  <c:v>2</c:v>
                </c:pt>
                <c:pt idx="35">
                  <c:v>11.32</c:v>
                </c:pt>
                <c:pt idx="36">
                  <c:v>67.55</c:v>
                </c:pt>
              </c:numCache>
            </c:numRef>
          </c:xVal>
          <c:yVal>
            <c:numRef>
              <c:f>LaterotationdataAll!$GH$2:$GH$43</c:f>
              <c:numCache>
                <c:formatCode>0.0</c:formatCode>
                <c:ptCount val="41"/>
                <c:pt idx="0">
                  <c:v>34.989425752269405</c:v>
                </c:pt>
                <c:pt idx="1">
                  <c:v>4.2569816177965754</c:v>
                </c:pt>
                <c:pt idx="2">
                  <c:v>14.345958703455352</c:v>
                </c:pt>
                <c:pt idx="3">
                  <c:v>-2.8070167293308925</c:v>
                </c:pt>
                <c:pt idx="4">
                  <c:v>27.412783960045424</c:v>
                </c:pt>
                <c:pt idx="5">
                  <c:v>7.022557780056025</c:v>
                </c:pt>
                <c:pt idx="6">
                  <c:v>-0.11091400247500981</c:v>
                </c:pt>
                <c:pt idx="7">
                  <c:v>66.44048425630011</c:v>
                </c:pt>
                <c:pt idx="8">
                  <c:v>21.691872553029569</c:v>
                </c:pt>
                <c:pt idx="9">
                  <c:v>-29.376314942405742</c:v>
                </c:pt>
                <c:pt idx="10">
                  <c:v>57.368230945449426</c:v>
                </c:pt>
                <c:pt idx="11">
                  <c:v>-5.2228328403546742</c:v>
                </c:pt>
                <c:pt idx="12">
                  <c:v>22.652215863926813</c:v>
                </c:pt>
                <c:pt idx="13">
                  <c:v>-7.7912397088590675</c:v>
                </c:pt>
                <c:pt idx="14">
                  <c:v>15.956924182768445</c:v>
                </c:pt>
                <c:pt idx="15">
                  <c:v>29.209765841255919</c:v>
                </c:pt>
                <c:pt idx="16">
                  <c:v>16.976997581079146</c:v>
                </c:pt>
                <c:pt idx="17">
                  <c:v>35.368052449605187</c:v>
                </c:pt>
                <c:pt idx="18">
                  <c:v>24.593602551079982</c:v>
                </c:pt>
                <c:pt idx="19">
                  <c:v>24.633926034148161</c:v>
                </c:pt>
                <c:pt idx="20">
                  <c:v>-23.243269506397741</c:v>
                </c:pt>
                <c:pt idx="21">
                  <c:v>9.7467753644305439</c:v>
                </c:pt>
                <c:pt idx="22">
                  <c:v>9.5933211632378974</c:v>
                </c:pt>
                <c:pt idx="23">
                  <c:v>16.269263115689107</c:v>
                </c:pt>
                <c:pt idx="24">
                  <c:v>19.300786103583246</c:v>
                </c:pt>
                <c:pt idx="25">
                  <c:v>4.0475215642158124</c:v>
                </c:pt>
                <c:pt idx="26">
                  <c:v>-13.473512434356238</c:v>
                </c:pt>
                <c:pt idx="27">
                  <c:v>39.618681513660185</c:v>
                </c:pt>
                <c:pt idx="28">
                  <c:v>27.358136635735569</c:v>
                </c:pt>
                <c:pt idx="29">
                  <c:v>57.508248992278951</c:v>
                </c:pt>
                <c:pt idx="30">
                  <c:v>11.162476392175636</c:v>
                </c:pt>
                <c:pt idx="31">
                  <c:v>-23.808851593069232</c:v>
                </c:pt>
                <c:pt idx="32">
                  <c:v>-8.5072411937032264</c:v>
                </c:pt>
                <c:pt idx="33">
                  <c:v>1.1957631733111904</c:v>
                </c:pt>
                <c:pt idx="34">
                  <c:v>-3.5843503252324118</c:v>
                </c:pt>
                <c:pt idx="35">
                  <c:v>17.000224566004533</c:v>
                </c:pt>
                <c:pt idx="36">
                  <c:v>15.184155005168776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A-B71C-40B2-A808-697AD3B33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8206080"/>
        <c:axId val="588205096"/>
      </c:scatterChart>
      <c:valAx>
        <c:axId val="588206080"/>
        <c:scaling>
          <c:orientation val="minMax"/>
          <c:max val="3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PRS NO</a:t>
                </a:r>
                <a:r>
                  <a:rPr lang="en-US" baseline="-25000" dirty="0"/>
                  <a:t>3</a:t>
                </a:r>
                <a:r>
                  <a:rPr lang="en-US" dirty="0"/>
                  <a:t> (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g/10cm</a:t>
                </a:r>
                <a:r>
                  <a:rPr lang="en-US" baseline="30000" dirty="0"/>
                  <a:t>2</a:t>
                </a:r>
                <a:r>
                  <a:rPr lang="en-US" dirty="0"/>
                  <a:t>/burial length)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cap="none" spc="0" baseline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205096"/>
        <c:crosses val="autoZero"/>
        <c:crossBetween val="midCat"/>
      </c:valAx>
      <c:valAx>
        <c:axId val="588205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Two-year Tree </a:t>
                </a:r>
              </a:p>
              <a:p>
                <a:pPr>
                  <a:defRPr/>
                </a:pPr>
                <a:r>
                  <a:rPr lang="en-US" dirty="0"/>
                  <a:t>Volume Response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none" spc="0" baseline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2060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09AF331-CD7F-4FDC-B425-FB770E011542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A4794E8-AD3A-48AD-9F0D-6496D6A049C3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15"/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15"/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43080" y="1219320"/>
            <a:ext cx="8457480" cy="220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000000"/>
                </a:solidFill>
                <a:latin typeface="Trebuchet MS"/>
              </a:rPr>
              <a:t>Stand and Tree Responses to           Late-Rotation Fertilization</a:t>
            </a:r>
          </a:p>
          <a:p>
            <a:pPr algn="ctr">
              <a:lnSpc>
                <a:spcPct val="100000"/>
              </a:lnSpc>
            </a:pPr>
            <a:br>
              <a:rPr lang="en-US" sz="3600" dirty="0"/>
            </a:br>
            <a:r>
              <a:rPr lang="en-US" sz="2000" b="0" strike="noStrike" spc="-1" dirty="0">
                <a:solidFill>
                  <a:srgbClr val="000000"/>
                </a:solidFill>
                <a:latin typeface="Trebuchet MS"/>
              </a:rPr>
              <a:t>CAFS.16.69</a:t>
            </a:r>
            <a:endParaRPr lang="en-US" sz="2000" spc="-1" dirty="0"/>
          </a:p>
        </p:txBody>
      </p:sp>
      <p:sp>
        <p:nvSpPr>
          <p:cNvPr id="88" name="CustomShape 3"/>
          <p:cNvSpPr/>
          <p:nvPr/>
        </p:nvSpPr>
        <p:spPr>
          <a:xfrm>
            <a:off x="343080" y="3886200"/>
            <a:ext cx="8457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</a:rPr>
              <a:t>Eric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rebuchet MS"/>
              </a:rPr>
              <a:t>Turnblom</a:t>
            </a:r>
            <a:r>
              <a:rPr lang="en-US" sz="2000" b="0" strike="noStrike" spc="-1" dirty="0">
                <a:solidFill>
                  <a:srgbClr val="000000"/>
                </a:solidFill>
                <a:latin typeface="Trebuchet MS"/>
              </a:rPr>
              <a:t>, Kim Littke, Jason Cross, Mason Patterson, and Rob Harrison (UW)</a:t>
            </a:r>
            <a:endParaRPr lang="en-US" sz="2000" spc="-1" dirty="0"/>
          </a:p>
        </p:txBody>
      </p:sp>
      <p:sp>
        <p:nvSpPr>
          <p:cNvPr id="89" name="CustomShape 4"/>
          <p:cNvSpPr/>
          <p:nvPr/>
        </p:nvSpPr>
        <p:spPr>
          <a:xfrm>
            <a:off x="1943280" y="380880"/>
            <a:ext cx="52570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Continuing Project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343080" y="4933800"/>
            <a:ext cx="8457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</a:rPr>
              <a:t>Kim Littke</a:t>
            </a:r>
            <a:endParaRPr lang="en-US" sz="2000" spc="-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Company Benefits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Shape 3">
            <a:extLst>
              <a:ext uri="{FF2B5EF4-FFF2-40B4-BE49-F238E27FC236}">
                <a16:creationId xmlns:a16="http://schemas.microsoft.com/office/drawing/2014/main" id="{19F5A82D-C9E8-48CC-950C-427644D8C0EF}"/>
              </a:ext>
            </a:extLst>
          </p:cNvPr>
          <p:cNvSpPr txBox="1"/>
          <p:nvPr/>
        </p:nvSpPr>
        <p:spPr>
          <a:xfrm>
            <a:off x="457200" y="1219012"/>
            <a:ext cx="8229240" cy="4723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rgbClr val="000000"/>
                </a:solidFill>
              </a:rPr>
              <a:t>Average area-based volume response in six distinct regions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0" strike="noStrike" spc="-1" dirty="0">
                <a:solidFill>
                  <a:srgbClr val="000000"/>
                </a:solidFill>
              </a:rPr>
              <a:t>Examination into the economics of late-rotation fertilization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0" strike="noStrike" spc="-1" dirty="0">
                <a:solidFill>
                  <a:srgbClr val="000000"/>
                </a:solidFill>
              </a:rPr>
              <a:t>Conversion of Paired-Tree response models to per area response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0" strike="noStrike" spc="-1" dirty="0">
                <a:solidFill>
                  <a:srgbClr val="000000"/>
                </a:solidFill>
              </a:rPr>
              <a:t>Greater </a:t>
            </a:r>
            <a:r>
              <a:rPr lang="en-US" sz="3000" spc="-1" dirty="0">
                <a:solidFill>
                  <a:srgbClr val="000000"/>
                </a:solidFill>
              </a:rPr>
              <a:t>understanding of </a:t>
            </a:r>
            <a:r>
              <a:rPr lang="en-US" sz="3000" b="0" strike="noStrike" spc="-1" dirty="0">
                <a:solidFill>
                  <a:srgbClr val="000000"/>
                </a:solidFill>
              </a:rPr>
              <a:t>nutrient availability in predicting fertilizer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Summary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Shape 3">
            <a:extLst>
              <a:ext uri="{FF2B5EF4-FFF2-40B4-BE49-F238E27FC236}">
                <a16:creationId xmlns:a16="http://schemas.microsoft.com/office/drawing/2014/main" id="{BE7A3305-24C1-4BBA-A461-CDB3473FEA2B}"/>
              </a:ext>
            </a:extLst>
          </p:cNvPr>
          <p:cNvSpPr txBox="1"/>
          <p:nvPr/>
        </p:nvSpPr>
        <p:spPr>
          <a:xfrm>
            <a:off x="456840" y="938458"/>
            <a:ext cx="4872760" cy="4723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</a:rPr>
              <a:t>Greater response in stands predicted to respond in the Paired-Tree fertilizer response models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</a:rPr>
              <a:t>Plant Root Simulator probes </a:t>
            </a:r>
            <a:r>
              <a:rPr lang="en-US" sz="2000" spc="-1" dirty="0">
                <a:solidFill>
                  <a:srgbClr val="000000"/>
                </a:solidFill>
              </a:rPr>
              <a:t>provide</a:t>
            </a:r>
            <a:r>
              <a:rPr lang="en-US" sz="2000" b="0" strike="noStrike" spc="-1" dirty="0">
                <a:solidFill>
                  <a:srgbClr val="000000"/>
                </a:solidFill>
              </a:rPr>
              <a:t> an understanding of available nutrients and potential for fertilizer response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</a:rPr>
              <a:t>Tree response similar between regions, but plot response is more variable</a:t>
            </a:r>
            <a:endParaRPr lang="en-US" sz="2000" b="0" strike="noStrike" spc="-1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strike="noStrike" spc="-1" dirty="0">
              <a:solidFill>
                <a:srgbClr val="000000"/>
              </a:solidFill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E9EDBF32-AB27-4B5C-8D05-883A0769EF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t="11124" r="12615" b="12222"/>
          <a:stretch/>
        </p:blipFill>
        <p:spPr>
          <a:xfrm>
            <a:off x="5329600" y="895767"/>
            <a:ext cx="3636599" cy="4809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Recommendations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Shape 3">
            <a:extLst>
              <a:ext uri="{FF2B5EF4-FFF2-40B4-BE49-F238E27FC236}">
                <a16:creationId xmlns:a16="http://schemas.microsoft.com/office/drawing/2014/main" id="{A3B10B0F-1FFC-4BD8-8C90-70B36F66FD6F}"/>
              </a:ext>
            </a:extLst>
          </p:cNvPr>
          <p:cNvSpPr txBox="1"/>
          <p:nvPr/>
        </p:nvSpPr>
        <p:spPr>
          <a:xfrm>
            <a:off x="298090" y="939080"/>
            <a:ext cx="4540610" cy="4723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</a:rPr>
              <a:t>Select fertilization stands based on models and maps from the Paired-Tree study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</a:rPr>
              <a:t>Install more PRS probes to further understand nutrient availability and fertilizer response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</a:rPr>
              <a:t>Prioritize fertilization in regions that have the greatest tree and plot response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</a:rPr>
              <a:t>Currently, Vancouver Island, Washington, and Oregon West are responding the best to N fertilization</a:t>
            </a:r>
            <a:endParaRPr lang="en-US" b="0" strike="noStrike" spc="-1" dirty="0">
              <a:solidFill>
                <a:srgbClr val="000000"/>
              </a:solidFill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894174BC-9945-40B8-AF27-56CF84B43C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7450" y="762840"/>
            <a:ext cx="3968750" cy="5282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E3F3-6594-454A-9DDD-08A6281B2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3C6FE-EF22-47A0-8A55-9C53124EF18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465385"/>
            <a:ext cx="4291445" cy="3985845"/>
          </a:xfrm>
        </p:spPr>
        <p:txBody>
          <a:bodyPr anchor="t"/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dirty="0"/>
              <a:t>Thanks: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SMC Field Crew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Stand Management Cooperators</a:t>
            </a:r>
          </a:p>
        </p:txBody>
      </p:sp>
      <p:pic>
        <p:nvPicPr>
          <p:cNvPr id="6" name="Picture 5" descr="A tree in a forest&#10;&#10;Description automatically generated">
            <a:extLst>
              <a:ext uri="{FF2B5EF4-FFF2-40B4-BE49-F238E27FC236}">
                <a16:creationId xmlns:a16="http://schemas.microsoft.com/office/drawing/2014/main" id="{66E1F2E4-EA0C-4D27-8C24-B1200CB2A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273600"/>
            <a:ext cx="4016086" cy="535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Justification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Shape 3">
            <a:extLst>
              <a:ext uri="{FF2B5EF4-FFF2-40B4-BE49-F238E27FC236}">
                <a16:creationId xmlns:a16="http://schemas.microsoft.com/office/drawing/2014/main" id="{85D8BD74-BC28-46B0-99F1-0908474F97C9}"/>
              </a:ext>
            </a:extLst>
          </p:cNvPr>
          <p:cNvSpPr txBox="1"/>
          <p:nvPr/>
        </p:nvSpPr>
        <p:spPr>
          <a:xfrm>
            <a:off x="97126" y="546840"/>
            <a:ext cx="4819003" cy="515367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</a:rPr>
              <a:t>Soils in the Pacific Northwest have responded the best to N fertilization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</a:rPr>
              <a:t>Paired-Tree fertilization study found the greatest response </a:t>
            </a:r>
            <a:r>
              <a:rPr lang="en-US" sz="2000" spc="-1" dirty="0">
                <a:solidFill>
                  <a:srgbClr val="000000"/>
                </a:solidFill>
              </a:rPr>
              <a:t>on stands with: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strike="noStrike" spc="-1" dirty="0">
                <a:solidFill>
                  <a:srgbClr val="000000"/>
                </a:solidFill>
              </a:rPr>
              <a:t>High elevation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</a:rPr>
              <a:t>L</a:t>
            </a:r>
            <a:r>
              <a:rPr lang="en-US" b="0" strike="noStrike" spc="-1" dirty="0">
                <a:solidFill>
                  <a:srgbClr val="000000"/>
                </a:solidFill>
              </a:rPr>
              <a:t>ow-moderate site index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</a:rPr>
              <a:t>C</a:t>
            </a:r>
            <a:r>
              <a:rPr lang="en-US" b="0" strike="noStrike" spc="-1" dirty="0">
                <a:solidFill>
                  <a:srgbClr val="000000"/>
                </a:solidFill>
              </a:rPr>
              <a:t>old spring temperatures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</a:rPr>
              <a:t>L</a:t>
            </a:r>
            <a:r>
              <a:rPr lang="en-US" b="0" strike="noStrike" spc="-1" dirty="0">
                <a:solidFill>
                  <a:srgbClr val="000000"/>
                </a:solidFill>
              </a:rPr>
              <a:t>ow summer precipitation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</a:rPr>
              <a:t>L</a:t>
            </a:r>
            <a:r>
              <a:rPr lang="en-US" b="0" strike="noStrike" spc="-1" dirty="0">
                <a:solidFill>
                  <a:srgbClr val="000000"/>
                </a:solidFill>
              </a:rPr>
              <a:t>ower latitudes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</a:rPr>
              <a:t>Focusing fertilization on responding, late-rotation stands that are 8-10 years to harvest can decrease the risk and cost of fertilization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7AA35DA-1C45-4538-9760-62EFED32E1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9" t="10000" r="11190" b="11123"/>
          <a:stretch/>
        </p:blipFill>
        <p:spPr>
          <a:xfrm>
            <a:off x="4916129" y="552517"/>
            <a:ext cx="4041344" cy="540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Objectives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6" name="TextShape 3">
            <a:extLst>
              <a:ext uri="{FF2B5EF4-FFF2-40B4-BE49-F238E27FC236}">
                <a16:creationId xmlns:a16="http://schemas.microsoft.com/office/drawing/2014/main" id="{0F337F3C-34B9-432C-BF2A-5AB439004D8C}"/>
              </a:ext>
            </a:extLst>
          </p:cNvPr>
          <p:cNvSpPr txBox="1"/>
          <p:nvPr/>
        </p:nvSpPr>
        <p:spPr>
          <a:xfrm>
            <a:off x="294967" y="1096297"/>
            <a:ext cx="8042787" cy="49988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Determine the average, area-based volume response to late-rotation fertilization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Estimate the regional economic returns of late-rotation fertilization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Validate the models developed from the CAFS supported Paired-Tree Study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Assess the ability to predict response to fertilization using plant root simulator (PRS) probes</a:t>
            </a:r>
            <a:endParaRPr lang="en-US" alt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Shape 3">
            <a:extLst>
              <a:ext uri="{FF2B5EF4-FFF2-40B4-BE49-F238E27FC236}">
                <a16:creationId xmlns:a16="http://schemas.microsoft.com/office/drawing/2014/main" id="{4ECE6485-1796-4B7F-96DB-8B8F54BC7B83}"/>
              </a:ext>
            </a:extLst>
          </p:cNvPr>
          <p:cNvSpPr txBox="1"/>
          <p:nvPr/>
        </p:nvSpPr>
        <p:spPr>
          <a:xfrm>
            <a:off x="101836" y="762840"/>
            <a:ext cx="4960039" cy="50025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Randomly chosen latitude/longitude coordinates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30-50 years total age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Plots are 0.25-0.5 ac. circular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Paired by most similar DBH distribution and plot TPA and BA (&lt;10% difference)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One plot in each pair randomly assigned the fertilizer treatment (224 kg N ha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Measure fertilizer response over 2-8 years and at harvest</a:t>
            </a:r>
          </a:p>
          <a:p>
            <a:pPr marL="919163" lvl="1" indent="-4619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All installations measured for two-year response</a:t>
            </a:r>
          </a:p>
          <a:p>
            <a:pPr marL="919163" lvl="1" indent="-4619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11/34 measured for four-year response</a:t>
            </a:r>
          </a:p>
          <a:p>
            <a:pPr marL="919163" lvl="1" indent="-4619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Four installations destroyed by fire or windstorms will be replaced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D33CBB4A-7F7B-486C-B9B6-64EF9E2A6D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2" t="10000" r="11190" b="11773"/>
          <a:stretch/>
        </p:blipFill>
        <p:spPr>
          <a:xfrm>
            <a:off x="5061875" y="546840"/>
            <a:ext cx="4042796" cy="5364804"/>
          </a:xfrm>
          <a:prstGeom prst="rect">
            <a:avLst/>
          </a:prstGeom>
        </p:spPr>
      </p:pic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B72EE5F3-3222-4392-A6DE-B13C0D8C1DFD}"/>
              </a:ext>
            </a:extLst>
          </p:cNvPr>
          <p:cNvSpPr/>
          <p:nvPr/>
        </p:nvSpPr>
        <p:spPr>
          <a:xfrm>
            <a:off x="7947193" y="4856199"/>
            <a:ext cx="110957" cy="109502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ECFF4EC9-2A5A-40DE-AAA9-5C8B04FB0A51}"/>
              </a:ext>
            </a:extLst>
          </p:cNvPr>
          <p:cNvSpPr/>
          <p:nvPr/>
        </p:nvSpPr>
        <p:spPr>
          <a:xfrm>
            <a:off x="8169443" y="4532349"/>
            <a:ext cx="110957" cy="109502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CEC19111-35D5-4AD7-96DD-6B19F1908177}"/>
              </a:ext>
            </a:extLst>
          </p:cNvPr>
          <p:cNvSpPr/>
          <p:nvPr/>
        </p:nvSpPr>
        <p:spPr>
          <a:xfrm>
            <a:off x="8061829" y="4641851"/>
            <a:ext cx="110957" cy="109502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D1C29F02-4267-4182-9EEE-68AE4E45C75E}"/>
              </a:ext>
            </a:extLst>
          </p:cNvPr>
          <p:cNvSpPr/>
          <p:nvPr/>
        </p:nvSpPr>
        <p:spPr>
          <a:xfrm>
            <a:off x="7565913" y="4956048"/>
            <a:ext cx="110957" cy="109502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12" name="TextShape 3">
            <a:extLst>
              <a:ext uri="{FF2B5EF4-FFF2-40B4-BE49-F238E27FC236}">
                <a16:creationId xmlns:a16="http://schemas.microsoft.com/office/drawing/2014/main" id="{D8691319-006A-479D-AA16-B5FFD1C3182D}"/>
              </a:ext>
            </a:extLst>
          </p:cNvPr>
          <p:cNvSpPr txBox="1"/>
          <p:nvPr/>
        </p:nvSpPr>
        <p:spPr>
          <a:xfrm>
            <a:off x="154923" y="1110240"/>
            <a:ext cx="5204297" cy="489550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At each paired plot, sampled one soil pit to 1 meter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Installed Plant Root Simulator (PRS) probes over 12 weeks in control and fertilized plots prior to fertilization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Foliage, branch, and tree core samples were sampled for total nutrients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8E8806-8888-4E52-856C-DE4E20A91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90" y="1780683"/>
            <a:ext cx="3512467" cy="252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245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Major Findings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16" name="TextShape 3">
            <a:extLst>
              <a:ext uri="{FF2B5EF4-FFF2-40B4-BE49-F238E27FC236}">
                <a16:creationId xmlns:a16="http://schemas.microsoft.com/office/drawing/2014/main" id="{61B74E75-6480-431F-AC4A-25BF6DBDE8B1}"/>
              </a:ext>
            </a:extLst>
          </p:cNvPr>
          <p:cNvSpPr txBox="1"/>
          <p:nvPr/>
        </p:nvSpPr>
        <p:spPr>
          <a:xfrm>
            <a:off x="132407" y="762840"/>
            <a:ext cx="8847357" cy="352852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Greatest volume response per acre in BC Vancouver Island, Washington East and West, and Oregon West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Variable response per acre within each region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625F1BB4-4CCF-46FD-9E99-CA13EF944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5" t="11123" r="12255" b="11523"/>
          <a:stretch/>
        </p:blipFill>
        <p:spPr>
          <a:xfrm>
            <a:off x="3007660" y="1961790"/>
            <a:ext cx="2944101" cy="3922776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79C927F5-F551-4D0B-8826-41BDB196A7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t="11146" r="12330" b="11500"/>
          <a:stretch/>
        </p:blipFill>
        <p:spPr>
          <a:xfrm>
            <a:off x="16674" y="1961790"/>
            <a:ext cx="2944101" cy="3922776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96AAF8A-588D-4EFD-A974-249D06CB8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848569"/>
              </p:ext>
            </p:extLst>
          </p:nvPr>
        </p:nvGraphicFramePr>
        <p:xfrm>
          <a:off x="6038477" y="2175116"/>
          <a:ext cx="3088849" cy="3566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3393">
                  <a:extLst>
                    <a:ext uri="{9D8B030D-6E8A-4147-A177-3AD203B41FA5}">
                      <a16:colId xmlns:a16="http://schemas.microsoft.com/office/drawing/2014/main" val="1693320186"/>
                    </a:ext>
                  </a:extLst>
                </a:gridCol>
                <a:gridCol w="995951">
                  <a:extLst>
                    <a:ext uri="{9D8B030D-6E8A-4147-A177-3AD203B41FA5}">
                      <a16:colId xmlns:a16="http://schemas.microsoft.com/office/drawing/2014/main" val="1012328552"/>
                    </a:ext>
                  </a:extLst>
                </a:gridCol>
                <a:gridCol w="949505">
                  <a:extLst>
                    <a:ext uri="{9D8B030D-6E8A-4147-A177-3AD203B41FA5}">
                      <a16:colId xmlns:a16="http://schemas.microsoft.com/office/drawing/2014/main" val="260282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Region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Two-year Tree Response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Two-year Plot Response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154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BC Mainland (n=3)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-7 ± 18%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-51 ± 59 ft</a:t>
                      </a:r>
                      <a:r>
                        <a:rPr lang="en-US" sz="1200" baseline="30000" dirty="0"/>
                        <a:t>3</a:t>
                      </a:r>
                      <a:r>
                        <a:rPr lang="en-US" sz="1200" dirty="0"/>
                        <a:t>/ac/</a:t>
                      </a:r>
                      <a:r>
                        <a:rPr lang="en-US" sz="1200" dirty="0" err="1"/>
                        <a:t>yr</a:t>
                      </a: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99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BC Vancouver Island (n=3)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18 ± 34%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43 ± 48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ft</a:t>
                      </a:r>
                      <a:r>
                        <a:rPr lang="en-US" sz="1200" baseline="30000" dirty="0"/>
                        <a:t>3</a:t>
                      </a:r>
                      <a:r>
                        <a:rPr lang="en-US" sz="1200" dirty="0"/>
                        <a:t>/ac/</a:t>
                      </a:r>
                      <a:r>
                        <a:rPr lang="en-US" sz="1200" dirty="0" err="1"/>
                        <a:t>yr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536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WAW (n=10)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14 ± 16%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33 ± 70 ft</a:t>
                      </a:r>
                      <a:r>
                        <a:rPr lang="en-US" sz="1200" baseline="30000" dirty="0"/>
                        <a:t>3</a:t>
                      </a:r>
                      <a:r>
                        <a:rPr lang="en-US" sz="1200" dirty="0"/>
                        <a:t>/ac/</a:t>
                      </a:r>
                      <a:r>
                        <a:rPr lang="en-US" sz="1200" dirty="0" err="1"/>
                        <a:t>yr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3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WAE (n=6)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18 ± 23%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53 ± 109 ft</a:t>
                      </a:r>
                      <a:r>
                        <a:rPr lang="en-US" sz="1200" baseline="30000" dirty="0"/>
                        <a:t>3</a:t>
                      </a:r>
                      <a:r>
                        <a:rPr lang="en-US" sz="1200" dirty="0"/>
                        <a:t>/ac/</a:t>
                      </a:r>
                      <a:r>
                        <a:rPr lang="en-US" sz="1200" dirty="0" err="1"/>
                        <a:t>yr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511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ORW (n=9)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16 ± 14%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67 ± 60 ft</a:t>
                      </a:r>
                      <a:r>
                        <a:rPr lang="en-US" sz="1200" baseline="30000" dirty="0"/>
                        <a:t>3</a:t>
                      </a:r>
                      <a:r>
                        <a:rPr lang="en-US" sz="1200" dirty="0"/>
                        <a:t>/ac/</a:t>
                      </a:r>
                      <a:r>
                        <a:rPr lang="en-US" sz="1200" dirty="0" err="1"/>
                        <a:t>yr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593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ORE (n=6)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14 ± 36%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-24 ± 179 ft</a:t>
                      </a:r>
                      <a:r>
                        <a:rPr lang="en-US" sz="1200" baseline="30000" dirty="0"/>
                        <a:t>3</a:t>
                      </a:r>
                      <a:r>
                        <a:rPr lang="en-US" sz="1200" dirty="0"/>
                        <a:t>/ac/</a:t>
                      </a:r>
                      <a:r>
                        <a:rPr lang="en-US" sz="1200" dirty="0" err="1"/>
                        <a:t>yr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642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3709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Major Findings</a:t>
            </a:r>
            <a:endParaRPr lang="en-US" sz="1800" b="1" strike="noStrike" spc="-1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A805D5-93E2-4376-97CA-8E0E466800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1124" r="12494" b="10835"/>
          <a:stretch/>
        </p:blipFill>
        <p:spPr>
          <a:xfrm>
            <a:off x="3159520" y="1891720"/>
            <a:ext cx="2922846" cy="3922776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915916B3-2346-4D43-89F4-DDF1B6668D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8" t="10962" r="12531" b="11246"/>
          <a:stretch/>
        </p:blipFill>
        <p:spPr>
          <a:xfrm>
            <a:off x="6203760" y="1891720"/>
            <a:ext cx="2922846" cy="3922776"/>
          </a:xfrm>
          <a:prstGeom prst="rect">
            <a:avLst/>
          </a:prstGeom>
        </p:spPr>
      </p:pic>
      <p:sp>
        <p:nvSpPr>
          <p:cNvPr id="16" name="TextShape 3">
            <a:extLst>
              <a:ext uri="{FF2B5EF4-FFF2-40B4-BE49-F238E27FC236}">
                <a16:creationId xmlns:a16="http://schemas.microsoft.com/office/drawing/2014/main" id="{61B74E75-6480-431F-AC4A-25BF6DBDE8B1}"/>
              </a:ext>
            </a:extLst>
          </p:cNvPr>
          <p:cNvSpPr txBox="1"/>
          <p:nvPr/>
        </p:nvSpPr>
        <p:spPr>
          <a:xfrm>
            <a:off x="132407" y="762840"/>
            <a:ext cx="8847357" cy="1128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Late-rotation tree volume response matches predicted response regions from the Paired-Tree Study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Similar response from 0-4 years on first cohort of measurements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A57D846-D83A-4346-9F57-284022797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536810"/>
              </p:ext>
            </p:extLst>
          </p:nvPr>
        </p:nvGraphicFramePr>
        <p:xfrm>
          <a:off x="163516" y="2865129"/>
          <a:ext cx="2915574" cy="19615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3558">
                  <a:extLst>
                    <a:ext uri="{9D8B030D-6E8A-4147-A177-3AD203B41FA5}">
                      <a16:colId xmlns:a16="http://schemas.microsoft.com/office/drawing/2014/main" val="1012328552"/>
                    </a:ext>
                  </a:extLst>
                </a:gridCol>
                <a:gridCol w="982805">
                  <a:extLst>
                    <a:ext uri="{9D8B030D-6E8A-4147-A177-3AD203B41FA5}">
                      <a16:colId xmlns:a16="http://schemas.microsoft.com/office/drawing/2014/main" val="3827314374"/>
                    </a:ext>
                  </a:extLst>
                </a:gridCol>
                <a:gridCol w="919211">
                  <a:extLst>
                    <a:ext uri="{9D8B030D-6E8A-4147-A177-3AD203B41FA5}">
                      <a16:colId xmlns:a16="http://schemas.microsoft.com/office/drawing/2014/main" val="2339006062"/>
                    </a:ext>
                  </a:extLst>
                </a:gridCol>
              </a:tblGrid>
              <a:tr h="516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Predicted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Two-year Tree Response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Two-year Plot Response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560253"/>
                  </a:ext>
                </a:extLst>
              </a:tr>
              <a:tr h="6065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No Response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8%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11 ± 82 ft</a:t>
                      </a:r>
                      <a:r>
                        <a:rPr lang="en-US" sz="1200" baseline="30000" dirty="0"/>
                        <a:t>3</a:t>
                      </a:r>
                      <a:r>
                        <a:rPr lang="en-US" sz="1200" dirty="0"/>
                        <a:t>/ac/</a:t>
                      </a:r>
                      <a:r>
                        <a:rPr lang="en-US" sz="1200" dirty="0" err="1"/>
                        <a:t>yr</a:t>
                      </a:r>
                      <a:endParaRPr lang="en-US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8034735"/>
                  </a:ext>
                </a:extLst>
              </a:tr>
              <a:tr h="7150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Response 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25%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63 ± 123 ft</a:t>
                      </a:r>
                      <a:r>
                        <a:rPr lang="en-US" sz="1200" baseline="30000" dirty="0"/>
                        <a:t>3</a:t>
                      </a:r>
                      <a:r>
                        <a:rPr lang="en-US" sz="1200" dirty="0"/>
                        <a:t>/ac/</a:t>
                      </a:r>
                      <a:r>
                        <a:rPr lang="en-US" sz="1200" dirty="0" err="1"/>
                        <a:t>yr</a:t>
                      </a:r>
                      <a:endParaRPr lang="en-US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751142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Major Findings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16" name="TextShape 3">
            <a:extLst>
              <a:ext uri="{FF2B5EF4-FFF2-40B4-BE49-F238E27FC236}">
                <a16:creationId xmlns:a16="http://schemas.microsoft.com/office/drawing/2014/main" id="{61B74E75-6480-431F-AC4A-25BF6DBDE8B1}"/>
              </a:ext>
            </a:extLst>
          </p:cNvPr>
          <p:cNvSpPr txBox="1"/>
          <p:nvPr/>
        </p:nvSpPr>
        <p:spPr>
          <a:xfrm>
            <a:off x="132407" y="1060449"/>
            <a:ext cx="4509443" cy="47371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Greater tree volume response found on installations with greater elevation, precipitation as snow, and forest floor and surface soil C:N ratio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Responders also tend to have greater cation and lower ammonium adsorption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Non-responders had greater soil and foliar N and site index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Lower response over 50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g NO</a:t>
            </a:r>
            <a:r>
              <a:rPr lang="en-US" baseline="-25000" dirty="0"/>
              <a:t>3</a:t>
            </a:r>
            <a:r>
              <a:rPr lang="en-US" dirty="0"/>
              <a:t> adsorption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Non-responders found within the responsive group would be expected to respond due to NO</a:t>
            </a:r>
            <a:r>
              <a:rPr lang="en-US" baseline="-25000" dirty="0"/>
              <a:t>3</a:t>
            </a:r>
            <a:r>
              <a:rPr lang="en-US" dirty="0"/>
              <a:t> availability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Low exchangeable cation or high ammonium adsorption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8EABB167-CB01-4914-B873-C4739AE61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50" y="596863"/>
            <a:ext cx="4451350" cy="298457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DFEAFB-BA22-4BC9-865A-57812082509D}"/>
              </a:ext>
            </a:extLst>
          </p:cNvPr>
          <p:cNvCxnSpPr>
            <a:cxnSpLocks/>
          </p:cNvCxnSpPr>
          <p:nvPr/>
        </p:nvCxnSpPr>
        <p:spPr>
          <a:xfrm>
            <a:off x="4876800" y="3581436"/>
            <a:ext cx="3486150" cy="0"/>
          </a:xfrm>
          <a:prstGeom prst="straightConnector1">
            <a:avLst/>
          </a:prstGeom>
          <a:ln w="28575">
            <a:gradFill flip="none" rotWithShape="1">
              <a:gsLst>
                <a:gs pos="0">
                  <a:srgbClr val="FF0000"/>
                </a:gs>
                <a:gs pos="100000">
                  <a:srgbClr val="00B050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E7E9A54-308C-4EA5-8FD7-6B0BADF6AEED}"/>
              </a:ext>
            </a:extLst>
          </p:cNvPr>
          <p:cNvSpPr txBox="1"/>
          <p:nvPr/>
        </p:nvSpPr>
        <p:spPr>
          <a:xfrm>
            <a:off x="6212540" y="3581436"/>
            <a:ext cx="8322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N availability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C0C5E9-A291-408A-A9CA-0F2D68E580F1}"/>
              </a:ext>
            </a:extLst>
          </p:cNvPr>
          <p:cNvCxnSpPr>
            <a:cxnSpLocks/>
          </p:cNvCxnSpPr>
          <p:nvPr/>
        </p:nvCxnSpPr>
        <p:spPr>
          <a:xfrm>
            <a:off x="8362950" y="596862"/>
            <a:ext cx="6350" cy="2819474"/>
          </a:xfrm>
          <a:prstGeom prst="straightConnector1">
            <a:avLst/>
          </a:prstGeom>
          <a:ln w="28575">
            <a:gradFill flip="none" rotWithShape="1">
              <a:gsLst>
                <a:gs pos="0">
                  <a:srgbClr val="FF0000"/>
                </a:gs>
                <a:gs pos="100000">
                  <a:srgbClr val="00B050"/>
                </a:gs>
              </a:gsLst>
              <a:lin ang="54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2D86FD3-831B-4B7F-9672-14AFABB62FF6}"/>
              </a:ext>
            </a:extLst>
          </p:cNvPr>
          <p:cNvSpPr txBox="1"/>
          <p:nvPr/>
        </p:nvSpPr>
        <p:spPr>
          <a:xfrm>
            <a:off x="8362950" y="2317786"/>
            <a:ext cx="7635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Exch.</a:t>
            </a:r>
          </a:p>
          <a:p>
            <a:r>
              <a:rPr lang="en-US" sz="900" dirty="0"/>
              <a:t>Cation availability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0157DAF-B0E8-49BF-8405-F06A273AFE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210726"/>
              </p:ext>
            </p:extLst>
          </p:nvPr>
        </p:nvGraphicFramePr>
        <p:xfrm>
          <a:off x="4495800" y="3812268"/>
          <a:ext cx="4064000" cy="2215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42828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4"/>
          <p:cNvSpPr/>
          <p:nvPr/>
        </p:nvSpPr>
        <p:spPr>
          <a:xfrm>
            <a:off x="7078320" y="182520"/>
            <a:ext cx="1436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Deliverables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Shape 3">
            <a:extLst>
              <a:ext uri="{FF2B5EF4-FFF2-40B4-BE49-F238E27FC236}">
                <a16:creationId xmlns:a16="http://schemas.microsoft.com/office/drawing/2014/main" id="{54E5EDA5-D1DF-41C6-AB2D-BC66EE485D8A}"/>
              </a:ext>
            </a:extLst>
          </p:cNvPr>
          <p:cNvSpPr txBox="1"/>
          <p:nvPr/>
        </p:nvSpPr>
        <p:spPr>
          <a:xfrm>
            <a:off x="457200" y="949569"/>
            <a:ext cx="8229240" cy="514595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</a:rPr>
              <a:t>38 Late-Rotation installations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000000"/>
                </a:solidFill>
              </a:rPr>
              <a:t>Soil, tree, and PRS probe nutrient data collected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</a:rPr>
              <a:t>Man</a:t>
            </a:r>
            <a:r>
              <a:rPr lang="en-US" sz="2800" spc="-1" dirty="0">
                <a:solidFill>
                  <a:srgbClr val="000000"/>
                </a:solidFill>
              </a:rPr>
              <a:t>uscripts planned: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</a:rPr>
              <a:t>Relationship between PRS probe nutrient adsorption, soil and site productivity, and four-year fertilizer response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</a:rPr>
              <a:t>Economic analysis of regional fertilization of late-rotation stands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000000"/>
                </a:solidFill>
              </a:rPr>
              <a:t>Inclusion of response data into growth models</a:t>
            </a:r>
            <a:endParaRPr lang="en-US" sz="2800" b="0" strike="noStrike" spc="-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91D5DC366FB34DAB5FED80D728F9D5" ma:contentTypeVersion="11" ma:contentTypeDescription="Create a new document." ma:contentTypeScope="" ma:versionID="0f922146a228a40fa86d57add326b474">
  <xsd:schema xmlns:xsd="http://www.w3.org/2001/XMLSchema" xmlns:xs="http://www.w3.org/2001/XMLSchema" xmlns:p="http://schemas.microsoft.com/office/2006/metadata/properties" xmlns:ns2="c8d168e6-916d-41f3-9337-c3785a6911a5" xmlns:ns3="50d1adfd-75f0-4ac1-a76d-7b6e1bad5e9c" targetNamespace="http://schemas.microsoft.com/office/2006/metadata/properties" ma:root="true" ma:fieldsID="7cdbc3b46195e23b18e8790d7077f3d7" ns2:_="" ns3:_="">
    <xsd:import namespace="c8d168e6-916d-41f3-9337-c3785a6911a5"/>
    <xsd:import namespace="50d1adfd-75f0-4ac1-a76d-7b6e1bad5e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d168e6-916d-41f3-9337-c3785a6911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1adfd-75f0-4ac1-a76d-7b6e1bad5e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8A36C7-2AB1-4F8D-91E9-B5608C1926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10162D-EB9D-4254-A7DC-5776522090B0}"/>
</file>

<file path=customXml/itemProps3.xml><?xml version="1.0" encoding="utf-8"?>
<ds:datastoreItem xmlns:ds="http://schemas.openxmlformats.org/officeDocument/2006/customXml" ds:itemID="{24EBBF32-1772-4CED-A43D-DCDC0947F76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7137</TotalTime>
  <Words>833</Words>
  <Application>Microsoft Office PowerPoint</Application>
  <PresentationFormat>On-screen Show (4:3)</PresentationFormat>
  <Paragraphs>122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Trebuchet MS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NCSU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CAFS</dc:creator>
  <dc:description/>
  <cp:lastModifiedBy>Kim Littke</cp:lastModifiedBy>
  <cp:revision>26</cp:revision>
  <dcterms:created xsi:type="dcterms:W3CDTF">2013-02-25T23:05:08Z</dcterms:created>
  <dcterms:modified xsi:type="dcterms:W3CDTF">2021-05-28T18:13:08Z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NCSU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  <property fmtid="{D5CDD505-2E9C-101B-9397-08002B2CF9AE}" pid="13" name="ContentTypeId">
    <vt:lpwstr>0x010100EF91D5DC366FB34DAB5FED80D728F9D5</vt:lpwstr>
  </property>
</Properties>
</file>