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9"/>
  </p:notesMasterIdLst>
  <p:sldIdLst>
    <p:sldId id="260" r:id="rId3"/>
    <p:sldId id="257" r:id="rId4"/>
    <p:sldId id="266" r:id="rId5"/>
    <p:sldId id="258" r:id="rId6"/>
    <p:sldId id="268" r:id="rId7"/>
    <p:sldId id="259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34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0" strike="noStrike" spc="-1">
                <a:latin typeface="Arial"/>
              </a:rPr>
              <a:t>Click to move the slide</a:t>
            </a: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sz="2000" b="0" strike="noStrike" spc="-1">
                <a:latin typeface="Arial"/>
              </a:rPr>
              <a:t>Click to edit the notes format</a:t>
            </a:r>
          </a:p>
        </p:txBody>
      </p:sp>
      <p:sp>
        <p:nvSpPr>
          <p:cNvPr id="82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sz="1400" b="0" strike="noStrike" spc="-1">
                <a:latin typeface="Times New Roman"/>
              </a:rPr>
              <a:t>&lt;header&gt;</a:t>
            </a:r>
          </a:p>
        </p:txBody>
      </p:sp>
      <p:sp>
        <p:nvSpPr>
          <p:cNvPr id="83" name="PlaceHolder 4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en-US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84" name="PlaceHolder 5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en-US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85" name="PlaceHolder 6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B83E255A-FD79-46F8-ABE2-8281F398DD8E}" type="slidenum">
              <a:rPr lang="en-US" sz="1400" b="0" strike="noStrike" spc="-1">
                <a:latin typeface="Times New Roman"/>
              </a:rPr>
              <a:t>‹#›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125" name="CustomShape 3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5A4794E8-AD3A-48AD-9F0D-6496D6A049C3}" type="slidenum">
              <a:rPr lang="en-US" sz="1200" b="0" strike="noStrike" spc="-1">
                <a:solidFill>
                  <a:srgbClr val="000000"/>
                </a:solidFill>
                <a:latin typeface="Arial"/>
                <a:ea typeface="+mn-ea"/>
              </a:rPr>
              <a:t>1</a:t>
            </a:fld>
            <a:endParaRPr lang="en-US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98493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8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9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8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9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/>
          <p:nvPr/>
        </p:nvPicPr>
        <p:blipFill>
          <a:blip r:embed="rId14"/>
          <a:stretch/>
        </p:blipFill>
        <p:spPr>
          <a:xfrm>
            <a:off x="765000" y="6078960"/>
            <a:ext cx="697320" cy="703440"/>
          </a:xfrm>
          <a:prstGeom prst="rect">
            <a:avLst/>
          </a:prstGeom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15"/>
          <a:stretch/>
        </p:blipFill>
        <p:spPr>
          <a:xfrm>
            <a:off x="7581600" y="6035040"/>
            <a:ext cx="699120" cy="730800"/>
          </a:xfrm>
          <a:prstGeom prst="rect">
            <a:avLst/>
          </a:prstGeom>
          <a:ln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9"/>
          <p:cNvPicPr/>
          <p:nvPr/>
        </p:nvPicPr>
        <p:blipFill>
          <a:blip r:embed="rId14"/>
          <a:stretch/>
        </p:blipFill>
        <p:spPr>
          <a:xfrm>
            <a:off x="765000" y="6078960"/>
            <a:ext cx="697320" cy="703440"/>
          </a:xfrm>
          <a:prstGeom prst="rect">
            <a:avLst/>
          </a:prstGeom>
          <a:ln>
            <a:noFill/>
          </a:ln>
        </p:spPr>
      </p:pic>
      <p:pic>
        <p:nvPicPr>
          <p:cNvPr id="41" name="Picture 40"/>
          <p:cNvPicPr/>
          <p:nvPr/>
        </p:nvPicPr>
        <p:blipFill>
          <a:blip r:embed="rId15"/>
          <a:stretch/>
        </p:blipFill>
        <p:spPr>
          <a:xfrm>
            <a:off x="7581600" y="6035040"/>
            <a:ext cx="699120" cy="730800"/>
          </a:xfrm>
          <a:prstGeom prst="rect">
            <a:avLst/>
          </a:prstGeom>
          <a:ln>
            <a:noFill/>
          </a:ln>
        </p:spPr>
      </p:pic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8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1"/>
          <p:cNvSpPr/>
          <p:nvPr/>
        </p:nvSpPr>
        <p:spPr>
          <a:xfrm>
            <a:off x="2514600" y="6356520"/>
            <a:ext cx="41140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Center for Advanced Forestry Systems 2020 Meeting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87" name="CustomShape 2"/>
          <p:cNvSpPr/>
          <p:nvPr/>
        </p:nvSpPr>
        <p:spPr>
          <a:xfrm>
            <a:off x="824683" y="1219320"/>
            <a:ext cx="7494634" cy="2208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2800" b="0" strike="noStrike" spc="-1" dirty="0">
                <a:solidFill>
                  <a:srgbClr val="000000"/>
                </a:solidFill>
                <a:latin typeface="Trebuchet MS"/>
                <a:ea typeface="DejaVu Sans"/>
              </a:rPr>
              <a:t>Multi-regional evaluation of new machine learning algorithms for mapping tree species distribution and abundance</a:t>
            </a:r>
            <a:endParaRPr lang="en-US" sz="2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dirty="0"/>
              <a:t/>
            </a:r>
            <a:br>
              <a:rPr dirty="0"/>
            </a:br>
            <a:r>
              <a:rPr lang="en-US" sz="2000" b="0" strike="noStrike" spc="-1" dirty="0">
                <a:solidFill>
                  <a:srgbClr val="000000"/>
                </a:solidFill>
                <a:latin typeface="Trebuchet MS"/>
                <a:ea typeface="DejaVu Sans"/>
              </a:rPr>
              <a:t>CAFS.20.79</a:t>
            </a:r>
            <a:endParaRPr lang="en-US" sz="2000" b="0" strike="noStrike" spc="-1" dirty="0">
              <a:latin typeface="Arial"/>
            </a:endParaRPr>
          </a:p>
        </p:txBody>
      </p:sp>
      <p:sp>
        <p:nvSpPr>
          <p:cNvPr id="88" name="CustomShape 3"/>
          <p:cNvSpPr/>
          <p:nvPr/>
        </p:nvSpPr>
        <p:spPr>
          <a:xfrm>
            <a:off x="414136" y="3886199"/>
            <a:ext cx="8315728" cy="140425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b="0" strike="noStrike" spc="-1" dirty="0">
                <a:solidFill>
                  <a:srgbClr val="000000"/>
                </a:solidFill>
                <a:latin typeface="Trebuchet MS" panose="020B0603020202020204" pitchFamily="34" charset="0"/>
                <a:ea typeface="DejaVu Sans"/>
              </a:rPr>
              <a:t>Kasey Legaard</a:t>
            </a:r>
            <a:r>
              <a:rPr lang="en-US" sz="2000" b="0" strike="noStrike" spc="-1" baseline="30000" dirty="0">
                <a:solidFill>
                  <a:srgbClr val="000000"/>
                </a:solidFill>
                <a:latin typeface="Trebuchet MS" panose="020B0603020202020204" pitchFamily="34" charset="0"/>
                <a:ea typeface="DejaVu Sans"/>
              </a:rPr>
              <a:t>1</a:t>
            </a:r>
            <a:r>
              <a:rPr lang="en-US" sz="2000" b="0" strike="noStrike" spc="-1" dirty="0">
                <a:solidFill>
                  <a:srgbClr val="000000"/>
                </a:solidFill>
                <a:latin typeface="Trebuchet MS" panose="020B0603020202020204" pitchFamily="34" charset="0"/>
                <a:ea typeface="DejaVu Sans"/>
              </a:rPr>
              <a:t>, Aaron Weiskittel</a:t>
            </a:r>
            <a:r>
              <a:rPr lang="en-US" sz="2000" b="0" strike="noStrike" spc="-1" baseline="30000" dirty="0">
                <a:solidFill>
                  <a:srgbClr val="000000"/>
                </a:solidFill>
                <a:latin typeface="Trebuchet MS" panose="020B0603020202020204" pitchFamily="34" charset="0"/>
                <a:ea typeface="DejaVu Sans"/>
              </a:rPr>
              <a:t>1</a:t>
            </a:r>
            <a:r>
              <a:rPr lang="en-US" sz="2000" b="0" strike="noStrike" spc="-1" dirty="0">
                <a:solidFill>
                  <a:srgbClr val="000000"/>
                </a:solidFill>
                <a:latin typeface="Trebuchet MS" panose="020B0603020202020204" pitchFamily="34" charset="0"/>
                <a:ea typeface="DejaVu Sans"/>
              </a:rPr>
              <a:t>, Larry Whitsel</a:t>
            </a:r>
            <a:r>
              <a:rPr lang="en-US" sz="2000" b="0" strike="noStrike" spc="-1" baseline="30000" dirty="0">
                <a:solidFill>
                  <a:srgbClr val="000000"/>
                </a:solidFill>
                <a:latin typeface="Trebuchet MS" panose="020B0603020202020204" pitchFamily="34" charset="0"/>
                <a:ea typeface="DejaVu Sans"/>
              </a:rPr>
              <a:t>2</a:t>
            </a:r>
            <a:r>
              <a:rPr lang="en-US" sz="2000" b="0" strike="noStrike" spc="-1" dirty="0">
                <a:solidFill>
                  <a:srgbClr val="000000"/>
                </a:solidFill>
                <a:latin typeface="Trebuchet MS" panose="020B0603020202020204" pitchFamily="34" charset="0"/>
                <a:ea typeface="DejaVu Sans"/>
              </a:rPr>
              <a:t>, </a:t>
            </a:r>
            <a:r>
              <a:rPr lang="en-US" sz="2000" spc="-1" dirty="0">
                <a:solidFill>
                  <a:srgbClr val="000000"/>
                </a:solidFill>
                <a:latin typeface="Trebuchet MS" panose="020B0603020202020204" pitchFamily="34" charset="0"/>
                <a:ea typeface="DejaVu Sans"/>
              </a:rPr>
              <a:t>Erin Simons-Legaard</a:t>
            </a:r>
            <a:r>
              <a:rPr lang="en-US" sz="2000" spc="-1" baseline="30000" dirty="0">
                <a:solidFill>
                  <a:srgbClr val="000000"/>
                </a:solidFill>
                <a:latin typeface="Trebuchet MS" panose="020B0603020202020204" pitchFamily="34" charset="0"/>
                <a:ea typeface="DejaVu Sans"/>
              </a:rPr>
              <a:t>3</a:t>
            </a:r>
            <a:endParaRPr lang="en-US" sz="2000" spc="-1" dirty="0">
              <a:solidFill>
                <a:srgbClr val="000000"/>
              </a:solidFill>
              <a:latin typeface="Trebuchet MS" panose="020B0603020202020204" pitchFamily="34" charset="0"/>
              <a:ea typeface="DejaVu Sans"/>
            </a:endParaRPr>
          </a:p>
          <a:p>
            <a:pPr marL="274320">
              <a:lnSpc>
                <a:spcPct val="100000"/>
              </a:lnSpc>
              <a:spcBef>
                <a:spcPts val="1000"/>
              </a:spcBef>
            </a:pPr>
            <a:r>
              <a:rPr lang="en-US" sz="2000" spc="-1" baseline="30000" dirty="0">
                <a:solidFill>
                  <a:srgbClr val="000000"/>
                </a:solidFill>
                <a:latin typeface="Trebuchet MS" panose="020B0603020202020204" pitchFamily="34" charset="0"/>
                <a:ea typeface="DejaVu Sans"/>
              </a:rPr>
              <a:t>1 </a:t>
            </a:r>
            <a:r>
              <a:rPr lang="en-US" sz="2000" spc="-1" dirty="0">
                <a:solidFill>
                  <a:srgbClr val="000000"/>
                </a:solidFill>
                <a:latin typeface="Trebuchet MS" panose="020B0603020202020204" pitchFamily="34" charset="0"/>
                <a:ea typeface="DejaVu Sans"/>
              </a:rPr>
              <a:t>University of Maine, Center for Research on Sustainable Forests</a:t>
            </a:r>
          </a:p>
          <a:p>
            <a:pPr marL="274320">
              <a:lnSpc>
                <a:spcPct val="100000"/>
              </a:lnSpc>
            </a:pPr>
            <a:r>
              <a:rPr lang="en-US" sz="2000" spc="-1" baseline="30000" dirty="0">
                <a:solidFill>
                  <a:srgbClr val="000000"/>
                </a:solidFill>
                <a:latin typeface="Trebuchet MS" panose="020B0603020202020204" pitchFamily="34" charset="0"/>
                <a:ea typeface="DejaVu Sans"/>
              </a:rPr>
              <a:t>2</a:t>
            </a:r>
            <a:r>
              <a:rPr lang="en-US" sz="2000" spc="-1" dirty="0">
                <a:solidFill>
                  <a:srgbClr val="000000"/>
                </a:solidFill>
                <a:latin typeface="Trebuchet MS" panose="020B0603020202020204" pitchFamily="34" charset="0"/>
                <a:ea typeface="DejaVu Sans"/>
              </a:rPr>
              <a:t> University of Maine, Advanced Computing Group</a:t>
            </a:r>
            <a:endParaRPr lang="en-US" sz="2000" spc="-1" baseline="30000" dirty="0">
              <a:solidFill>
                <a:srgbClr val="000000"/>
              </a:solidFill>
              <a:latin typeface="Trebuchet MS" panose="020B0603020202020204" pitchFamily="34" charset="0"/>
              <a:ea typeface="DejaVu Sans"/>
            </a:endParaRPr>
          </a:p>
          <a:p>
            <a:pPr marL="274320">
              <a:lnSpc>
                <a:spcPct val="100000"/>
              </a:lnSpc>
            </a:pPr>
            <a:r>
              <a:rPr lang="en-US" sz="2000" b="0" strike="noStrike" spc="-1" baseline="30000" dirty="0">
                <a:latin typeface="Trebuchet MS" panose="020B0603020202020204" pitchFamily="34" charset="0"/>
              </a:rPr>
              <a:t>3</a:t>
            </a:r>
            <a:r>
              <a:rPr lang="en-US" sz="2000" b="0" strike="noStrike" spc="-1" dirty="0">
                <a:latin typeface="Trebuchet MS" panose="020B0603020202020204" pitchFamily="34" charset="0"/>
              </a:rPr>
              <a:t> University of Maine, School of Forest Resources</a:t>
            </a:r>
            <a:endParaRPr lang="en-US" sz="2000" b="0" strike="noStrike" spc="-1" baseline="30000" dirty="0">
              <a:latin typeface="Trebuchet MS" panose="020B0603020202020204" pitchFamily="34" charset="0"/>
            </a:endParaRPr>
          </a:p>
        </p:txBody>
      </p:sp>
      <p:sp>
        <p:nvSpPr>
          <p:cNvPr id="89" name="CustomShape 4"/>
          <p:cNvSpPr/>
          <p:nvPr/>
        </p:nvSpPr>
        <p:spPr>
          <a:xfrm>
            <a:off x="1943460" y="380880"/>
            <a:ext cx="5257080" cy="51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800" b="0" strike="noStrike" spc="-1" dirty="0">
                <a:latin typeface="Arial"/>
              </a:rPr>
              <a:t>Progress Report</a:t>
            </a:r>
          </a:p>
        </p:txBody>
      </p:sp>
      <p:sp>
        <p:nvSpPr>
          <p:cNvPr id="90" name="CustomShape 5"/>
          <p:cNvSpPr/>
          <p:nvPr/>
        </p:nvSpPr>
        <p:spPr>
          <a:xfrm>
            <a:off x="343080" y="5474982"/>
            <a:ext cx="8457480" cy="39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000" b="0" strike="noStrike" spc="-1" dirty="0">
                <a:solidFill>
                  <a:srgbClr val="000000"/>
                </a:solidFill>
                <a:latin typeface="Trebuchet MS"/>
                <a:ea typeface="DejaVu Sans"/>
              </a:rPr>
              <a:t>Presenter: Kasey Legaard</a:t>
            </a:r>
            <a:endParaRPr lang="en-US" sz="20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1394159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ustomShape 1"/>
          <p:cNvSpPr/>
          <p:nvPr/>
        </p:nvSpPr>
        <p:spPr>
          <a:xfrm>
            <a:off x="457200" y="685800"/>
            <a:ext cx="8228520" cy="684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2" name="CustomShape 2"/>
          <p:cNvSpPr/>
          <p:nvPr/>
        </p:nvSpPr>
        <p:spPr>
          <a:xfrm>
            <a:off x="2514600" y="6356520"/>
            <a:ext cx="411372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Arial"/>
                <a:ea typeface="DejaVu Sans"/>
              </a:rPr>
              <a:t>Center for Advanced Forestry Systems 2020 Meeting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93" name="CustomShape 3"/>
          <p:cNvSpPr/>
          <p:nvPr/>
        </p:nvSpPr>
        <p:spPr>
          <a:xfrm>
            <a:off x="457200" y="1371600"/>
            <a:ext cx="8228520" cy="4723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4" name="CustomShape 4"/>
          <p:cNvSpPr/>
          <p:nvPr/>
        </p:nvSpPr>
        <p:spPr>
          <a:xfrm>
            <a:off x="6851520" y="182520"/>
            <a:ext cx="166176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US" sz="2200" b="1" strike="noStrike" spc="-1" dirty="0">
                <a:solidFill>
                  <a:srgbClr val="000000"/>
                </a:solidFill>
                <a:latin typeface="Trebuchet MS"/>
                <a:ea typeface="DejaVu Sans"/>
              </a:rPr>
              <a:t>Project Overview</a:t>
            </a:r>
            <a:endParaRPr lang="en-US" sz="2200" b="0" strike="noStrike" spc="-1" dirty="0">
              <a:latin typeface="Arial"/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422442" y="3513309"/>
            <a:ext cx="4293398" cy="2621429"/>
            <a:chOff x="1139056" y="1631520"/>
            <a:chExt cx="6935754" cy="415935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39056" y="1632240"/>
              <a:ext cx="6865167" cy="4158634"/>
            </a:xfrm>
            <a:prstGeom prst="rect">
              <a:avLst/>
            </a:prstGeom>
          </p:spPr>
        </p:pic>
        <p:sp>
          <p:nvSpPr>
            <p:cNvPr id="8" name="Oval 7"/>
            <p:cNvSpPr/>
            <p:nvPr/>
          </p:nvSpPr>
          <p:spPr>
            <a:xfrm>
              <a:off x="1139056" y="1903445"/>
              <a:ext cx="1194318" cy="1194318"/>
            </a:xfrm>
            <a:prstGeom prst="ellipse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DejaVu Sans"/>
                <a:cs typeface="DejaVu San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6404631" y="3865984"/>
              <a:ext cx="1194318" cy="1194318"/>
            </a:xfrm>
            <a:prstGeom prst="ellipse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DejaVu Sans"/>
                <a:cs typeface="DejaVu San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4771774" y="1631520"/>
              <a:ext cx="1194318" cy="1194318"/>
            </a:xfrm>
            <a:prstGeom prst="ellipse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DejaVu Sans"/>
                <a:cs typeface="DejaVu San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880492" y="1631520"/>
              <a:ext cx="1194318" cy="1194318"/>
            </a:xfrm>
            <a:prstGeom prst="ellipse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DejaVu Sans"/>
                <a:cs typeface="DejaVu Sans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6A97CBE3-BF2F-4435-89EE-5E39A1B16386}"/>
              </a:ext>
            </a:extLst>
          </p:cNvPr>
          <p:cNvSpPr txBox="1"/>
          <p:nvPr/>
        </p:nvSpPr>
        <p:spPr>
          <a:xfrm>
            <a:off x="284784" y="725636"/>
            <a:ext cx="8678462" cy="24519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US" sz="2000" b="1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000" b="1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oals:</a:t>
            </a:r>
          </a:p>
          <a:p>
            <a:pPr>
              <a:spcAft>
                <a:spcPts val="1000"/>
              </a:spcAft>
            </a:pPr>
            <a:r>
              <a:rPr lang="en-US" sz="2000" dirty="0" smtClean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High-quality</a:t>
            </a:r>
            <a:r>
              <a:rPr lang="en-US" sz="20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affordable spatial </a:t>
            </a:r>
            <a:r>
              <a:rPr lang="en-US" sz="2000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</a:t>
            </a:r>
            <a:r>
              <a:rPr lang="en-US" sz="2000" dirty="0" smtClean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support data-driven management</a:t>
            </a:r>
            <a:endParaRPr lang="en-US" sz="2000" dirty="0">
              <a:effectLst/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en-US" sz="2000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Multi-regional validation of </a:t>
            </a:r>
            <a:r>
              <a:rPr lang="en-US" sz="2000" dirty="0" smtClean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automated machine </a:t>
            </a:r>
            <a:r>
              <a:rPr lang="en-US" sz="2000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learning and </a:t>
            </a:r>
            <a:r>
              <a:rPr lang="en-US" sz="2000" dirty="0" smtClean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geospatial </a:t>
            </a:r>
            <a:r>
              <a:rPr lang="en-US" sz="2000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processing methods developed at </a:t>
            </a:r>
            <a:r>
              <a:rPr lang="en-US" sz="2000" dirty="0" err="1" smtClean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UMaine</a:t>
            </a:r>
            <a:endParaRPr lang="en-US" sz="2000" dirty="0"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10 m species, </a:t>
            </a:r>
            <a:r>
              <a:rPr lang="en-US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composition classes, </a:t>
            </a:r>
            <a:r>
              <a:rPr lang="en-US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disturbance history, and biomass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Algorithms, workflows integrated into high-volume </a:t>
            </a:r>
            <a:r>
              <a:rPr lang="en-US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production software</a:t>
            </a:r>
            <a:endParaRPr lang="en-US" sz="2000" dirty="0">
              <a:latin typeface="Trebuchet MS" panose="020B0603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F51EA55-5422-4883-B241-3042E60856A3}"/>
              </a:ext>
            </a:extLst>
          </p:cNvPr>
          <p:cNvSpPr txBox="1"/>
          <p:nvPr/>
        </p:nvSpPr>
        <p:spPr>
          <a:xfrm>
            <a:off x="4894751" y="4253591"/>
            <a:ext cx="449123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Trebuchet MS" panose="020B0603020202020204" pitchFamily="34" charset="0"/>
              </a:rPr>
              <a:t>USDA FIA </a:t>
            </a:r>
            <a:r>
              <a:rPr lang="en-US" dirty="0">
                <a:latin typeface="Trebuchet MS" panose="020B0603020202020204" pitchFamily="34" charset="0"/>
              </a:rPr>
              <a:t>and </a:t>
            </a:r>
            <a:r>
              <a:rPr lang="en-US" sz="1800" dirty="0">
                <a:latin typeface="Trebuchet MS" panose="020B0603020202020204" pitchFamily="34" charset="0"/>
              </a:rPr>
              <a:t>NASA Carbon Monitoring System (CMS) data for benchmarking</a:t>
            </a:r>
            <a:endParaRPr lang="en-US" dirty="0">
              <a:latin typeface="Trebuchet MS" panose="020B0603020202020204" pitchFamily="34" charset="0"/>
            </a:endParaRPr>
          </a:p>
          <a:p>
            <a:r>
              <a:rPr lang="en-US" sz="1800" dirty="0">
                <a:latin typeface="Trebuchet MS" panose="020B0603020202020204" pitchFamily="34" charset="0"/>
              </a:rPr>
              <a:t>(CMS 2013, Cohen et al.)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ustomShape 1"/>
          <p:cNvSpPr/>
          <p:nvPr/>
        </p:nvSpPr>
        <p:spPr>
          <a:xfrm>
            <a:off x="457200" y="685800"/>
            <a:ext cx="8228520" cy="684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2" name="CustomShape 2"/>
          <p:cNvSpPr/>
          <p:nvPr/>
        </p:nvSpPr>
        <p:spPr>
          <a:xfrm>
            <a:off x="2514600" y="6356520"/>
            <a:ext cx="411372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Arial"/>
                <a:ea typeface="DejaVu Sans"/>
              </a:rPr>
              <a:t>Center for Advanced Forestry Systems 2020 Meeting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93" name="CustomShape 3"/>
          <p:cNvSpPr/>
          <p:nvPr/>
        </p:nvSpPr>
        <p:spPr>
          <a:xfrm>
            <a:off x="457200" y="1371600"/>
            <a:ext cx="8228520" cy="4723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4" name="CustomShape 4"/>
          <p:cNvSpPr/>
          <p:nvPr/>
        </p:nvSpPr>
        <p:spPr>
          <a:xfrm>
            <a:off x="6851520" y="182520"/>
            <a:ext cx="166176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US" sz="2200" b="1" strike="noStrike" spc="-1" dirty="0">
                <a:solidFill>
                  <a:srgbClr val="000000"/>
                </a:solidFill>
                <a:latin typeface="Trebuchet MS"/>
                <a:ea typeface="DejaVu Sans"/>
              </a:rPr>
              <a:t>Project Overview</a:t>
            </a:r>
            <a:endParaRPr lang="en-US" sz="2200" b="0" strike="noStrike" spc="-1" dirty="0">
              <a:latin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A97CBE3-BF2F-4435-89EE-5E39A1B16386}"/>
              </a:ext>
            </a:extLst>
          </p:cNvPr>
          <p:cNvSpPr txBox="1"/>
          <p:nvPr/>
        </p:nvSpPr>
        <p:spPr>
          <a:xfrm>
            <a:off x="682407" y="1140768"/>
            <a:ext cx="4877145" cy="39908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US" sz="2000" b="1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Year 1 objectives, Maine </a:t>
            </a:r>
            <a:r>
              <a:rPr lang="en-US" sz="2000" b="1" dirty="0" smtClean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trial </a:t>
            </a:r>
            <a:r>
              <a:rPr lang="en-US" sz="2000" b="1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area</a:t>
            </a:r>
            <a:r>
              <a:rPr lang="en-US" sz="2000" b="1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>
              <a:spcAft>
                <a:spcPts val="1000"/>
              </a:spcAft>
              <a:buFont typeface="+mj-lt"/>
              <a:buAutoNum type="arabicParenR"/>
            </a:pPr>
            <a:r>
              <a:rPr lang="en-US" sz="2000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Develop and validate maps of tree species relative </a:t>
            </a:r>
            <a:r>
              <a:rPr lang="en-US" sz="2000" dirty="0" smtClean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abundance (% AGB) at 10 </a:t>
            </a:r>
            <a:r>
              <a:rPr lang="en-US" sz="2000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 pixel </a:t>
            </a:r>
            <a:r>
              <a:rPr lang="en-US" sz="2000" dirty="0" smtClean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resolution</a:t>
            </a:r>
            <a:endParaRPr lang="en-US" sz="2000" dirty="0"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 typeface="+mj-lt"/>
              <a:buAutoNum type="alphaLcParenR"/>
            </a:pPr>
            <a:r>
              <a:rPr lang="en-US" sz="2000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Sentinel + Landsat integration </a:t>
            </a:r>
            <a:endParaRPr lang="en-US" sz="2000" dirty="0" smtClean="0"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spcAft>
                <a:spcPts val="1000"/>
              </a:spcAft>
              <a:buFont typeface="+mj-lt"/>
              <a:buAutoNum type="alphaLcParenR"/>
            </a:pPr>
            <a:r>
              <a:rPr lang="en-US" sz="2000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dirty="0" smtClean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wo-stage </a:t>
            </a:r>
            <a:r>
              <a:rPr lang="en-US" sz="2000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species </a:t>
            </a:r>
            <a:r>
              <a:rPr lang="en-US" sz="2000" dirty="0" smtClean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occurrence, abundance </a:t>
            </a:r>
            <a:r>
              <a:rPr lang="en-US" sz="2000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modeling</a:t>
            </a:r>
          </a:p>
          <a:p>
            <a:pPr marL="457200" indent="-457200">
              <a:spcAft>
                <a:spcPts val="1000"/>
              </a:spcAft>
              <a:buFont typeface="+mj-lt"/>
              <a:buAutoNum type="arabicParenR"/>
            </a:pPr>
            <a:r>
              <a:rPr lang="en-US" sz="2000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Pool </a:t>
            </a:r>
            <a:r>
              <a:rPr lang="en-US" sz="2000" dirty="0" smtClean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species </a:t>
            </a:r>
            <a:r>
              <a:rPr lang="en-US" sz="2000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predictions into </a:t>
            </a:r>
            <a:r>
              <a:rPr lang="en-US" sz="2000" dirty="0" smtClean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canopy </a:t>
            </a:r>
            <a:r>
              <a:rPr lang="en-US" sz="2000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composition </a:t>
            </a:r>
            <a:r>
              <a:rPr lang="en-US" sz="2000" dirty="0" smtClean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classes</a:t>
            </a:r>
            <a:endParaRPr lang="en-US" sz="2000" dirty="0"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1000"/>
              </a:spcAft>
              <a:buFont typeface="+mj-lt"/>
              <a:buAutoNum type="arabicParenR"/>
            </a:pPr>
            <a:r>
              <a:rPr lang="en-US" sz="2000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Develop and validate annual time series of forest </a:t>
            </a:r>
            <a:r>
              <a:rPr lang="en-US" sz="2000" dirty="0" smtClean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disturbance</a:t>
            </a:r>
            <a:endParaRPr lang="en-US" sz="2000" dirty="0"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66561" y="1687085"/>
            <a:ext cx="2819159" cy="289820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84759" y="2126836"/>
            <a:ext cx="14171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alibri" panose="020F0502020204030204" pitchFamily="34" charset="0"/>
              </a:rPr>
              <a:t>7 million acre trial area</a:t>
            </a:r>
            <a:endParaRPr lang="en-US" sz="1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897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CustomShape 2"/>
          <p:cNvSpPr/>
          <p:nvPr/>
        </p:nvSpPr>
        <p:spPr>
          <a:xfrm>
            <a:off x="2514600" y="6356520"/>
            <a:ext cx="411372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Arial"/>
                <a:ea typeface="DejaVu Sans"/>
              </a:rPr>
              <a:t>Center for Advanced Forestry Systems 2020 Meeting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97" name="CustomShape 3"/>
          <p:cNvSpPr/>
          <p:nvPr/>
        </p:nvSpPr>
        <p:spPr>
          <a:xfrm>
            <a:off x="457200" y="1371600"/>
            <a:ext cx="8228520" cy="4723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8" name="CustomShape 4"/>
          <p:cNvSpPr/>
          <p:nvPr/>
        </p:nvSpPr>
        <p:spPr>
          <a:xfrm>
            <a:off x="6490800" y="182520"/>
            <a:ext cx="202140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US" sz="2200" b="1" strike="noStrike" spc="-1" dirty="0">
                <a:solidFill>
                  <a:srgbClr val="000000"/>
                </a:solidFill>
                <a:latin typeface="Trebuchet MS"/>
                <a:ea typeface="DejaVu Sans"/>
              </a:rPr>
              <a:t>Current Progress</a:t>
            </a:r>
            <a:endParaRPr lang="en-US" sz="2200" b="0" strike="noStrike" spc="-1" dirty="0">
              <a:latin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57066" y="3483455"/>
            <a:ext cx="36725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1400" b="1" kern="0" dirty="0">
                <a:solidFill>
                  <a:srgbClr val="0066B2"/>
                </a:solidFill>
                <a:latin typeface="Calibri" panose="020F0502020204030204"/>
              </a:rPr>
              <a:t>Predictions of tree species </a:t>
            </a:r>
            <a:r>
              <a:rPr lang="en-US" sz="1400" b="1" kern="0" dirty="0" smtClean="0">
                <a:solidFill>
                  <a:srgbClr val="0066B2"/>
                </a:solidFill>
                <a:latin typeface="Calibri" panose="020F0502020204030204"/>
              </a:rPr>
              <a:t>abundance</a:t>
            </a:r>
            <a:endParaRPr lang="en-US" sz="1400" b="1" kern="0" dirty="0">
              <a:solidFill>
                <a:srgbClr val="0066B2"/>
              </a:solidFill>
              <a:latin typeface="Calibri" panose="020F0502020204030204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84943" y="1097881"/>
            <a:ext cx="1112109" cy="1642573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21077" y="339329"/>
            <a:ext cx="3663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1400" kern="0" dirty="0">
                <a:solidFill>
                  <a:srgbClr val="262626"/>
                </a:solidFill>
                <a:latin typeface="Calibri" panose="020F0502020204030204"/>
              </a:rPr>
              <a:t>Multispectral, multi-temporal satellite imagery, terrain attributes, climate normal data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775053" y="2542330"/>
            <a:ext cx="10157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1400" kern="0" dirty="0" smtClean="0">
                <a:solidFill>
                  <a:srgbClr val="262626"/>
                </a:solidFill>
                <a:latin typeface="Calibri" panose="020F0502020204030204"/>
              </a:rPr>
              <a:t>FIA plots</a:t>
            </a:r>
            <a:endParaRPr lang="en-US" sz="1400" kern="0" dirty="0">
              <a:solidFill>
                <a:srgbClr val="262626"/>
              </a:solidFill>
              <a:latin typeface="Calibri" panose="020F0502020204030204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184129" y="1542478"/>
            <a:ext cx="46818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4050" b="1" dirty="0">
                <a:latin typeface="Calibri" panose="020F0502020204030204"/>
              </a:rPr>
              <a:t>+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188706" y="3749514"/>
            <a:ext cx="5209817" cy="2712045"/>
            <a:chOff x="167440" y="3621918"/>
            <a:chExt cx="5209817" cy="2712045"/>
          </a:xfrm>
        </p:grpSpPr>
        <p:grpSp>
          <p:nvGrpSpPr>
            <p:cNvPr id="16" name="Group 15"/>
            <p:cNvGrpSpPr/>
            <p:nvPr/>
          </p:nvGrpSpPr>
          <p:grpSpPr>
            <a:xfrm>
              <a:off x="167440" y="3988052"/>
              <a:ext cx="1113847" cy="1795444"/>
              <a:chOff x="1454440" y="4270211"/>
              <a:chExt cx="1485129" cy="2393924"/>
            </a:xfrm>
          </p:grpSpPr>
          <p:pic>
            <p:nvPicPr>
              <p:cNvPr id="17" name="Picture 16"/>
              <p:cNvPicPr>
                <a:picLocks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59845" y="4855001"/>
                <a:ext cx="274320" cy="1188720"/>
              </a:xfrm>
              <a:prstGeom prst="rect">
                <a:avLst/>
              </a:prstGeom>
            </p:spPr>
          </p:pic>
          <p:sp>
            <p:nvSpPr>
              <p:cNvPr id="18" name="TextBox 17"/>
              <p:cNvSpPr txBox="1"/>
              <p:nvPr/>
            </p:nvSpPr>
            <p:spPr>
              <a:xfrm>
                <a:off x="1544791" y="4270211"/>
                <a:ext cx="1304428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685800">
                  <a:defRPr/>
                </a:pPr>
                <a:r>
                  <a:rPr lang="en-US" sz="1200" kern="0" dirty="0">
                    <a:solidFill>
                      <a:srgbClr val="262626"/>
                    </a:solidFill>
                    <a:latin typeface="Calibri" panose="020F0502020204030204"/>
                  </a:rPr>
                  <a:t>High</a:t>
                </a:r>
              </a:p>
              <a:p>
                <a:pPr algn="ctr" defTabSz="685800">
                  <a:defRPr/>
                </a:pPr>
                <a:r>
                  <a:rPr lang="en-US" sz="1200" kern="0" dirty="0">
                    <a:solidFill>
                      <a:srgbClr val="262626"/>
                    </a:solidFill>
                    <a:latin typeface="Calibri" panose="020F0502020204030204"/>
                  </a:rPr>
                  <a:t>% biomass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1454440" y="6048582"/>
                <a:ext cx="1485129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685800">
                  <a:defRPr/>
                </a:pPr>
                <a:r>
                  <a:rPr lang="en-US" sz="1200" kern="0" dirty="0">
                    <a:solidFill>
                      <a:srgbClr val="262626"/>
                    </a:solidFill>
                    <a:latin typeface="Calibri" panose="020F0502020204030204"/>
                  </a:rPr>
                  <a:t>Low</a:t>
                </a:r>
              </a:p>
              <a:p>
                <a:pPr algn="ctr" defTabSz="685800">
                  <a:defRPr/>
                </a:pPr>
                <a:r>
                  <a:rPr lang="en-US" sz="1200" kern="0" dirty="0">
                    <a:solidFill>
                      <a:srgbClr val="262626"/>
                    </a:solidFill>
                    <a:latin typeface="Calibri" panose="020F0502020204030204"/>
                  </a:rPr>
                  <a:t>% biomass</a:t>
                </a:r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1292507" y="3621918"/>
              <a:ext cx="4084750" cy="2712045"/>
              <a:chOff x="1292507" y="3621918"/>
              <a:chExt cx="4084750" cy="2712045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03193" y="4125096"/>
                <a:ext cx="1274064" cy="1929384"/>
              </a:xfrm>
              <a:prstGeom prst="rect">
                <a:avLst/>
              </a:prstGeom>
              <a:ln w="12700">
                <a:solidFill>
                  <a:sysClr val="windowText" lastClr="000000"/>
                </a:solidFill>
              </a:ln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70361" y="3915485"/>
                <a:ext cx="1271016" cy="1923288"/>
              </a:xfrm>
              <a:prstGeom prst="rect">
                <a:avLst/>
              </a:prstGeom>
              <a:ln w="12700">
                <a:solidFill>
                  <a:sysClr val="windowText" lastClr="000000"/>
                </a:solidFill>
              </a:ln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231434" y="4126620"/>
                <a:ext cx="1277112" cy="1926336"/>
              </a:xfrm>
              <a:prstGeom prst="rect">
                <a:avLst/>
              </a:prstGeom>
              <a:ln w="12700">
                <a:solidFill>
                  <a:sysClr val="windowText" lastClr="000000"/>
                </a:solidFill>
              </a:ln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92507" y="3913961"/>
                <a:ext cx="1277112" cy="1926336"/>
              </a:xfrm>
              <a:prstGeom prst="rect">
                <a:avLst/>
              </a:prstGeom>
              <a:ln w="12700">
                <a:solidFill>
                  <a:sysClr val="windowText" lastClr="000000"/>
                </a:solidFill>
              </a:ln>
            </p:spPr>
          </p:pic>
          <p:sp>
            <p:nvSpPr>
              <p:cNvPr id="27" name="TextBox 26"/>
              <p:cNvSpPr txBox="1"/>
              <p:nvPr/>
            </p:nvSpPr>
            <p:spPr>
              <a:xfrm>
                <a:off x="1478054" y="3621918"/>
                <a:ext cx="9060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Calibri" panose="020F0502020204030204" pitchFamily="34" charset="0"/>
                  </a:rPr>
                  <a:t>balsam fir</a:t>
                </a:r>
                <a:endParaRPr lang="en-US" sz="1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3352296" y="3621918"/>
                <a:ext cx="92448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Calibri" panose="020F0502020204030204" pitchFamily="34" charset="0"/>
                  </a:rPr>
                  <a:t>red maple</a:t>
                </a:r>
                <a:endParaRPr lang="en-US" sz="1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4207875" y="6026186"/>
                <a:ext cx="107580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Calibri" panose="020F0502020204030204" pitchFamily="34" charset="0"/>
                  </a:rPr>
                  <a:t>sugar maple</a:t>
                </a:r>
                <a:endParaRPr lang="en-US" sz="1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386311" y="6025726"/>
                <a:ext cx="95654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Calibri" panose="020F0502020204030204" pitchFamily="34" charset="0"/>
                  </a:rPr>
                  <a:t>red spruce</a:t>
                </a:r>
                <a:endParaRPr lang="en-US" sz="1400" dirty="0">
                  <a:latin typeface="Calibri" panose="020F0502020204030204" pitchFamily="34" charset="0"/>
                </a:endParaRPr>
              </a:p>
            </p:txBody>
          </p:sp>
        </p:grpSp>
      </p:grpSp>
      <p:grpSp>
        <p:nvGrpSpPr>
          <p:cNvPr id="47" name="Group 46"/>
          <p:cNvGrpSpPr/>
          <p:nvPr/>
        </p:nvGrpSpPr>
        <p:grpSpPr>
          <a:xfrm>
            <a:off x="307434" y="884559"/>
            <a:ext cx="3883911" cy="2040336"/>
            <a:chOff x="238234" y="421107"/>
            <a:chExt cx="3883911" cy="2040336"/>
          </a:xfrm>
        </p:grpSpPr>
        <p:grpSp>
          <p:nvGrpSpPr>
            <p:cNvPr id="45" name="Group 44"/>
            <p:cNvGrpSpPr/>
            <p:nvPr/>
          </p:nvGrpSpPr>
          <p:grpSpPr>
            <a:xfrm>
              <a:off x="2034541" y="427798"/>
              <a:ext cx="2087604" cy="2033645"/>
              <a:chOff x="2034541" y="449064"/>
              <a:chExt cx="2087604" cy="2033645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930613" y="655695"/>
                <a:ext cx="1191532" cy="1827014"/>
              </a:xfrm>
              <a:prstGeom prst="rect">
                <a:avLst/>
              </a:prstGeom>
              <a:ln w="12700">
                <a:solidFill>
                  <a:schemeClr val="tx1"/>
                </a:solidFill>
              </a:ln>
            </p:spPr>
          </p:pic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 flipH="1">
                <a:off x="2034541" y="449064"/>
                <a:ext cx="1194708" cy="1827014"/>
              </a:xfrm>
              <a:prstGeom prst="rect">
                <a:avLst/>
              </a:prstGeom>
              <a:ln w="12700">
                <a:solidFill>
                  <a:schemeClr val="tx1"/>
                </a:solidFill>
              </a:ln>
            </p:spPr>
          </p:pic>
        </p:grpSp>
        <p:grpSp>
          <p:nvGrpSpPr>
            <p:cNvPr id="46" name="Group 45"/>
            <p:cNvGrpSpPr/>
            <p:nvPr/>
          </p:nvGrpSpPr>
          <p:grpSpPr>
            <a:xfrm>
              <a:off x="238234" y="421107"/>
              <a:ext cx="2094943" cy="2024863"/>
              <a:chOff x="238234" y="421107"/>
              <a:chExt cx="2094943" cy="2024863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36387" y="618957"/>
                <a:ext cx="1196790" cy="1827013"/>
              </a:xfrm>
              <a:prstGeom prst="rect">
                <a:avLst/>
              </a:prstGeom>
              <a:ln w="12700">
                <a:solidFill>
                  <a:schemeClr val="tx1"/>
                </a:solidFill>
              </a:ln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38234" y="421107"/>
                <a:ext cx="1196789" cy="1827013"/>
              </a:xfrm>
              <a:prstGeom prst="rect">
                <a:avLst/>
              </a:prstGeom>
              <a:ln w="12700">
                <a:solidFill>
                  <a:schemeClr val="tx1"/>
                </a:solidFill>
              </a:ln>
            </p:spPr>
          </p:pic>
        </p:grpSp>
      </p:grpSp>
      <p:cxnSp>
        <p:nvCxnSpPr>
          <p:cNvPr id="52" name="Straight Arrow Connector 51"/>
          <p:cNvCxnSpPr/>
          <p:nvPr/>
        </p:nvCxnSpPr>
        <p:spPr>
          <a:xfrm rot="5400000" flipV="1">
            <a:off x="2749663" y="3302187"/>
            <a:ext cx="297873" cy="0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pic>
        <p:nvPicPr>
          <p:cNvPr id="53" name="Picture 52"/>
          <p:cNvPicPr>
            <a:picLocks noChangeAspect="1"/>
          </p:cNvPicPr>
          <p:nvPr/>
        </p:nvPicPr>
        <p:blipFill>
          <a:blip r:embed="rId12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44318" y="4120111"/>
            <a:ext cx="2665476" cy="1818894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13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40127" y="2292835"/>
            <a:ext cx="2673858" cy="1827276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6319436" y="1085987"/>
            <a:ext cx="2515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1600" b="1" dirty="0" smtClean="0">
                <a:solidFill>
                  <a:srgbClr val="0066B2"/>
                </a:solidFill>
                <a:latin typeface="Calibri"/>
              </a:rPr>
              <a:t>2-stage </a:t>
            </a:r>
            <a:r>
              <a:rPr lang="en-US" sz="1600" b="1" dirty="0">
                <a:solidFill>
                  <a:srgbClr val="0066B2"/>
                </a:solidFill>
                <a:latin typeface="Calibri"/>
              </a:rPr>
              <a:t>machine learning;</a:t>
            </a:r>
          </a:p>
          <a:p>
            <a:pPr algn="ctr" defTabSz="685800">
              <a:defRPr/>
            </a:pPr>
            <a:r>
              <a:rPr lang="en-US" sz="1600" b="1" dirty="0">
                <a:solidFill>
                  <a:srgbClr val="0066B2"/>
                </a:solidFill>
                <a:latin typeface="Calibri"/>
              </a:rPr>
              <a:t>Predict occurrence, then abundance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7890513" y="3254823"/>
            <a:ext cx="71398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350" b="1" dirty="0">
                <a:solidFill>
                  <a:srgbClr val="262626"/>
                </a:solidFill>
                <a:latin typeface="Calibri" panose="020F0502020204030204"/>
              </a:rPr>
              <a:t>1-stage results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890513" y="5086546"/>
            <a:ext cx="71398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350" b="1" dirty="0">
                <a:solidFill>
                  <a:srgbClr val="262626"/>
                </a:solidFill>
                <a:latin typeface="Calibri" panose="020F0502020204030204"/>
              </a:rPr>
              <a:t>2-stage results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260871" y="2031115"/>
            <a:ext cx="263237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350" b="1" dirty="0" smtClean="0">
                <a:solidFill>
                  <a:srgbClr val="262626"/>
                </a:solidFill>
                <a:latin typeface="Calibri" panose="020F0502020204030204"/>
              </a:rPr>
              <a:t>Eastern hemlock, northern Maine</a:t>
            </a:r>
            <a:endParaRPr lang="en-US" sz="1350" b="1" dirty="0">
              <a:solidFill>
                <a:srgbClr val="262626"/>
              </a:solidFill>
              <a:latin typeface="Calibri" panose="020F050202020403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55" grpId="0"/>
      <p:bldP spid="56" grpId="0"/>
      <p:bldP spid="57" grpId="0"/>
      <p:bldP spid="5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CustomShape 2"/>
          <p:cNvSpPr/>
          <p:nvPr/>
        </p:nvSpPr>
        <p:spPr>
          <a:xfrm>
            <a:off x="2514600" y="6356520"/>
            <a:ext cx="411372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Arial"/>
                <a:ea typeface="DejaVu Sans"/>
              </a:rPr>
              <a:t>Center for Advanced Forestry Systems 2020 Meeting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97" name="CustomShape 3"/>
          <p:cNvSpPr/>
          <p:nvPr/>
        </p:nvSpPr>
        <p:spPr>
          <a:xfrm>
            <a:off x="457200" y="1371600"/>
            <a:ext cx="8228520" cy="4723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8" name="CustomShape 4"/>
          <p:cNvSpPr/>
          <p:nvPr/>
        </p:nvSpPr>
        <p:spPr>
          <a:xfrm>
            <a:off x="6490800" y="182520"/>
            <a:ext cx="202140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US" sz="2200" b="1" strike="noStrike" spc="-1" dirty="0">
                <a:solidFill>
                  <a:srgbClr val="000000"/>
                </a:solidFill>
                <a:latin typeface="Trebuchet MS"/>
                <a:ea typeface="DejaVu Sans"/>
              </a:rPr>
              <a:t>Current Progress</a:t>
            </a:r>
            <a:endParaRPr lang="en-US" sz="2200" b="0" strike="noStrike" spc="-1" dirty="0">
              <a:latin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57066" y="3483455"/>
            <a:ext cx="36725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1400" b="1" kern="0" dirty="0">
                <a:solidFill>
                  <a:srgbClr val="0066B2"/>
                </a:solidFill>
                <a:latin typeface="Calibri" panose="020F0502020204030204"/>
              </a:rPr>
              <a:t>Predictions of tree species </a:t>
            </a:r>
            <a:r>
              <a:rPr lang="en-US" sz="1400" b="1" kern="0" dirty="0" smtClean="0">
                <a:solidFill>
                  <a:srgbClr val="0066B2"/>
                </a:solidFill>
                <a:latin typeface="Calibri" panose="020F0502020204030204"/>
              </a:rPr>
              <a:t>abundance</a:t>
            </a:r>
            <a:endParaRPr lang="en-US" sz="1400" b="1" kern="0" dirty="0">
              <a:solidFill>
                <a:srgbClr val="0066B2"/>
              </a:solidFill>
              <a:latin typeface="Calibri" panose="020F0502020204030204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84943" y="1097881"/>
            <a:ext cx="1112109" cy="1642573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21077" y="339329"/>
            <a:ext cx="3663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1400" kern="0" dirty="0">
                <a:solidFill>
                  <a:srgbClr val="262626"/>
                </a:solidFill>
                <a:latin typeface="Calibri" panose="020F0502020204030204"/>
              </a:rPr>
              <a:t>Multispectral, multi-temporal satellite imagery, terrain attributes, climate normal data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775053" y="2542330"/>
            <a:ext cx="10157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1400" kern="0" dirty="0" smtClean="0">
                <a:solidFill>
                  <a:srgbClr val="262626"/>
                </a:solidFill>
                <a:latin typeface="Calibri" panose="020F0502020204030204"/>
              </a:rPr>
              <a:t>FIA plots</a:t>
            </a:r>
            <a:endParaRPr lang="en-US" sz="1400" kern="0" dirty="0">
              <a:solidFill>
                <a:srgbClr val="262626"/>
              </a:solidFill>
              <a:latin typeface="Calibri" panose="020F0502020204030204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184129" y="1542478"/>
            <a:ext cx="46818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4050" b="1" dirty="0">
                <a:latin typeface="Calibri" panose="020F0502020204030204"/>
              </a:rPr>
              <a:t>+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188706" y="3749514"/>
            <a:ext cx="5209817" cy="2712045"/>
            <a:chOff x="167440" y="3621918"/>
            <a:chExt cx="5209817" cy="2712045"/>
          </a:xfrm>
        </p:grpSpPr>
        <p:grpSp>
          <p:nvGrpSpPr>
            <p:cNvPr id="16" name="Group 15"/>
            <p:cNvGrpSpPr/>
            <p:nvPr/>
          </p:nvGrpSpPr>
          <p:grpSpPr>
            <a:xfrm>
              <a:off x="167440" y="3988052"/>
              <a:ext cx="1113847" cy="1795444"/>
              <a:chOff x="1454440" y="4270211"/>
              <a:chExt cx="1485129" cy="2393924"/>
            </a:xfrm>
          </p:grpSpPr>
          <p:pic>
            <p:nvPicPr>
              <p:cNvPr id="17" name="Picture 16"/>
              <p:cNvPicPr>
                <a:picLocks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59845" y="4855001"/>
                <a:ext cx="274320" cy="1188720"/>
              </a:xfrm>
              <a:prstGeom prst="rect">
                <a:avLst/>
              </a:prstGeom>
            </p:spPr>
          </p:pic>
          <p:sp>
            <p:nvSpPr>
              <p:cNvPr id="18" name="TextBox 17"/>
              <p:cNvSpPr txBox="1"/>
              <p:nvPr/>
            </p:nvSpPr>
            <p:spPr>
              <a:xfrm>
                <a:off x="1544791" y="4270211"/>
                <a:ext cx="1304428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685800">
                  <a:defRPr/>
                </a:pPr>
                <a:r>
                  <a:rPr lang="en-US" sz="1200" kern="0" dirty="0">
                    <a:solidFill>
                      <a:srgbClr val="262626"/>
                    </a:solidFill>
                    <a:latin typeface="Calibri" panose="020F0502020204030204"/>
                  </a:rPr>
                  <a:t>High</a:t>
                </a:r>
              </a:p>
              <a:p>
                <a:pPr algn="ctr" defTabSz="685800">
                  <a:defRPr/>
                </a:pPr>
                <a:r>
                  <a:rPr lang="en-US" sz="1200" kern="0" dirty="0">
                    <a:solidFill>
                      <a:srgbClr val="262626"/>
                    </a:solidFill>
                    <a:latin typeface="Calibri" panose="020F0502020204030204"/>
                  </a:rPr>
                  <a:t>% biomass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1454440" y="6048582"/>
                <a:ext cx="1485129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685800">
                  <a:defRPr/>
                </a:pPr>
                <a:r>
                  <a:rPr lang="en-US" sz="1200" kern="0" dirty="0">
                    <a:solidFill>
                      <a:srgbClr val="262626"/>
                    </a:solidFill>
                    <a:latin typeface="Calibri" panose="020F0502020204030204"/>
                  </a:rPr>
                  <a:t>Low</a:t>
                </a:r>
              </a:p>
              <a:p>
                <a:pPr algn="ctr" defTabSz="685800">
                  <a:defRPr/>
                </a:pPr>
                <a:r>
                  <a:rPr lang="en-US" sz="1200" kern="0" dirty="0">
                    <a:solidFill>
                      <a:srgbClr val="262626"/>
                    </a:solidFill>
                    <a:latin typeface="Calibri" panose="020F0502020204030204"/>
                  </a:rPr>
                  <a:t>% biomass</a:t>
                </a:r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1292507" y="3621918"/>
              <a:ext cx="4084750" cy="2712045"/>
              <a:chOff x="1292507" y="3621918"/>
              <a:chExt cx="4084750" cy="2712045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03193" y="4125096"/>
                <a:ext cx="1274064" cy="1929384"/>
              </a:xfrm>
              <a:prstGeom prst="rect">
                <a:avLst/>
              </a:prstGeom>
              <a:ln w="12700">
                <a:solidFill>
                  <a:sysClr val="windowText" lastClr="000000"/>
                </a:solidFill>
              </a:ln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70361" y="3915485"/>
                <a:ext cx="1271016" cy="1923288"/>
              </a:xfrm>
              <a:prstGeom prst="rect">
                <a:avLst/>
              </a:prstGeom>
              <a:ln w="12700">
                <a:solidFill>
                  <a:sysClr val="windowText" lastClr="000000"/>
                </a:solidFill>
              </a:ln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231434" y="4126620"/>
                <a:ext cx="1277112" cy="1926336"/>
              </a:xfrm>
              <a:prstGeom prst="rect">
                <a:avLst/>
              </a:prstGeom>
              <a:ln w="12700">
                <a:solidFill>
                  <a:sysClr val="windowText" lastClr="000000"/>
                </a:solidFill>
              </a:ln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92507" y="3913961"/>
                <a:ext cx="1277112" cy="1926336"/>
              </a:xfrm>
              <a:prstGeom prst="rect">
                <a:avLst/>
              </a:prstGeom>
              <a:ln w="12700">
                <a:solidFill>
                  <a:sysClr val="windowText" lastClr="000000"/>
                </a:solidFill>
              </a:ln>
            </p:spPr>
          </p:pic>
          <p:sp>
            <p:nvSpPr>
              <p:cNvPr id="27" name="TextBox 26"/>
              <p:cNvSpPr txBox="1"/>
              <p:nvPr/>
            </p:nvSpPr>
            <p:spPr>
              <a:xfrm>
                <a:off x="1478054" y="3621918"/>
                <a:ext cx="9060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Calibri" panose="020F0502020204030204" pitchFamily="34" charset="0"/>
                  </a:rPr>
                  <a:t>balsam fir</a:t>
                </a:r>
                <a:endParaRPr lang="en-US" sz="1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3352296" y="3621918"/>
                <a:ext cx="92448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Calibri" panose="020F0502020204030204" pitchFamily="34" charset="0"/>
                  </a:rPr>
                  <a:t>red maple</a:t>
                </a:r>
                <a:endParaRPr lang="en-US" sz="1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4207875" y="6026186"/>
                <a:ext cx="107580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Calibri" panose="020F0502020204030204" pitchFamily="34" charset="0"/>
                  </a:rPr>
                  <a:t>sugar maple</a:t>
                </a:r>
                <a:endParaRPr lang="en-US" sz="1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386311" y="6025726"/>
                <a:ext cx="95654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Calibri" panose="020F0502020204030204" pitchFamily="34" charset="0"/>
                  </a:rPr>
                  <a:t>red spruce</a:t>
                </a:r>
                <a:endParaRPr lang="en-US" sz="1400" dirty="0">
                  <a:latin typeface="Calibri" panose="020F0502020204030204" pitchFamily="34" charset="0"/>
                </a:endParaRPr>
              </a:p>
            </p:txBody>
          </p:sp>
        </p:grpSp>
      </p:grpSp>
      <p:grpSp>
        <p:nvGrpSpPr>
          <p:cNvPr id="47" name="Group 46"/>
          <p:cNvGrpSpPr/>
          <p:nvPr/>
        </p:nvGrpSpPr>
        <p:grpSpPr>
          <a:xfrm>
            <a:off x="307434" y="884559"/>
            <a:ext cx="3883911" cy="2040336"/>
            <a:chOff x="238234" y="421107"/>
            <a:chExt cx="3883911" cy="2040336"/>
          </a:xfrm>
        </p:grpSpPr>
        <p:grpSp>
          <p:nvGrpSpPr>
            <p:cNvPr id="45" name="Group 44"/>
            <p:cNvGrpSpPr/>
            <p:nvPr/>
          </p:nvGrpSpPr>
          <p:grpSpPr>
            <a:xfrm>
              <a:off x="2034541" y="427798"/>
              <a:ext cx="2087604" cy="2033645"/>
              <a:chOff x="2034541" y="449064"/>
              <a:chExt cx="2087604" cy="2033645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930613" y="655695"/>
                <a:ext cx="1191532" cy="1827014"/>
              </a:xfrm>
              <a:prstGeom prst="rect">
                <a:avLst/>
              </a:prstGeom>
              <a:ln w="12700">
                <a:solidFill>
                  <a:schemeClr val="tx1"/>
                </a:solidFill>
              </a:ln>
            </p:spPr>
          </p:pic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 flipH="1">
                <a:off x="2034541" y="449064"/>
                <a:ext cx="1194708" cy="1827014"/>
              </a:xfrm>
              <a:prstGeom prst="rect">
                <a:avLst/>
              </a:prstGeom>
              <a:ln w="12700">
                <a:solidFill>
                  <a:schemeClr val="tx1"/>
                </a:solidFill>
              </a:ln>
            </p:spPr>
          </p:pic>
        </p:grpSp>
        <p:grpSp>
          <p:nvGrpSpPr>
            <p:cNvPr id="46" name="Group 45"/>
            <p:cNvGrpSpPr/>
            <p:nvPr/>
          </p:nvGrpSpPr>
          <p:grpSpPr>
            <a:xfrm>
              <a:off x="238234" y="421107"/>
              <a:ext cx="2094943" cy="2024863"/>
              <a:chOff x="238234" y="421107"/>
              <a:chExt cx="2094943" cy="2024863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36387" y="618957"/>
                <a:ext cx="1196790" cy="1827013"/>
              </a:xfrm>
              <a:prstGeom prst="rect">
                <a:avLst/>
              </a:prstGeom>
              <a:ln w="12700">
                <a:solidFill>
                  <a:schemeClr val="tx1"/>
                </a:solidFill>
              </a:ln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38234" y="421107"/>
                <a:ext cx="1196789" cy="1827013"/>
              </a:xfrm>
              <a:prstGeom prst="rect">
                <a:avLst/>
              </a:prstGeom>
              <a:ln w="12700">
                <a:solidFill>
                  <a:schemeClr val="tx1"/>
                </a:solidFill>
              </a:ln>
            </p:spPr>
          </p:pic>
        </p:grpSp>
      </p:grpSp>
      <p:cxnSp>
        <p:nvCxnSpPr>
          <p:cNvPr id="52" name="Straight Arrow Connector 51"/>
          <p:cNvCxnSpPr/>
          <p:nvPr/>
        </p:nvCxnSpPr>
        <p:spPr>
          <a:xfrm rot="5400000" flipV="1">
            <a:off x="2749663" y="3302187"/>
            <a:ext cx="297873" cy="0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8" name="Straight Arrow Connector 37"/>
          <p:cNvCxnSpPr/>
          <p:nvPr/>
        </p:nvCxnSpPr>
        <p:spPr>
          <a:xfrm>
            <a:off x="5982023" y="5136334"/>
            <a:ext cx="297873" cy="0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grpSp>
        <p:nvGrpSpPr>
          <p:cNvPr id="39" name="Group 38"/>
          <p:cNvGrpSpPr/>
          <p:nvPr/>
        </p:nvGrpSpPr>
        <p:grpSpPr>
          <a:xfrm>
            <a:off x="5581565" y="5102044"/>
            <a:ext cx="269589" cy="68580"/>
            <a:chOff x="4831414" y="5664518"/>
            <a:chExt cx="359452" cy="91440"/>
          </a:xfrm>
        </p:grpSpPr>
        <p:sp>
          <p:nvSpPr>
            <p:cNvPr id="40" name="Oval 39"/>
            <p:cNvSpPr>
              <a:spLocks noChangeAspect="1"/>
            </p:cNvSpPr>
            <p:nvPr/>
          </p:nvSpPr>
          <p:spPr>
            <a:xfrm>
              <a:off x="4831414" y="5664518"/>
              <a:ext cx="91440" cy="91440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1" name="Oval 40"/>
            <p:cNvSpPr>
              <a:spLocks noChangeAspect="1"/>
            </p:cNvSpPr>
            <p:nvPr/>
          </p:nvSpPr>
          <p:spPr>
            <a:xfrm>
              <a:off x="4965420" y="5664518"/>
              <a:ext cx="91440" cy="91440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2" name="Oval 41"/>
            <p:cNvSpPr>
              <a:spLocks noChangeAspect="1"/>
            </p:cNvSpPr>
            <p:nvPr/>
          </p:nvSpPr>
          <p:spPr>
            <a:xfrm>
              <a:off x="5099426" y="5664518"/>
              <a:ext cx="91440" cy="91440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pic>
        <p:nvPicPr>
          <p:cNvPr id="43" name="Picture 4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22300" y="4265410"/>
            <a:ext cx="2324869" cy="1671530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6218766" y="3483455"/>
            <a:ext cx="273193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1400" b="1" kern="0" dirty="0">
                <a:solidFill>
                  <a:srgbClr val="0066B2"/>
                </a:solidFill>
                <a:latin typeface="Calibri" panose="020F0502020204030204"/>
              </a:rPr>
              <a:t>Forest type </a:t>
            </a:r>
            <a:r>
              <a:rPr lang="en-US" sz="1400" b="1" kern="0" dirty="0" smtClean="0">
                <a:solidFill>
                  <a:srgbClr val="0066B2"/>
                </a:solidFill>
                <a:latin typeface="Calibri" panose="020F0502020204030204"/>
              </a:rPr>
              <a:t>classes </a:t>
            </a:r>
            <a:r>
              <a:rPr lang="en-US" sz="1400" b="1" kern="0" dirty="0">
                <a:solidFill>
                  <a:srgbClr val="0066B2"/>
                </a:solidFill>
                <a:latin typeface="Calibri" panose="020F0502020204030204"/>
              </a:rPr>
              <a:t>from predictions of individual tree species abundance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6151642" y="1639390"/>
            <a:ext cx="2866184" cy="1390552"/>
            <a:chOff x="6151642" y="2139130"/>
            <a:chExt cx="2866184" cy="1390552"/>
          </a:xfrm>
        </p:grpSpPr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151642" y="2139130"/>
              <a:ext cx="1403890" cy="1389317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7618794" y="2145223"/>
              <a:ext cx="1399032" cy="1384459"/>
            </a:xfrm>
            <a:prstGeom prst="rect">
              <a:avLst/>
            </a:prstGeom>
          </p:spPr>
        </p:pic>
      </p:grpSp>
      <p:sp>
        <p:nvSpPr>
          <p:cNvPr id="51" name="TextBox 50"/>
          <p:cNvSpPr txBox="1"/>
          <p:nvPr/>
        </p:nvSpPr>
        <p:spPr>
          <a:xfrm>
            <a:off x="6480524" y="1346652"/>
            <a:ext cx="22084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1400" b="1" kern="0" dirty="0">
                <a:solidFill>
                  <a:srgbClr val="0066B2"/>
                </a:solidFill>
                <a:latin typeface="Calibri" panose="020F0502020204030204"/>
              </a:rPr>
              <a:t>Forest change detection</a:t>
            </a:r>
          </a:p>
        </p:txBody>
      </p:sp>
      <p:cxnSp>
        <p:nvCxnSpPr>
          <p:cNvPr id="58" name="Straight Arrow Connector 57"/>
          <p:cNvCxnSpPr/>
          <p:nvPr/>
        </p:nvCxnSpPr>
        <p:spPr>
          <a:xfrm rot="5400000" flipV="1">
            <a:off x="7435798" y="3302187"/>
            <a:ext cx="297873" cy="0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585799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5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ustomShape 1"/>
          <p:cNvSpPr/>
          <p:nvPr/>
        </p:nvSpPr>
        <p:spPr>
          <a:xfrm>
            <a:off x="457200" y="685800"/>
            <a:ext cx="8228520" cy="684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0" name="CustomShape 2"/>
          <p:cNvSpPr/>
          <p:nvPr/>
        </p:nvSpPr>
        <p:spPr>
          <a:xfrm>
            <a:off x="2514600" y="6356520"/>
            <a:ext cx="411372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Arial"/>
                <a:ea typeface="DejaVu Sans"/>
              </a:rPr>
              <a:t>Center for Advanced Forestry Systems 2020 Meeting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101" name="CustomShape 3"/>
          <p:cNvSpPr/>
          <p:nvPr/>
        </p:nvSpPr>
        <p:spPr>
          <a:xfrm>
            <a:off x="457200" y="1371600"/>
            <a:ext cx="8228520" cy="4723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2" name="CustomShape 4"/>
          <p:cNvSpPr/>
          <p:nvPr/>
        </p:nvSpPr>
        <p:spPr>
          <a:xfrm>
            <a:off x="6490800" y="182520"/>
            <a:ext cx="202140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US" sz="2200" b="1" strike="noStrike" spc="-1">
                <a:solidFill>
                  <a:srgbClr val="000000"/>
                </a:solidFill>
                <a:latin typeface="Trebuchet MS"/>
                <a:ea typeface="DejaVu Sans"/>
              </a:rPr>
              <a:t>Future Plans</a:t>
            </a:r>
            <a:endParaRPr lang="en-US" sz="2200" b="0" strike="noStrike" spc="-1">
              <a:latin typeface="Arial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58496" y="436752"/>
            <a:ext cx="8998611" cy="2087294"/>
            <a:chOff x="258496" y="473328"/>
            <a:chExt cx="8998611" cy="2087294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58496" y="473328"/>
              <a:ext cx="2030367" cy="2087294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A97CBE3-BF2F-4435-89EE-5E39A1B16386}"/>
                </a:ext>
              </a:extLst>
            </p:cNvPr>
            <p:cNvSpPr txBox="1"/>
            <p:nvPr/>
          </p:nvSpPr>
          <p:spPr>
            <a:xfrm>
              <a:off x="2593612" y="750258"/>
              <a:ext cx="6663495" cy="15799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indent="-342900">
                <a:spcAft>
                  <a:spcPts val="1000"/>
                </a:spcAft>
                <a:buFont typeface="Arial" panose="020B0604020202020204" pitchFamily="34" charset="0"/>
                <a:buChar char="•"/>
              </a:pPr>
              <a:r>
                <a:rPr lang="en-US" sz="2000" dirty="0" smtClean="0">
                  <a:latin typeface="Trebuchet MS" panose="020B0603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Continued development of algorithms and code to construct and post-process composition data</a:t>
              </a:r>
            </a:p>
            <a:p>
              <a:pPr marL="342900" indent="-342900">
                <a:spcAft>
                  <a:spcPts val="1000"/>
                </a:spcAft>
                <a:buFont typeface="Arial" panose="020B0604020202020204" pitchFamily="34" charset="0"/>
                <a:buChar char="•"/>
              </a:pPr>
              <a:r>
                <a:rPr lang="en-US" sz="2000" dirty="0" smtClean="0">
                  <a:latin typeface="Trebuchet MS" panose="020B0603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Wrap up primary software development</a:t>
              </a:r>
            </a:p>
            <a:p>
              <a:pPr marL="342900" indent="-342900">
                <a:spcAft>
                  <a:spcPts val="1000"/>
                </a:spcAft>
                <a:buFont typeface="Arial" panose="020B0604020202020204" pitchFamily="34" charset="0"/>
                <a:buChar char="•"/>
              </a:pPr>
              <a:r>
                <a:rPr lang="en-US" sz="2000" dirty="0" smtClean="0">
                  <a:latin typeface="Trebuchet MS" panose="020B0603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Validation against FIA and CMS data </a:t>
              </a:r>
              <a:endParaRPr lang="en-US" sz="20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57127" y="2828127"/>
            <a:ext cx="8671899" cy="2099232"/>
            <a:chOff x="198171" y="2798064"/>
            <a:chExt cx="8671899" cy="2099232"/>
          </a:xfrm>
        </p:grpSpPr>
        <p:grpSp>
          <p:nvGrpSpPr>
            <p:cNvPr id="6" name="Group 5"/>
            <p:cNvGrpSpPr>
              <a:grpSpLocks noChangeAspect="1"/>
            </p:cNvGrpSpPr>
            <p:nvPr/>
          </p:nvGrpSpPr>
          <p:grpSpPr>
            <a:xfrm>
              <a:off x="5431930" y="2798064"/>
              <a:ext cx="3438140" cy="2099232"/>
              <a:chOff x="1139056" y="1631520"/>
              <a:chExt cx="6935754" cy="4159354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39056" y="1632240"/>
                <a:ext cx="6865167" cy="4158634"/>
              </a:xfrm>
              <a:prstGeom prst="rect">
                <a:avLst/>
              </a:prstGeom>
            </p:spPr>
          </p:pic>
          <p:sp>
            <p:nvSpPr>
              <p:cNvPr id="8" name="Oval 7"/>
              <p:cNvSpPr/>
              <p:nvPr/>
            </p:nvSpPr>
            <p:spPr>
              <a:xfrm>
                <a:off x="1139056" y="1903445"/>
                <a:ext cx="1194318" cy="1194318"/>
              </a:xfrm>
              <a:prstGeom prst="ellipse">
                <a:avLst/>
              </a:prstGeom>
              <a:noFill/>
              <a:ln w="57150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DejaVu Sans"/>
                  <a:cs typeface="DejaVu Sans"/>
                </a:endParaRP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404631" y="3865984"/>
                <a:ext cx="1194318" cy="1194318"/>
              </a:xfrm>
              <a:prstGeom prst="ellipse">
                <a:avLst/>
              </a:prstGeom>
              <a:noFill/>
              <a:ln w="57150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DejaVu Sans"/>
                  <a:cs typeface="DejaVu Sans"/>
                </a:endParaRPr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4771774" y="1631520"/>
                <a:ext cx="1194318" cy="1194318"/>
              </a:xfrm>
              <a:prstGeom prst="ellipse">
                <a:avLst/>
              </a:prstGeom>
              <a:noFill/>
              <a:ln w="57150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DejaVu Sans"/>
                  <a:cs typeface="DejaVu Sans"/>
                </a:endParaRPr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6880492" y="1631520"/>
                <a:ext cx="1194318" cy="1194318"/>
              </a:xfrm>
              <a:prstGeom prst="ellipse">
                <a:avLst/>
              </a:prstGeom>
              <a:noFill/>
              <a:ln w="57150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DejaVu Sans"/>
                  <a:cs typeface="DejaVu Sans"/>
                </a:endParaRPr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A97CBE3-BF2F-4435-89EE-5E39A1B16386}"/>
                </a:ext>
              </a:extLst>
            </p:cNvPr>
            <p:cNvSpPr txBox="1"/>
            <p:nvPr/>
          </p:nvSpPr>
          <p:spPr>
            <a:xfrm>
              <a:off x="198171" y="2814064"/>
              <a:ext cx="5247370" cy="20672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indent="-342900">
                <a:spcAft>
                  <a:spcPts val="1000"/>
                </a:spcAft>
                <a:buFont typeface="Arial" panose="020B0604020202020204" pitchFamily="34" charset="0"/>
                <a:buChar char="•"/>
              </a:pPr>
              <a:r>
                <a:rPr lang="en-US" sz="2000" dirty="0" smtClean="0">
                  <a:latin typeface="Trebuchet MS" panose="020B0603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AGB estimation based on automated machine learning methods, including LiDAR/Sentinel integration</a:t>
              </a:r>
            </a:p>
            <a:p>
              <a:pPr marL="342900" indent="-342900">
                <a:spcAft>
                  <a:spcPts val="1000"/>
                </a:spcAft>
                <a:buFont typeface="Arial" panose="020B0604020202020204" pitchFamily="34" charset="0"/>
                <a:buChar char="•"/>
              </a:pPr>
              <a:r>
                <a:rPr lang="en-US" sz="2000" dirty="0" smtClean="0">
                  <a:latin typeface="Trebuchet MS" panose="020B0603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Multi-regional validation of composition, disturbance, AGB, and derivative products against FIA and CMS data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6A97CBE3-BF2F-4435-89EE-5E39A1B16386}"/>
              </a:ext>
            </a:extLst>
          </p:cNvPr>
          <p:cNvSpPr txBox="1"/>
          <p:nvPr/>
        </p:nvSpPr>
        <p:spPr>
          <a:xfrm>
            <a:off x="157127" y="5231439"/>
            <a:ext cx="895944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High resolution land cover and forest type mapping for the state of Maine (1m and 10m) in collaboration with NOAA C-CAP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82296" y="2661206"/>
            <a:ext cx="89519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2296" y="5127038"/>
            <a:ext cx="89519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3303</TotalTime>
  <Words>407</Words>
  <Application>Microsoft Office PowerPoint</Application>
  <PresentationFormat>On-screen Show (4:3)</PresentationFormat>
  <Paragraphs>72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Arial</vt:lpstr>
      <vt:lpstr>Calibri</vt:lpstr>
      <vt:lpstr>DejaVu Sans</vt:lpstr>
      <vt:lpstr>Symbol</vt:lpstr>
      <vt:lpstr>Times New Roman</vt:lpstr>
      <vt:lpstr>Trebuchet MS</vt:lpstr>
      <vt:lpstr>Wingdings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NCSU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CAFS</dc:creator>
  <dc:description/>
  <cp:lastModifiedBy>Erin Simons</cp:lastModifiedBy>
  <cp:revision>33</cp:revision>
  <dcterms:created xsi:type="dcterms:W3CDTF">2013-02-25T23:05:08Z</dcterms:created>
  <dcterms:modified xsi:type="dcterms:W3CDTF">2020-12-07T14:58:50Z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Company">
    <vt:lpwstr>NCSU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2</vt:i4>
  </property>
  <property fmtid="{D5CDD505-2E9C-101B-9397-08002B2CF9AE}" pid="9" name="PresentationFormat">
    <vt:lpwstr>On-screen Show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9</vt:i4>
  </property>
</Properties>
</file>