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5" r:id="rId7"/>
    <p:sldId id="260" r:id="rId8"/>
    <p:sldId id="268" r:id="rId9"/>
    <p:sldId id="266" r:id="rId10"/>
    <p:sldId id="261" r:id="rId11"/>
    <p:sldId id="262" r:id="rId12"/>
    <p:sldId id="264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6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rebuchet MS"/>
              </a:rPr>
              <a:t>Stand and Tree Responses to Late-Rotation Fertilization</a:t>
            </a:r>
          </a:p>
          <a:p>
            <a:pPr algn="ctr">
              <a:lnSpc>
                <a:spcPct val="100000"/>
              </a:lnSpc>
            </a:pPr>
            <a:br>
              <a:rPr lang="en-US" sz="36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CAFS.16.69</a:t>
            </a:r>
            <a:endParaRPr lang="en-US" sz="2000" spc="-1" dirty="0"/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Eric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</a:rPr>
              <a:t>Turnblom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, Kim Littke, Jason Cross, Mason Patterson, and Rob Harrison (UW)</a:t>
            </a:r>
            <a:endParaRPr lang="en-US" sz="2000" spc="-1" dirty="0"/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Progress Report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Kim Littke</a:t>
            </a:r>
            <a:endParaRPr lang="en-US" sz="2000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302B044A-A69D-4B89-BE46-74F5D0F7211F}"/>
              </a:ext>
            </a:extLst>
          </p:cNvPr>
          <p:cNvSpPr txBox="1"/>
          <p:nvPr/>
        </p:nvSpPr>
        <p:spPr>
          <a:xfrm>
            <a:off x="457200" y="1219012"/>
            <a:ext cx="822924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Examination into the economics of late-rotation fertilization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000000"/>
                </a:solidFill>
              </a:rPr>
              <a:t>Average area-based volume response in four distinct regions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Conversion of Paired-Tree response models to per area response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Greater </a:t>
            </a:r>
            <a:r>
              <a:rPr lang="en-US" sz="3000" spc="-1" dirty="0">
                <a:solidFill>
                  <a:srgbClr val="000000"/>
                </a:solidFill>
              </a:rPr>
              <a:t>understanding of </a:t>
            </a:r>
            <a:r>
              <a:rPr lang="en-US" sz="3000" b="0" strike="noStrike" spc="-1" dirty="0">
                <a:solidFill>
                  <a:srgbClr val="000000"/>
                </a:solidFill>
              </a:rPr>
              <a:t>PRS probe uptake and nutrient allocation in predicting fertilizer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Summary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858AAE39-8654-43C6-9CA3-CE665EB31467}"/>
              </a:ext>
            </a:extLst>
          </p:cNvPr>
          <p:cNvSpPr txBox="1"/>
          <p:nvPr/>
        </p:nvSpPr>
        <p:spPr>
          <a:xfrm>
            <a:off x="456840" y="938458"/>
            <a:ext cx="822924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Late-Rotation stands respond </a:t>
            </a:r>
            <a:r>
              <a:rPr lang="en-US" sz="3000" spc="-1" dirty="0">
                <a:solidFill>
                  <a:srgbClr val="000000"/>
                </a:solidFill>
              </a:rPr>
              <a:t>similarly to </a:t>
            </a:r>
            <a:r>
              <a:rPr lang="en-US" sz="3000" b="0" strike="noStrike" spc="-1" dirty="0">
                <a:solidFill>
                  <a:srgbClr val="000000"/>
                </a:solidFill>
              </a:rPr>
              <a:t>N fertilization as younger stands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Plant Root Simulator probes show promise to give an understanding of available nutrients and potential for fertilizer response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Greater response in </a:t>
            </a:r>
            <a:r>
              <a:rPr lang="en-US" sz="3000" spc="-1" dirty="0">
                <a:solidFill>
                  <a:srgbClr val="000000"/>
                </a:solidFill>
              </a:rPr>
              <a:t>stands predicted to respond in the Paired-Tree f</a:t>
            </a:r>
            <a:r>
              <a:rPr lang="en-US" sz="3000" b="0" strike="noStrike" spc="-1" dirty="0">
                <a:solidFill>
                  <a:srgbClr val="000000"/>
                </a:solidFill>
              </a:rPr>
              <a:t>ertilizer response models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000000"/>
                </a:solidFill>
              </a:rPr>
              <a:t>Tree response similar between regions, but plot response is more variable</a:t>
            </a:r>
            <a:endParaRPr lang="en-US" sz="3000" b="0" strike="noStrike" spc="-1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0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Recommendations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888B38E6-015E-45AC-9F0B-54F8ADF8E2DA}"/>
              </a:ext>
            </a:extLst>
          </p:cNvPr>
          <p:cNvSpPr txBox="1"/>
          <p:nvPr/>
        </p:nvSpPr>
        <p:spPr>
          <a:xfrm>
            <a:off x="456840" y="1067040"/>
            <a:ext cx="822924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Increase the spread of PRS probes to further understand the N availability and fertilizer response across the Pacific Northwest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Select fertilization stands based on models and maps from the Paired-Tree study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Prioritize fertilization in regions that have the greatest tree and plot response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000000"/>
                </a:solidFill>
              </a:rPr>
              <a:t>Vancouver Island, Washington Cascades, and Oregon Coast are currently responding the best to N fertilization</a:t>
            </a:r>
            <a:endParaRPr lang="en-US" sz="2800" b="0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E3F3-6594-454A-9DDD-08A6281B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3C6FE-EF22-47A0-8A55-9C53124EF18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465385"/>
            <a:ext cx="4291445" cy="3985845"/>
          </a:xfrm>
        </p:spPr>
        <p:txBody>
          <a:bodyPr anchor="t"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/>
              <a:t>Thanks: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SMC Field Crew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Eric </a:t>
            </a:r>
            <a:r>
              <a:rPr lang="en-US" sz="3200" dirty="0" err="1"/>
              <a:t>Snoozy</a:t>
            </a:r>
            <a:r>
              <a:rPr lang="en-US" sz="3200" dirty="0"/>
              <a:t>, Bob </a:t>
            </a:r>
            <a:r>
              <a:rPr lang="en-US" sz="3200" dirty="0" err="1"/>
              <a:t>Gonyea</a:t>
            </a:r>
            <a:r>
              <a:rPr lang="en-US" sz="3200" dirty="0"/>
              <a:t>, Mason Patterson, Alex Macgregor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Stand Management Cooperators</a:t>
            </a: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F3B193F2-A867-4654-8626-4396E9623CDE}"/>
              </a:ext>
            </a:extLst>
          </p:cNvPr>
          <p:cNvSpPr txBox="1"/>
          <p:nvPr/>
        </p:nvSpPr>
        <p:spPr>
          <a:xfrm>
            <a:off x="251460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</a:rPr>
              <a:t>Center for Advanced Forestry Systems 2019 Meeting</a:t>
            </a:r>
            <a:endParaRPr lang="en-US" sz="1200" b="0" strike="noStrike" spc="-1" dirty="0">
              <a:latin typeface="Times New Roman"/>
            </a:endParaRPr>
          </a:p>
        </p:txBody>
      </p:sp>
      <p:pic>
        <p:nvPicPr>
          <p:cNvPr id="6" name="Picture 5" descr="A tree in a forest&#10;&#10;Description automatically generated">
            <a:extLst>
              <a:ext uri="{FF2B5EF4-FFF2-40B4-BE49-F238E27FC236}">
                <a16:creationId xmlns:a16="http://schemas.microsoft.com/office/drawing/2014/main" id="{66E1F2E4-EA0C-4D27-8C24-B1200CB2A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273600"/>
            <a:ext cx="4016086" cy="53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B95D4AC9-5CF3-419E-ADE9-C816368AC038}"/>
              </a:ext>
            </a:extLst>
          </p:cNvPr>
          <p:cNvSpPr txBox="1"/>
          <p:nvPr/>
        </p:nvSpPr>
        <p:spPr>
          <a:xfrm>
            <a:off x="97126" y="546840"/>
            <a:ext cx="4819003" cy="515367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Soils in the Pacific Northwest have responded the best to N fertilization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Paired-Tree fertilization study found the greatest response </a:t>
            </a:r>
            <a:r>
              <a:rPr lang="en-US" sz="2000" spc="-1" dirty="0">
                <a:solidFill>
                  <a:srgbClr val="000000"/>
                </a:solidFill>
              </a:rPr>
              <a:t>on stands with: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strike="noStrike" spc="-1" dirty="0">
                <a:solidFill>
                  <a:srgbClr val="000000"/>
                </a:solidFill>
              </a:rPr>
              <a:t>High elevation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L</a:t>
            </a:r>
            <a:r>
              <a:rPr lang="en-US" b="0" strike="noStrike" spc="-1" dirty="0">
                <a:solidFill>
                  <a:srgbClr val="000000"/>
                </a:solidFill>
              </a:rPr>
              <a:t>ow-moderate site index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C</a:t>
            </a:r>
            <a:r>
              <a:rPr lang="en-US" b="0" strike="noStrike" spc="-1" dirty="0">
                <a:solidFill>
                  <a:srgbClr val="000000"/>
                </a:solidFill>
              </a:rPr>
              <a:t>old spring temperatures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L</a:t>
            </a:r>
            <a:r>
              <a:rPr lang="en-US" b="0" strike="noStrike" spc="-1" dirty="0">
                <a:solidFill>
                  <a:srgbClr val="000000"/>
                </a:solidFill>
              </a:rPr>
              <a:t>ow summer precipitation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L</a:t>
            </a:r>
            <a:r>
              <a:rPr lang="en-US" b="0" strike="noStrike" spc="-1" dirty="0">
                <a:solidFill>
                  <a:srgbClr val="000000"/>
                </a:solidFill>
              </a:rPr>
              <a:t>ower latitudes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</a:rPr>
              <a:t>Focusing fertilization on responding, late-rotation stands that are 8-10 years to harvest can decrease the risk and cost of fertilization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D2CF8F6-93BF-4A1C-9776-397044B80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10000" r="11190" b="11123"/>
          <a:stretch/>
        </p:blipFill>
        <p:spPr>
          <a:xfrm>
            <a:off x="4916129" y="552517"/>
            <a:ext cx="4041344" cy="54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57E547BF-4FBC-479E-9A90-BB35C6985EDA}"/>
              </a:ext>
            </a:extLst>
          </p:cNvPr>
          <p:cNvSpPr txBox="1"/>
          <p:nvPr/>
        </p:nvSpPr>
        <p:spPr>
          <a:xfrm>
            <a:off x="294967" y="1096297"/>
            <a:ext cx="8042787" cy="49988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Determine the average, area-based volume response to late-rotation fertilization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Estimate the regional economic returns of late-rotation fertilization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Validate the models developed from the CAFS supported Paired-Tree Study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Assess the ability to predict response to fertilization using plant root simulator (PRS) probes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1637464A-FAD8-46F4-AF56-2FE14F57A989}"/>
              </a:ext>
            </a:extLst>
          </p:cNvPr>
          <p:cNvSpPr txBox="1"/>
          <p:nvPr/>
        </p:nvSpPr>
        <p:spPr>
          <a:xfrm>
            <a:off x="155643" y="807396"/>
            <a:ext cx="4906232" cy="50025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Randomly chosen latitude/longitude coordinates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30-50 years total age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Plots are 0.25-0.5 ac., circular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Paired by most similar DBH distribution and plot TPA and BA (&lt;10% difference)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One plot in each pair randomly assigned the fertilizer treatment (224 kg N ha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Measure fertilizer response over 2-8 years and at harvest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33/37 installations measured for     two-year response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235F2A9-4D39-4B54-AE6F-6C84A2699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10000" r="11190" b="11773"/>
          <a:stretch/>
        </p:blipFill>
        <p:spPr>
          <a:xfrm>
            <a:off x="5061875" y="546840"/>
            <a:ext cx="4042796" cy="5364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7" name="TextShape 3">
            <a:extLst>
              <a:ext uri="{FF2B5EF4-FFF2-40B4-BE49-F238E27FC236}">
                <a16:creationId xmlns:a16="http://schemas.microsoft.com/office/drawing/2014/main" id="{26929E54-83CE-4386-B8FA-47293A2C615B}"/>
              </a:ext>
            </a:extLst>
          </p:cNvPr>
          <p:cNvSpPr txBox="1"/>
          <p:nvPr/>
        </p:nvSpPr>
        <p:spPr>
          <a:xfrm>
            <a:off x="155643" y="914400"/>
            <a:ext cx="5204297" cy="489550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At each paired plot, sampled one soil pit to 1 meter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Installed Plant Root Simulator (PRS) probes over 12 weeks in control and fertilized plots prior to fertilization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Foliage, branch, and tree core samples were sampled after 2 growing seasons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EA314-433A-40A7-A7AD-8EF3CF54E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90" y="1780683"/>
            <a:ext cx="3512467" cy="25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972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848856" y="18288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FBE46A04-1453-4AF3-904B-81AAF3547ECB}"/>
              </a:ext>
            </a:extLst>
          </p:cNvPr>
          <p:cNvSpPr txBox="1"/>
          <p:nvPr/>
        </p:nvSpPr>
        <p:spPr>
          <a:xfrm>
            <a:off x="164236" y="784160"/>
            <a:ext cx="4700728" cy="50303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Greater tree volume response on installations with low NO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 adsorption (&lt;50 mg)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+mj-lt"/>
              </a:rPr>
              <a:t>Non-responding installations</a:t>
            </a:r>
          </a:p>
          <a:p>
            <a:pPr marL="6286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 NO</a:t>
            </a:r>
            <a:r>
              <a:rPr lang="en-US" sz="2000" baseline="-25000" dirty="0"/>
              <a:t>3</a:t>
            </a:r>
            <a:r>
              <a:rPr lang="en-US" sz="2000" dirty="0"/>
              <a:t> availability</a:t>
            </a:r>
          </a:p>
          <a:p>
            <a:pPr marL="6286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N limitation due to adequate ammonium </a:t>
            </a:r>
          </a:p>
          <a:p>
            <a:pPr marL="6286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One installation had secondary limitations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</a:rPr>
              <a:t>NO</a:t>
            </a:r>
            <a:r>
              <a:rPr lang="en-US" sz="2400" spc="-1" baseline="-25000" dirty="0">
                <a:solidFill>
                  <a:srgbClr val="000000"/>
                </a:solidFill>
              </a:rPr>
              <a:t>3</a:t>
            </a:r>
            <a:r>
              <a:rPr lang="en-US" sz="2400" spc="-1" dirty="0">
                <a:solidFill>
                  <a:srgbClr val="000000"/>
                </a:solidFill>
              </a:rPr>
              <a:t> adsorption is also related to forest floor and surface soil C:N ratio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</a:rPr>
              <a:t>Mineralization of N</a:t>
            </a:r>
            <a:endParaRPr lang="en-US" sz="2000" dirty="0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D2C3674-F926-4431-9AA2-0B5469930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r="3567"/>
          <a:stretch/>
        </p:blipFill>
        <p:spPr>
          <a:xfrm>
            <a:off x="4921737" y="654488"/>
            <a:ext cx="3707569" cy="264484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F20D8C0B-7816-458A-9896-6B90B4E67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3046"/>
          <a:stretch/>
        </p:blipFill>
        <p:spPr>
          <a:xfrm>
            <a:off x="4973616" y="3299328"/>
            <a:ext cx="3712464" cy="2694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FBE46A04-1453-4AF3-904B-81AAF3547ECB}"/>
              </a:ext>
            </a:extLst>
          </p:cNvPr>
          <p:cNvSpPr txBox="1"/>
          <p:nvPr/>
        </p:nvSpPr>
        <p:spPr>
          <a:xfrm>
            <a:off x="147961" y="780588"/>
            <a:ext cx="8847357" cy="35285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Late-rotation tree volume response matches predicted response regions from the Paired-Tree Study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Regional NO</a:t>
            </a:r>
            <a:r>
              <a:rPr lang="en-US" sz="2000" baseline="-25000" dirty="0"/>
              <a:t>3</a:t>
            </a:r>
            <a:r>
              <a:rPr lang="en-US" sz="2000" dirty="0"/>
              <a:t> adsorption also agrees with regions predicted to respond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87EA748D-BA36-439B-8731-A6E392100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10000" r="11190" b="11123"/>
          <a:stretch/>
        </p:blipFill>
        <p:spPr>
          <a:xfrm>
            <a:off x="3205316" y="2141528"/>
            <a:ext cx="2954828" cy="3953632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3FEC8DDA-21A7-48C4-88F6-C7F8AC91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10000" r="11190" b="12258"/>
          <a:stretch/>
        </p:blipFill>
        <p:spPr>
          <a:xfrm>
            <a:off x="239424" y="2142248"/>
            <a:ext cx="2965892" cy="3920882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F2D30D-F09D-42C1-8BE2-2C6078577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48010"/>
              </p:ext>
            </p:extLst>
          </p:nvPr>
        </p:nvGraphicFramePr>
        <p:xfrm>
          <a:off x="6160144" y="3048747"/>
          <a:ext cx="2926637" cy="2107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7404">
                  <a:extLst>
                    <a:ext uri="{9D8B030D-6E8A-4147-A177-3AD203B41FA5}">
                      <a16:colId xmlns:a16="http://schemas.microsoft.com/office/drawing/2014/main" val="1012328552"/>
                    </a:ext>
                  </a:extLst>
                </a:gridCol>
                <a:gridCol w="986534">
                  <a:extLst>
                    <a:ext uri="{9D8B030D-6E8A-4147-A177-3AD203B41FA5}">
                      <a16:colId xmlns:a16="http://schemas.microsoft.com/office/drawing/2014/main" val="3827314374"/>
                    </a:ext>
                  </a:extLst>
                </a:gridCol>
                <a:gridCol w="922699">
                  <a:extLst>
                    <a:ext uri="{9D8B030D-6E8A-4147-A177-3AD203B41FA5}">
                      <a16:colId xmlns:a16="http://schemas.microsoft.com/office/drawing/2014/main" val="2339006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Predicted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Tree Response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Plot Response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0253"/>
                  </a:ext>
                </a:extLst>
              </a:tr>
              <a:tr h="7575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Response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10%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 ± 88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8034735"/>
                  </a:ext>
                </a:extLst>
              </a:tr>
              <a:tr h="8931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Response 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27%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69 ± 133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511422"/>
                  </a:ext>
                </a:extLst>
              </a:tr>
            </a:tbl>
          </a:graphicData>
        </a:graphic>
      </p:graphicFrame>
      <p:sp>
        <p:nvSpPr>
          <p:cNvPr id="11" name="CustomShape 4">
            <a:extLst>
              <a:ext uri="{FF2B5EF4-FFF2-40B4-BE49-F238E27FC236}">
                <a16:creationId xmlns:a16="http://schemas.microsoft.com/office/drawing/2014/main" id="{253F3AD1-2923-4E13-8450-70FE40DC7CEC}"/>
              </a:ext>
            </a:extLst>
          </p:cNvPr>
          <p:cNvSpPr/>
          <p:nvPr/>
        </p:nvSpPr>
        <p:spPr>
          <a:xfrm>
            <a:off x="6848856" y="18288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4612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 dirty="0">
              <a:latin typeface="Arial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73E0383-DF5C-44FA-A9EB-41850AF21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14480" r="10852" b="11852"/>
          <a:stretch/>
        </p:blipFill>
        <p:spPr>
          <a:xfrm>
            <a:off x="5015334" y="808200"/>
            <a:ext cx="4055224" cy="5057547"/>
          </a:xfrm>
          <a:prstGeom prst="rect">
            <a:avLst/>
          </a:prstGeom>
        </p:spPr>
      </p:pic>
      <p:sp>
        <p:nvSpPr>
          <p:cNvPr id="8" name="TextShape 3">
            <a:extLst>
              <a:ext uri="{FF2B5EF4-FFF2-40B4-BE49-F238E27FC236}">
                <a16:creationId xmlns:a16="http://schemas.microsoft.com/office/drawing/2014/main" id="{F343BF4C-2500-4950-8765-3A0B224BC742}"/>
              </a:ext>
            </a:extLst>
          </p:cNvPr>
          <p:cNvSpPr txBox="1"/>
          <p:nvPr/>
        </p:nvSpPr>
        <p:spPr>
          <a:xfrm>
            <a:off x="146575" y="808200"/>
            <a:ext cx="4622070" cy="332387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Plot response is linearly correlated with tree response (R</a:t>
            </a:r>
            <a:r>
              <a:rPr lang="en-US" sz="2400" baseline="-25000" dirty="0"/>
              <a:t>2</a:t>
            </a:r>
            <a:r>
              <a:rPr lang="en-US" sz="2400" dirty="0"/>
              <a:t>=0.54)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Tree and plot response are variable by region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0D462F-DA31-4E5D-9C2E-DD5D60104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94735"/>
              </p:ext>
            </p:extLst>
          </p:nvPr>
        </p:nvGraphicFramePr>
        <p:xfrm>
          <a:off x="159294" y="2975227"/>
          <a:ext cx="4700728" cy="289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5748">
                  <a:extLst>
                    <a:ext uri="{9D8B030D-6E8A-4147-A177-3AD203B41FA5}">
                      <a16:colId xmlns:a16="http://schemas.microsoft.com/office/drawing/2014/main" val="1693320186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val="1012328552"/>
                    </a:ext>
                  </a:extLst>
                </a:gridCol>
                <a:gridCol w="1759974">
                  <a:extLst>
                    <a:ext uri="{9D8B030D-6E8A-4147-A177-3AD203B41FA5}">
                      <a16:colId xmlns:a16="http://schemas.microsoft.com/office/drawing/2014/main" val="260282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Tree Response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Plot Response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5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BC Mainland (n=1)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-71 ft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/ac/</a:t>
                      </a:r>
                      <a:r>
                        <a:rPr lang="en-US" sz="1400" dirty="0" err="1"/>
                        <a:t>yr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9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BC Vancouver Island (n=1)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56%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96 ft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/ac/</a:t>
                      </a:r>
                      <a:r>
                        <a:rPr lang="en-US" sz="1400" dirty="0" err="1"/>
                        <a:t>yr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3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WAW (n=10)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 ± 20%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29 ± 73 ft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/ac/</a:t>
                      </a:r>
                      <a:r>
                        <a:rPr lang="en-US" sz="1400" dirty="0" err="1"/>
                        <a:t>yr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3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WAE (n=6)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18 ± 23%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52 ± 109 ft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/ac/</a:t>
                      </a:r>
                      <a:r>
                        <a:rPr lang="en-US" sz="1400" dirty="0" err="1"/>
                        <a:t>yr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1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ORW (n=9)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16 ± 14%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71 ± 64 ft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/ac/</a:t>
                      </a:r>
                      <a:r>
                        <a:rPr lang="en-US" sz="1400" dirty="0" err="1"/>
                        <a:t>yr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9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ORE (n=6)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13 ± 37%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-27 ± 184 ft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/ac/</a:t>
                      </a:r>
                      <a:r>
                        <a:rPr lang="en-US" sz="1400" dirty="0" err="1"/>
                        <a:t>yr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642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691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E4156A9A-FB4D-414A-82C7-11420B26F1ED}"/>
              </a:ext>
            </a:extLst>
          </p:cNvPr>
          <p:cNvSpPr txBox="1"/>
          <p:nvPr/>
        </p:nvSpPr>
        <p:spPr>
          <a:xfrm>
            <a:off x="457200" y="949569"/>
            <a:ext cx="8229240" cy="51459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</a:rPr>
              <a:t>38 Late-Rotation installations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000000"/>
                </a:solidFill>
              </a:rPr>
              <a:t>Pre-treatment soil and PRS probe data collected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</a:rPr>
              <a:t>Man</a:t>
            </a:r>
            <a:r>
              <a:rPr lang="en-US" sz="2800" spc="-1" dirty="0">
                <a:solidFill>
                  <a:srgbClr val="000000"/>
                </a:solidFill>
              </a:rPr>
              <a:t>uscripts planned: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Relationship between PRS probe uptake, soil and site productivity, and fertilizer response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</a:rPr>
              <a:t>How aboveground and belowground nutrient allocation affect fertilizer response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Economic analysis of regional fertilization of late-rotation stands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000000"/>
                </a:solidFill>
              </a:rPr>
              <a:t>Inclusion of response data into growth models</a:t>
            </a:r>
            <a:endParaRPr lang="en-US" sz="2800" b="0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799</Words>
  <Application>Microsoft Office PowerPoint</Application>
  <PresentationFormat>On-screen Show (4:3)</PresentationFormat>
  <Paragraphs>119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Kim Hanft</cp:lastModifiedBy>
  <cp:revision>35</cp:revision>
  <dcterms:created xsi:type="dcterms:W3CDTF">2013-02-25T23:05:08Z</dcterms:created>
  <dcterms:modified xsi:type="dcterms:W3CDTF">2020-06-08T20:53:27Z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