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4"/>
  </p:notesMasterIdLst>
  <p:sldIdLst>
    <p:sldId id="256" r:id="rId3"/>
    <p:sldId id="257" r:id="rId4"/>
    <p:sldId id="258" r:id="rId5"/>
    <p:sldId id="260" r:id="rId6"/>
    <p:sldId id="261" r:id="rId7"/>
    <p:sldId id="262" r:id="rId8"/>
    <p:sldId id="264" r:id="rId9"/>
    <p:sldId id="285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1" r:id="rId20"/>
    <p:sldId id="263" r:id="rId21"/>
    <p:sldId id="283" r:id="rId22"/>
    <p:sldId id="284" r:id="rId23"/>
  </p:sldIdLst>
  <p:sldSz cx="9144000" cy="6858000" type="screen4x3"/>
  <p:notesSz cx="6858000" cy="9144000"/>
  <p:embeddedFontLst>
    <p:embeddedFont>
      <p:font typeface="Candara" panose="020E0502030303020204" pitchFamily="34" charset="0"/>
      <p:regular r:id="rId25"/>
      <p:bold r:id="rId26"/>
      <p:italic r:id="rId27"/>
      <p:boldItalic r:id="rId28"/>
    </p:embeddedFont>
    <p:embeddedFont>
      <p:font typeface="Century Schoolbook" panose="02040604050505020304" pitchFamily="18" charset="0"/>
      <p:regular r:id="rId29"/>
      <p:bold r:id="rId30"/>
      <p:italic r:id="rId31"/>
      <p:boldItalic r:id="rId32"/>
    </p:embeddedFont>
    <p:embeddedFont>
      <p:font typeface="Trebuchet MS" panose="020B0603020202020204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" name="Google Shape;12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24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2"/>
          </p:nvPr>
        </p:nvSpPr>
        <p:spPr>
          <a:xfrm>
            <a:off x="457200" y="3839400"/>
            <a:ext cx="822924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3"/>
          </p:nvPr>
        </p:nvSpPr>
        <p:spPr>
          <a:xfrm>
            <a:off x="45720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4"/>
          </p:nvPr>
        </p:nvSpPr>
        <p:spPr>
          <a:xfrm>
            <a:off x="467424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2"/>
          </p:nvPr>
        </p:nvSpPr>
        <p:spPr>
          <a:xfrm>
            <a:off x="3239640" y="13716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3"/>
          </p:nvPr>
        </p:nvSpPr>
        <p:spPr>
          <a:xfrm>
            <a:off x="6022080" y="13716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4"/>
          </p:nvPr>
        </p:nvSpPr>
        <p:spPr>
          <a:xfrm>
            <a:off x="457200" y="38394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5"/>
          </p:nvPr>
        </p:nvSpPr>
        <p:spPr>
          <a:xfrm>
            <a:off x="3239640" y="38394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6"/>
          </p:nvPr>
        </p:nvSpPr>
        <p:spPr>
          <a:xfrm>
            <a:off x="6022080" y="38394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subTitle" idx="1"/>
          </p:nvPr>
        </p:nvSpPr>
        <p:spPr>
          <a:xfrm>
            <a:off x="457200" y="685800"/>
            <a:ext cx="8229240" cy="317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body" idx="3"/>
          </p:nvPr>
        </p:nvSpPr>
        <p:spPr>
          <a:xfrm>
            <a:off x="45720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3"/>
          </p:nvPr>
        </p:nvSpPr>
        <p:spPr>
          <a:xfrm>
            <a:off x="467424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body" idx="3"/>
          </p:nvPr>
        </p:nvSpPr>
        <p:spPr>
          <a:xfrm>
            <a:off x="457200" y="3839400"/>
            <a:ext cx="822924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24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body" idx="2"/>
          </p:nvPr>
        </p:nvSpPr>
        <p:spPr>
          <a:xfrm>
            <a:off x="457200" y="3839400"/>
            <a:ext cx="822924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body" idx="3"/>
          </p:nvPr>
        </p:nvSpPr>
        <p:spPr>
          <a:xfrm>
            <a:off x="45720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4"/>
          </p:nvPr>
        </p:nvSpPr>
        <p:spPr>
          <a:xfrm>
            <a:off x="467424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body" idx="2"/>
          </p:nvPr>
        </p:nvSpPr>
        <p:spPr>
          <a:xfrm>
            <a:off x="3239640" y="13716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body" idx="3"/>
          </p:nvPr>
        </p:nvSpPr>
        <p:spPr>
          <a:xfrm>
            <a:off x="6022080" y="13716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body" idx="4"/>
          </p:nvPr>
        </p:nvSpPr>
        <p:spPr>
          <a:xfrm>
            <a:off x="457200" y="38394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5"/>
          </p:nvPr>
        </p:nvSpPr>
        <p:spPr>
          <a:xfrm>
            <a:off x="3239640" y="38394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body" idx="6"/>
          </p:nvPr>
        </p:nvSpPr>
        <p:spPr>
          <a:xfrm>
            <a:off x="6022080" y="38394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457200" y="685800"/>
            <a:ext cx="8229240" cy="317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3"/>
          </p:nvPr>
        </p:nvSpPr>
        <p:spPr>
          <a:xfrm>
            <a:off x="45720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3"/>
          </p:nvPr>
        </p:nvSpPr>
        <p:spPr>
          <a:xfrm>
            <a:off x="467424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457200" y="3839400"/>
            <a:ext cx="822924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65000" y="6078960"/>
            <a:ext cx="698040" cy="704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581600" y="6035040"/>
            <a:ext cx="699840" cy="7315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65000" y="6078960"/>
            <a:ext cx="698040" cy="70416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ftr" idx="11"/>
          </p:nvPr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581600" y="6035040"/>
            <a:ext cx="699840" cy="7315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 txBox="1"/>
          <p:nvPr/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0" u="none" strike="noStrike" cap="none" dirty="0">
                <a:solidFill>
                  <a:srgbClr val="8B8B8B"/>
                </a:solidFill>
              </a:rPr>
              <a:t>Center for Advanced Forestry Systems </a:t>
            </a:r>
            <a:r>
              <a:rPr lang="en-US" sz="1200" i="0" u="none" strike="noStrike" cap="none" dirty="0" smtClean="0">
                <a:solidFill>
                  <a:srgbClr val="8B8B8B"/>
                </a:solidFill>
              </a:rPr>
              <a:t>2020 </a:t>
            </a:r>
            <a:r>
              <a:rPr lang="en-US" sz="1200" i="0" u="none" strike="noStrike" cap="none" dirty="0">
                <a:solidFill>
                  <a:srgbClr val="8B8B8B"/>
                </a:solidFill>
              </a:rPr>
              <a:t>Meeting</a:t>
            </a:r>
            <a:endParaRPr sz="12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127" name="Google Shape;127;p28"/>
          <p:cNvSpPr/>
          <p:nvPr/>
        </p:nvSpPr>
        <p:spPr>
          <a:xfrm>
            <a:off x="343080" y="1219320"/>
            <a:ext cx="8457840" cy="220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>
                <a:solidFill>
                  <a:srgbClr val="000000"/>
                </a:solidFill>
              </a:rPr>
              <a:t>Assessing &amp; Mapping Regional Variation in Site Productivity</a:t>
            </a:r>
            <a:endParaRPr sz="3600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dk1"/>
                </a:solidFill>
              </a:rPr>
              <a:t/>
            </a:r>
            <a:br>
              <a:rPr lang="en-US" sz="1800" i="0" u="none" strike="noStrike" cap="none">
                <a:solidFill>
                  <a:schemeClr val="dk1"/>
                </a:solidFill>
              </a:rPr>
            </a:br>
            <a:r>
              <a:rPr lang="en-US" sz="2000" i="0" u="none" strike="noStrike" cap="none">
                <a:solidFill>
                  <a:srgbClr val="000000"/>
                </a:solidFill>
              </a:rPr>
              <a:t> CAFS.19.75</a:t>
            </a:r>
            <a:endParaRPr sz="20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28" name="Google Shape;128;p28"/>
          <p:cNvSpPr/>
          <p:nvPr/>
        </p:nvSpPr>
        <p:spPr>
          <a:xfrm>
            <a:off x="343080" y="3886200"/>
            <a:ext cx="845784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</a:rPr>
              <a:t>Investigators: Rachel Cook (NCSU), Aaron </a:t>
            </a:r>
            <a:r>
              <a:rPr lang="en-US" sz="1800" i="0" u="none" strike="noStrike" cap="none" dirty="0" err="1">
                <a:solidFill>
                  <a:schemeClr val="dk1"/>
                </a:solidFill>
              </a:rPr>
              <a:t>Weiskittel</a:t>
            </a:r>
            <a:r>
              <a:rPr lang="en-US" sz="1800" i="0" u="none" strike="noStrike" cap="none" dirty="0">
                <a:solidFill>
                  <a:schemeClr val="dk1"/>
                </a:solidFill>
              </a:rPr>
              <a:t> (UM), Jeff Hatten (OSU), Cristian Montes (UGA), Mark Coleman (UI), Doug Jacobs (Purdue), Mark </a:t>
            </a:r>
            <a:r>
              <a:rPr lang="en-US" sz="1800" i="0" u="none" strike="noStrike" cap="none" dirty="0" err="1">
                <a:solidFill>
                  <a:schemeClr val="dk1"/>
                </a:solidFill>
              </a:rPr>
              <a:t>Kimsey</a:t>
            </a:r>
            <a:r>
              <a:rPr lang="en-US" sz="1800" i="0" u="none" strike="noStrike" cap="none" dirty="0">
                <a:solidFill>
                  <a:schemeClr val="dk1"/>
                </a:solidFill>
              </a:rPr>
              <a:t> (UI), Doug Maguire (OSU), Kim </a:t>
            </a:r>
            <a:r>
              <a:rPr lang="en-US" sz="1800" i="0" u="none" strike="noStrike" cap="none" dirty="0" err="1">
                <a:solidFill>
                  <a:schemeClr val="dk1"/>
                </a:solidFill>
              </a:rPr>
              <a:t>Littke</a:t>
            </a:r>
            <a:r>
              <a:rPr lang="en-US" sz="1800" i="0" u="none" strike="noStrike" cap="none" dirty="0">
                <a:solidFill>
                  <a:schemeClr val="dk1"/>
                </a:solidFill>
              </a:rPr>
              <a:t> (UW)</a:t>
            </a:r>
            <a:endParaRPr sz="20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129" name="Google Shape;129;p28"/>
          <p:cNvSpPr/>
          <p:nvPr/>
        </p:nvSpPr>
        <p:spPr>
          <a:xfrm>
            <a:off x="1943280" y="380880"/>
            <a:ext cx="5257440" cy="51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>
                <a:solidFill>
                  <a:srgbClr val="000000"/>
                </a:solidFill>
              </a:rPr>
              <a:t>New Project</a:t>
            </a:r>
            <a:endParaRPr sz="28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30" name="Google Shape;130;p28"/>
          <p:cNvSpPr/>
          <p:nvPr/>
        </p:nvSpPr>
        <p:spPr>
          <a:xfrm>
            <a:off x="343080" y="4933800"/>
            <a:ext cx="845784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dk1"/>
                </a:solidFill>
              </a:rPr>
              <a:t>Presented by: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dk1"/>
                </a:solidFill>
              </a:rPr>
              <a:t>Rachel </a:t>
            </a:r>
            <a:r>
              <a:rPr lang="en-US" sz="2000" i="0" u="none" strike="noStrike" cap="none" dirty="0" smtClean="0">
                <a:solidFill>
                  <a:schemeClr val="dk1"/>
                </a:solidFill>
              </a:rPr>
              <a:t>Cook and Cristian Montes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dk1"/>
                </a:solidFill>
              </a:rPr>
              <a:t>North Carolina State </a:t>
            </a:r>
            <a:r>
              <a:rPr lang="en-US" sz="2000" i="0" u="none" strike="noStrike" cap="none" dirty="0" smtClean="0">
                <a:solidFill>
                  <a:schemeClr val="dk1"/>
                </a:solidFill>
              </a:rPr>
              <a:t>University and University of Georgia</a:t>
            </a:r>
            <a:endParaRPr sz="2000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>
            <a:spLocks noGrp="1"/>
          </p:cNvSpPr>
          <p:nvPr>
            <p:ph type="title"/>
          </p:nvPr>
        </p:nvSpPr>
        <p:spPr>
          <a:xfrm>
            <a:off x="752317" y="281354"/>
            <a:ext cx="7846199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3000" dirty="0" smtClean="0">
                <a:latin typeface="Calibri"/>
                <a:ea typeface="Calibri"/>
                <a:cs typeface="Calibri"/>
                <a:sym typeface="Calibri"/>
              </a:rPr>
              <a:t>elating </a:t>
            </a: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site productivity metrics to environmental and edaphic </a:t>
            </a:r>
            <a:r>
              <a:rPr lang="en-US" sz="3000" dirty="0" smtClean="0">
                <a:latin typeface="Calibri"/>
                <a:ea typeface="Calibri"/>
                <a:cs typeface="Calibri"/>
                <a:sym typeface="Calibri"/>
              </a:rPr>
              <a:t>variables</a:t>
            </a:r>
            <a:endParaRPr dirty="0"/>
          </a:p>
        </p:txBody>
      </p:sp>
      <p:pic>
        <p:nvPicPr>
          <p:cNvPr id="251" name="Google Shape;25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999" y="1283677"/>
            <a:ext cx="6746749" cy="548352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3"/>
          <p:cNvSpPr txBox="1"/>
          <p:nvPr/>
        </p:nvSpPr>
        <p:spPr>
          <a:xfrm>
            <a:off x="880000" y="1432100"/>
            <a:ext cx="1588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Site Index by Geologic Formation or Rock Category</a:t>
            </a: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880000" y="3868885"/>
            <a:ext cx="2004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**Very preliminary (don’t read too much into this yet)**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31063-CFC8-5C41-989B-38719848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240" cy="685440"/>
          </a:xfrm>
        </p:spPr>
        <p:txBody>
          <a:bodyPr/>
          <a:lstStyle/>
          <a:p>
            <a:r>
              <a:rPr lang="en-US" dirty="0"/>
              <a:t>Moving forward as a team</a:t>
            </a:r>
          </a:p>
        </p:txBody>
      </p:sp>
    </p:spTree>
    <p:extLst>
      <p:ext uri="{BB962C8B-B14F-4D97-AF65-F5344CB8AC3E}">
        <p14:creationId xmlns:p14="http://schemas.microsoft.com/office/powerpoint/2010/main" val="3253858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A26E72-8986-DB4E-86B4-C4D72DB66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413" y="4889328"/>
            <a:ext cx="3109587" cy="1952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10B84F-AAA5-4F43-8862-689C4514B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andara" panose="020E0502030303020204" pitchFamily="34" charset="0"/>
              </a:rPr>
              <a:t>Original project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95DC9-BBB4-224C-802F-0ED5A2B16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35" y="1605983"/>
            <a:ext cx="7238787" cy="3263504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Geologic maps compiled by </a:t>
            </a:r>
            <a:r>
              <a:rPr lang="en-US" sz="24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NCSU and </a:t>
            </a:r>
            <a:r>
              <a:rPr lang="en-US" sz="2400" dirty="0" err="1" smtClean="0">
                <a:solidFill>
                  <a:srgbClr val="0070C0"/>
                </a:solidFill>
                <a:latin typeface="Candara" panose="020E0502030303020204" pitchFamily="34" charset="0"/>
              </a:rPr>
              <a:t>UMaine</a:t>
            </a:r>
            <a:r>
              <a:rPr lang="en-US" sz="24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, hypotheses 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about nutrient limitations.</a:t>
            </a:r>
          </a:p>
          <a:p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Use ALS to estimate Site </a:t>
            </a:r>
            <a:r>
              <a:rPr lang="en-US" sz="24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Index, Biomass, and/or LAI 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using area based lidar parameters.</a:t>
            </a:r>
          </a:p>
          <a:p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Combine Soil, Geology, and Environmental Variables for a prediction model.</a:t>
            </a:r>
          </a:p>
          <a:p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Combine auxiliary variables with Site </a:t>
            </a:r>
            <a:r>
              <a:rPr lang="en-US" sz="24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Productivity 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estimates make predictions for a larger area.</a:t>
            </a:r>
          </a:p>
          <a:p>
            <a:endParaRPr lang="en-US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2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13DA1C-A53E-254A-9F61-60EEE4A75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701681"/>
            <a:ext cx="3172445" cy="3172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92496-D1BB-9245-8F47-B1152A8E0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Different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E50F8-3ED7-6C46-A315-78F597BD9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8729"/>
            <a:ext cx="6109606" cy="452590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ndara" panose="020E0502030303020204" pitchFamily="34" charset="0"/>
              </a:rPr>
              <a:t>Potential productivity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  <a:latin typeface="Candara" panose="020E0502030303020204" pitchFamily="34" charset="0"/>
              </a:rPr>
              <a:t>Require monthly/daily weather, soil water storage capacity, Organic Matter.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  <a:latin typeface="Candara" panose="020E0502030303020204" pitchFamily="34" charset="0"/>
              </a:rPr>
              <a:t>Plots without nutritional limitation.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  <a:latin typeface="Candara" panose="020E0502030303020204" pitchFamily="34" charset="0"/>
              </a:rPr>
              <a:t>3PG, </a:t>
            </a:r>
            <a:r>
              <a:rPr lang="en-US" sz="1800" dirty="0" err="1">
                <a:solidFill>
                  <a:srgbClr val="0070C0"/>
                </a:solidFill>
                <a:latin typeface="Candara" panose="020E0502030303020204" pitchFamily="34" charset="0"/>
              </a:rPr>
              <a:t>FullCam</a:t>
            </a:r>
            <a:r>
              <a:rPr lang="en-US" sz="1800" dirty="0">
                <a:solidFill>
                  <a:srgbClr val="0070C0"/>
                </a:solidFill>
                <a:latin typeface="Candara" panose="020E0502030303020204" pitchFamily="34" charset="0"/>
              </a:rPr>
              <a:t>, Cabala.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  <a:latin typeface="Candara" panose="020E0502030303020204" pitchFamily="34" charset="0"/>
              </a:rPr>
              <a:t>Aims at finding upper boundary for stand productivity.</a:t>
            </a:r>
          </a:p>
          <a:p>
            <a:pPr lvl="1"/>
            <a:endParaRPr lang="en-US" sz="18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Candara" panose="020E0502030303020204" pitchFamily="34" charset="0"/>
              </a:rPr>
              <a:t>Attainable productivity/Current productivity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  <a:latin typeface="Candara" panose="020E0502030303020204" pitchFamily="34" charset="0"/>
              </a:rPr>
              <a:t>Require monthly/yearly weather, soil water storage capacity, soil hydraulic conductivity, organic matter.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  <a:latin typeface="Candara" panose="020E0502030303020204" pitchFamily="34" charset="0"/>
              </a:rPr>
              <a:t>Inventory plots, growth plots, estimated yield parameters.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  <a:latin typeface="Candara" panose="020E0502030303020204" pitchFamily="34" charset="0"/>
              </a:rPr>
              <a:t>Aims at finding growth subject to current operational limitations.</a:t>
            </a:r>
          </a:p>
          <a:p>
            <a:pPr marL="342900" lvl="1" indent="0">
              <a:buNone/>
            </a:pPr>
            <a:endParaRPr lang="en-US" sz="28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8885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DB73-804A-DF4C-800C-32FC66388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Candara" panose="020E0502030303020204" pitchFamily="34" charset="0"/>
              </a:rPr>
              <a:t>Common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F2971-D15D-BE49-BDCB-1A950673B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9991"/>
            <a:ext cx="5928726" cy="32635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latin typeface="Candara" panose="020E0502030303020204" pitchFamily="34" charset="0"/>
              </a:rPr>
              <a:t>Consolidated soil maps using DSM methods to produce similar outputs at common resolution.</a:t>
            </a:r>
          </a:p>
          <a:p>
            <a:r>
              <a:rPr lang="en-US" dirty="0">
                <a:solidFill>
                  <a:srgbClr val="0070C0"/>
                </a:solidFill>
                <a:latin typeface="Candara" panose="020E0502030303020204" pitchFamily="34" charset="0"/>
              </a:rPr>
              <a:t>Climatic data with known uncertainty.</a:t>
            </a:r>
          </a:p>
          <a:p>
            <a:r>
              <a:rPr lang="en-US" dirty="0">
                <a:solidFill>
                  <a:srgbClr val="0070C0"/>
                </a:solidFill>
                <a:latin typeface="Candara" panose="020E0502030303020204" pitchFamily="34" charset="0"/>
              </a:rPr>
              <a:t>Unified way to process remotely sensed data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C7B3A-A8DA-6E41-A596-E5446C73CC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0182" y="2528724"/>
            <a:ext cx="3460315" cy="1991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B8201A-885E-6D4F-B70C-111354BDC82A}"/>
              </a:ext>
            </a:extLst>
          </p:cNvPr>
          <p:cNvSpPr txBox="1"/>
          <p:nvPr/>
        </p:nvSpPr>
        <p:spPr>
          <a:xfrm>
            <a:off x="692062" y="4923495"/>
            <a:ext cx="7158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Develop raster datasets to use as auxiliary variable for countless models to test their relationship with complex systems.</a:t>
            </a:r>
          </a:p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58692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B082F49-F833-0D4D-AD40-1DA7731A59F1}"/>
              </a:ext>
            </a:extLst>
          </p:cNvPr>
          <p:cNvSpPr/>
          <p:nvPr/>
        </p:nvSpPr>
        <p:spPr>
          <a:xfrm>
            <a:off x="194578" y="4408378"/>
            <a:ext cx="2376541" cy="1324628"/>
          </a:xfrm>
          <a:prstGeom prst="roundRect">
            <a:avLst/>
          </a:prstGeom>
          <a:solidFill>
            <a:srgbClr val="1D9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A66D458-8403-9D49-A395-CC1DF89BE96D}"/>
              </a:ext>
            </a:extLst>
          </p:cNvPr>
          <p:cNvSpPr/>
          <p:nvPr/>
        </p:nvSpPr>
        <p:spPr>
          <a:xfrm>
            <a:off x="2663588" y="4408378"/>
            <a:ext cx="2561479" cy="1324628"/>
          </a:xfrm>
          <a:prstGeom prst="roundRect">
            <a:avLst/>
          </a:prstGeom>
          <a:solidFill>
            <a:srgbClr val="1D9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B8F33C3-800F-2A46-ACCF-466CE0521C2E}"/>
              </a:ext>
            </a:extLst>
          </p:cNvPr>
          <p:cNvSpPr/>
          <p:nvPr/>
        </p:nvSpPr>
        <p:spPr>
          <a:xfrm>
            <a:off x="5336026" y="4408378"/>
            <a:ext cx="3407896" cy="1324628"/>
          </a:xfrm>
          <a:prstGeom prst="roundRect">
            <a:avLst/>
          </a:prstGeom>
          <a:solidFill>
            <a:srgbClr val="1D9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B25433B-3E6C-9940-A9C2-858C6BF93DFE}"/>
              </a:ext>
            </a:extLst>
          </p:cNvPr>
          <p:cNvSpPr/>
          <p:nvPr/>
        </p:nvSpPr>
        <p:spPr>
          <a:xfrm>
            <a:off x="194578" y="1943742"/>
            <a:ext cx="2376541" cy="1988050"/>
          </a:xfrm>
          <a:prstGeom prst="roundRect">
            <a:avLst/>
          </a:prstGeom>
          <a:solidFill>
            <a:srgbClr val="450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17D4852-08A9-684B-9196-01C75DB5BA18}"/>
              </a:ext>
            </a:extLst>
          </p:cNvPr>
          <p:cNvSpPr/>
          <p:nvPr/>
        </p:nvSpPr>
        <p:spPr>
          <a:xfrm>
            <a:off x="2663588" y="1943742"/>
            <a:ext cx="2561479" cy="1988050"/>
          </a:xfrm>
          <a:prstGeom prst="roundRect">
            <a:avLst/>
          </a:prstGeom>
          <a:solidFill>
            <a:srgbClr val="450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CF2D1C-9233-CE4D-BD06-CCDB831523C0}"/>
              </a:ext>
            </a:extLst>
          </p:cNvPr>
          <p:cNvSpPr/>
          <p:nvPr/>
        </p:nvSpPr>
        <p:spPr>
          <a:xfrm>
            <a:off x="5336026" y="1943741"/>
            <a:ext cx="3407896" cy="1988050"/>
          </a:xfrm>
          <a:prstGeom prst="roundRect">
            <a:avLst/>
          </a:prstGeom>
          <a:solidFill>
            <a:srgbClr val="450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C3183-EF04-0247-9E22-E8EDF1445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39" y="1063930"/>
            <a:ext cx="7886700" cy="787493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rgbClr val="002060"/>
                </a:solidFill>
                <a:latin typeface="Candara" panose="020E0502030303020204" pitchFamily="34" charset="0"/>
              </a:rPr>
              <a:t>Env. inputs and desired outputs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4CB84-54FA-8449-B2DD-2769BE38FA86}"/>
              </a:ext>
            </a:extLst>
          </p:cNvPr>
          <p:cNvSpPr txBox="1"/>
          <p:nvPr/>
        </p:nvSpPr>
        <p:spPr>
          <a:xfrm>
            <a:off x="2765302" y="2127836"/>
            <a:ext cx="25614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Soil Information (NRSC soil pits)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Water Storage Capacity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Rooting volume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Bulk density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Organic matter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Hydraulic Conductivity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Depth to water table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Deliverables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Raster maps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Error maps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F9F3B-14A3-2F49-A6A0-B8B3A033D9B3}"/>
              </a:ext>
            </a:extLst>
          </p:cNvPr>
          <p:cNvSpPr txBox="1"/>
          <p:nvPr/>
        </p:nvSpPr>
        <p:spPr>
          <a:xfrm>
            <a:off x="287047" y="2127836"/>
            <a:ext cx="237654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Climatic information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Potential evapotranspiration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Total rainfall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Total radiation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Water deficit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Excess water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Useable water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Depth to water table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Deliverables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Climate raster maps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Error maps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E1A10-3890-AC47-9C09-74AC690BA46A}"/>
              </a:ext>
            </a:extLst>
          </p:cNvPr>
          <p:cNvSpPr txBox="1"/>
          <p:nvPr/>
        </p:nvSpPr>
        <p:spPr>
          <a:xfrm>
            <a:off x="5428495" y="2127836"/>
            <a:ext cx="2732158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Productivity Information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Satellite LAI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Ground LAI from optical sensors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Ground Productivity plots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Deliverables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Biomass Equations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Growth Equations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Productivity maps (potential/actual)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9000"/>
                    </a:prstClr>
                  </a:outerShdw>
                </a:effectLst>
                <a:latin typeface="Candara" panose="020E0502030303020204" pitchFamily="34" charset="0"/>
              </a:rPr>
              <a:t>Error maps</a:t>
            </a:r>
          </a:p>
          <a:p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99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A91801E4-E53C-1044-B904-78A9C0CD61BE}"/>
              </a:ext>
            </a:extLst>
          </p:cNvPr>
          <p:cNvSpPr/>
          <p:nvPr/>
        </p:nvSpPr>
        <p:spPr>
          <a:xfrm>
            <a:off x="675188" y="3846080"/>
            <a:ext cx="1211893" cy="648011"/>
          </a:xfrm>
          <a:prstGeom prst="downArrow">
            <a:avLst>
              <a:gd name="adj1" fmla="val 50000"/>
              <a:gd name="adj2" fmla="val 41301"/>
            </a:avLst>
          </a:prstGeom>
          <a:solidFill>
            <a:srgbClr val="FDE824"/>
          </a:solidFill>
          <a:ln>
            <a:solidFill>
              <a:srgbClr val="55C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F9837C5-0F67-EC4E-A732-80EB3BA24CA1}"/>
              </a:ext>
            </a:extLst>
          </p:cNvPr>
          <p:cNvSpPr/>
          <p:nvPr/>
        </p:nvSpPr>
        <p:spPr>
          <a:xfrm>
            <a:off x="3203880" y="3817627"/>
            <a:ext cx="1211893" cy="648011"/>
          </a:xfrm>
          <a:prstGeom prst="downArrow">
            <a:avLst>
              <a:gd name="adj1" fmla="val 50000"/>
              <a:gd name="adj2" fmla="val 41301"/>
            </a:avLst>
          </a:prstGeom>
          <a:solidFill>
            <a:srgbClr val="FDE824"/>
          </a:solidFill>
          <a:ln>
            <a:solidFill>
              <a:srgbClr val="55C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D580231D-1227-A14E-9749-B4E172A71DC3}"/>
              </a:ext>
            </a:extLst>
          </p:cNvPr>
          <p:cNvSpPr/>
          <p:nvPr/>
        </p:nvSpPr>
        <p:spPr>
          <a:xfrm>
            <a:off x="6239875" y="3823591"/>
            <a:ext cx="1211893" cy="648011"/>
          </a:xfrm>
          <a:prstGeom prst="downArrow">
            <a:avLst>
              <a:gd name="adj1" fmla="val 50000"/>
              <a:gd name="adj2" fmla="val 41301"/>
            </a:avLst>
          </a:prstGeom>
          <a:solidFill>
            <a:srgbClr val="FDE824"/>
          </a:solidFill>
          <a:ln>
            <a:solidFill>
              <a:srgbClr val="55C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0CF31F25-C3CD-4942-9903-D7734727F359}"/>
              </a:ext>
            </a:extLst>
          </p:cNvPr>
          <p:cNvSpPr/>
          <p:nvPr/>
        </p:nvSpPr>
        <p:spPr>
          <a:xfrm rot="16200000">
            <a:off x="1918140" y="4673041"/>
            <a:ext cx="1211893" cy="482432"/>
          </a:xfrm>
          <a:prstGeom prst="downArrow">
            <a:avLst>
              <a:gd name="adj1" fmla="val 50000"/>
              <a:gd name="adj2" fmla="val 41301"/>
            </a:avLst>
          </a:prstGeom>
          <a:solidFill>
            <a:srgbClr val="FDE824"/>
          </a:solidFill>
          <a:ln>
            <a:solidFill>
              <a:srgbClr val="55C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18535D76-D2A0-884F-ADCF-71D27071A5B6}"/>
              </a:ext>
            </a:extLst>
          </p:cNvPr>
          <p:cNvSpPr/>
          <p:nvPr/>
        </p:nvSpPr>
        <p:spPr>
          <a:xfrm rot="16200000">
            <a:off x="4565063" y="4691254"/>
            <a:ext cx="1211893" cy="482432"/>
          </a:xfrm>
          <a:prstGeom prst="downArrow">
            <a:avLst>
              <a:gd name="adj1" fmla="val 50000"/>
              <a:gd name="adj2" fmla="val 41301"/>
            </a:avLst>
          </a:prstGeom>
          <a:solidFill>
            <a:srgbClr val="FDE824"/>
          </a:solidFill>
          <a:ln>
            <a:solidFill>
              <a:srgbClr val="55C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047353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A2BF9-EA26-F545-8EF1-4EFF204F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Some pitfalls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CE549-E7E8-8340-B7A7-792636910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19639"/>
            <a:ext cx="5802086" cy="3263504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Candara" panose="020E0502030303020204" pitchFamily="34" charset="0"/>
              </a:rPr>
              <a:t>Productivity defined as Site Index involved prediction and projection errors</a:t>
            </a:r>
          </a:p>
          <a:p>
            <a:r>
              <a:rPr lang="en-US" dirty="0">
                <a:latin typeface="Candara" panose="020E0502030303020204" pitchFamily="34" charset="0"/>
              </a:rPr>
              <a:t>Soil variables involve VERY large estimation errors.</a:t>
            </a:r>
          </a:p>
          <a:p>
            <a:r>
              <a:rPr lang="en-US" dirty="0">
                <a:latin typeface="Candara" panose="020E0502030303020204" pitchFamily="34" charset="0"/>
              </a:rPr>
              <a:t>Legacy soil pits not well located, different, soil characteristics measured differently by site.</a:t>
            </a:r>
          </a:p>
          <a:p>
            <a:r>
              <a:rPr lang="en-US" dirty="0">
                <a:latin typeface="Candara" panose="020E0502030303020204" pitchFamily="34" charset="0"/>
              </a:rPr>
              <a:t>What climatic variables to use, that make an operational tool for the industry?</a:t>
            </a:r>
          </a:p>
          <a:p>
            <a:r>
              <a:rPr lang="en-US" dirty="0">
                <a:latin typeface="Candara" panose="020E0502030303020204" pitchFamily="34" charset="0"/>
              </a:rPr>
              <a:t>Satellite info is </a:t>
            </a:r>
            <a:r>
              <a:rPr lang="en-US" dirty="0" smtClean="0">
                <a:latin typeface="Candara" panose="020E0502030303020204" pitchFamily="34" charset="0"/>
              </a:rPr>
              <a:t>prone </a:t>
            </a:r>
            <a:r>
              <a:rPr lang="en-US" dirty="0">
                <a:latin typeface="Candara" panose="020E0502030303020204" pitchFamily="34" charset="0"/>
              </a:rPr>
              <a:t>to large error as well.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6F34C-02D7-E142-AECE-A838776B8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405" y="2226469"/>
            <a:ext cx="2602832" cy="260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2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12DD3-0056-A54D-AC65-E9999E58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52" y="992275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rgbClr val="002060"/>
                </a:solidFill>
                <a:latin typeface="Candara" panose="020E0502030303020204" pitchFamily="34" charset="0"/>
              </a:rPr>
              <a:t>Digital Soil Mapping &amp; Environmental Correlation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8A11B-7720-0146-AD96-517549280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54" y="2134360"/>
            <a:ext cx="8342096" cy="3355612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450C54"/>
                </a:solidFill>
                <a:latin typeface="Candara" panose="020E0502030303020204" pitchFamily="34" charset="0"/>
              </a:rPr>
              <a:t>S</a:t>
            </a:r>
            <a:r>
              <a:rPr lang="en-US" sz="1500" dirty="0">
                <a:solidFill>
                  <a:srgbClr val="FF0000"/>
                </a:solidFill>
                <a:latin typeface="Candara" panose="020E0502030303020204" pitchFamily="34" charset="0"/>
              </a:rPr>
              <a:t>C</a:t>
            </a:r>
            <a:r>
              <a:rPr lang="en-US" sz="1500" dirty="0">
                <a:solidFill>
                  <a:srgbClr val="00B0F0"/>
                </a:solidFill>
                <a:latin typeface="Candara" panose="020E0502030303020204" pitchFamily="34" charset="0"/>
              </a:rPr>
              <a:t>O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R</a:t>
            </a:r>
            <a:r>
              <a:rPr lang="en-US" sz="15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P</a:t>
            </a:r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en-US" sz="15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 model (</a:t>
            </a:r>
            <a:r>
              <a:rPr lang="en-US" sz="1500" dirty="0">
                <a:solidFill>
                  <a:srgbClr val="450C54"/>
                </a:solidFill>
                <a:latin typeface="Candara" panose="020E0502030303020204" pitchFamily="34" charset="0"/>
              </a:rPr>
              <a:t>S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oil, </a:t>
            </a:r>
            <a:r>
              <a:rPr lang="en-US" sz="1500" dirty="0">
                <a:solidFill>
                  <a:srgbClr val="FF0000"/>
                </a:solidFill>
                <a:latin typeface="Candara" panose="020E0502030303020204" pitchFamily="34" charset="0"/>
              </a:rPr>
              <a:t>C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limate, </a:t>
            </a:r>
            <a:r>
              <a:rPr lang="en-US" sz="1500" dirty="0">
                <a:solidFill>
                  <a:srgbClr val="00B0F0"/>
                </a:solidFill>
                <a:latin typeface="Candara" panose="020E0502030303020204" pitchFamily="34" charset="0"/>
              </a:rPr>
              <a:t>O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rganisms, Relief, </a:t>
            </a:r>
            <a:r>
              <a:rPr lang="en-US" sz="15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P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arent Material, </a:t>
            </a:r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ge, Spatial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locatio</a:t>
            </a:r>
            <a:r>
              <a:rPr lang="en-US" sz="15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).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5D11E98-5075-EC4F-AAEE-DA906740456A}"/>
              </a:ext>
            </a:extLst>
          </p:cNvPr>
          <p:cNvGrpSpPr/>
          <p:nvPr/>
        </p:nvGrpSpPr>
        <p:grpSpPr>
          <a:xfrm>
            <a:off x="570297" y="2495898"/>
            <a:ext cx="7406239" cy="2994074"/>
            <a:chOff x="101600" y="1605098"/>
            <a:chExt cx="12141200" cy="5316402"/>
          </a:xfrm>
        </p:grpSpPr>
        <p:sp>
          <p:nvSpPr>
            <p:cNvPr id="4" name="Paralelogramo 17">
              <a:extLst>
                <a:ext uri="{FF2B5EF4-FFF2-40B4-BE49-F238E27FC236}">
                  <a16:creationId xmlns:a16="http://schemas.microsoft.com/office/drawing/2014/main" id="{5B886828-8759-4F4F-8D2D-1CEAC8A7EEE3}"/>
                </a:ext>
              </a:extLst>
            </p:cNvPr>
            <p:cNvSpPr/>
            <p:nvPr/>
          </p:nvSpPr>
          <p:spPr>
            <a:xfrm>
              <a:off x="317500" y="2757500"/>
              <a:ext cx="2540000" cy="596900"/>
            </a:xfrm>
            <a:prstGeom prst="parallelogram">
              <a:avLst>
                <a:gd name="adj" fmla="val 125000"/>
              </a:avLst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50"/>
            </a:p>
          </p:txBody>
        </p:sp>
        <p:sp>
          <p:nvSpPr>
            <p:cNvPr id="5" name="Elipse 18">
              <a:extLst>
                <a:ext uri="{FF2B5EF4-FFF2-40B4-BE49-F238E27FC236}">
                  <a16:creationId xmlns:a16="http://schemas.microsoft.com/office/drawing/2014/main" id="{2F35E058-D214-0544-AD6F-A95B5C142AAF}"/>
                </a:ext>
              </a:extLst>
            </p:cNvPr>
            <p:cNvSpPr/>
            <p:nvPr/>
          </p:nvSpPr>
          <p:spPr>
            <a:xfrm>
              <a:off x="965200" y="3062300"/>
              <a:ext cx="139700" cy="114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50"/>
            </a:p>
          </p:txBody>
        </p:sp>
        <p:sp>
          <p:nvSpPr>
            <p:cNvPr id="6" name="Elipse 23">
              <a:extLst>
                <a:ext uri="{FF2B5EF4-FFF2-40B4-BE49-F238E27FC236}">
                  <a16:creationId xmlns:a16="http://schemas.microsoft.com/office/drawing/2014/main" id="{5B9BBADB-53CA-1A45-8AC6-77119ECA9261}"/>
                </a:ext>
              </a:extLst>
            </p:cNvPr>
            <p:cNvSpPr/>
            <p:nvPr/>
          </p:nvSpPr>
          <p:spPr>
            <a:xfrm>
              <a:off x="2235200" y="2871800"/>
              <a:ext cx="139700" cy="114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50"/>
            </a:p>
          </p:txBody>
        </p:sp>
        <p:sp>
          <p:nvSpPr>
            <p:cNvPr id="7" name="Elipse 24">
              <a:extLst>
                <a:ext uri="{FF2B5EF4-FFF2-40B4-BE49-F238E27FC236}">
                  <a16:creationId xmlns:a16="http://schemas.microsoft.com/office/drawing/2014/main" id="{230638ED-CB69-EC44-AD9D-A3ADF3B34725}"/>
                </a:ext>
              </a:extLst>
            </p:cNvPr>
            <p:cNvSpPr/>
            <p:nvPr/>
          </p:nvSpPr>
          <p:spPr>
            <a:xfrm>
              <a:off x="1752600" y="2871800"/>
              <a:ext cx="139700" cy="114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50"/>
            </a:p>
          </p:txBody>
        </p:sp>
        <p:sp>
          <p:nvSpPr>
            <p:cNvPr id="8" name="Elipse 25">
              <a:extLst>
                <a:ext uri="{FF2B5EF4-FFF2-40B4-BE49-F238E27FC236}">
                  <a16:creationId xmlns:a16="http://schemas.microsoft.com/office/drawing/2014/main" id="{9AF3B4E7-B263-2A41-9864-1FD18837797B}"/>
                </a:ext>
              </a:extLst>
            </p:cNvPr>
            <p:cNvSpPr/>
            <p:nvPr/>
          </p:nvSpPr>
          <p:spPr>
            <a:xfrm>
              <a:off x="1346200" y="2871800"/>
              <a:ext cx="139700" cy="114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50"/>
            </a:p>
          </p:txBody>
        </p:sp>
        <p:sp>
          <p:nvSpPr>
            <p:cNvPr id="9" name="Elipse 26">
              <a:extLst>
                <a:ext uri="{FF2B5EF4-FFF2-40B4-BE49-F238E27FC236}">
                  <a16:creationId xmlns:a16="http://schemas.microsoft.com/office/drawing/2014/main" id="{F5631C96-D2B3-2F4D-8B5D-D4846C5D09EE}"/>
                </a:ext>
              </a:extLst>
            </p:cNvPr>
            <p:cNvSpPr/>
            <p:nvPr/>
          </p:nvSpPr>
          <p:spPr>
            <a:xfrm>
              <a:off x="1587500" y="3075000"/>
              <a:ext cx="139700" cy="114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50"/>
            </a:p>
          </p:txBody>
        </p:sp>
        <p:sp>
          <p:nvSpPr>
            <p:cNvPr id="10" name="Paralelogramo 31">
              <a:extLst>
                <a:ext uri="{FF2B5EF4-FFF2-40B4-BE49-F238E27FC236}">
                  <a16:creationId xmlns:a16="http://schemas.microsoft.com/office/drawing/2014/main" id="{E21F80B4-4549-1044-AC57-6DC4639D8D76}"/>
                </a:ext>
              </a:extLst>
            </p:cNvPr>
            <p:cNvSpPr/>
            <p:nvPr/>
          </p:nvSpPr>
          <p:spPr>
            <a:xfrm>
              <a:off x="165100" y="5856300"/>
              <a:ext cx="2540000" cy="596900"/>
            </a:xfrm>
            <a:prstGeom prst="parallelogram">
              <a:avLst>
                <a:gd name="adj" fmla="val 125000"/>
              </a:avLst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050" dirty="0"/>
                <a:t>Vegetation</a:t>
              </a:r>
            </a:p>
          </p:txBody>
        </p:sp>
        <p:sp>
          <p:nvSpPr>
            <p:cNvPr id="11" name="Paralelogramo 30">
              <a:extLst>
                <a:ext uri="{FF2B5EF4-FFF2-40B4-BE49-F238E27FC236}">
                  <a16:creationId xmlns:a16="http://schemas.microsoft.com/office/drawing/2014/main" id="{E34D65EE-36EB-F34D-9EC8-C82A8CF6C027}"/>
                </a:ext>
              </a:extLst>
            </p:cNvPr>
            <p:cNvSpPr/>
            <p:nvPr/>
          </p:nvSpPr>
          <p:spPr>
            <a:xfrm>
              <a:off x="266700" y="5348300"/>
              <a:ext cx="2540000" cy="596900"/>
            </a:xfrm>
            <a:prstGeom prst="parallelogram">
              <a:avLst>
                <a:gd name="adj" fmla="val 125000"/>
              </a:avLst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050" dirty="0">
                  <a:solidFill>
                    <a:schemeClr val="tx1"/>
                  </a:solidFill>
                </a:rPr>
                <a:t>Climate</a:t>
              </a:r>
            </a:p>
          </p:txBody>
        </p:sp>
        <p:sp>
          <p:nvSpPr>
            <p:cNvPr id="12" name="Paralelogramo 28">
              <a:extLst>
                <a:ext uri="{FF2B5EF4-FFF2-40B4-BE49-F238E27FC236}">
                  <a16:creationId xmlns:a16="http://schemas.microsoft.com/office/drawing/2014/main" id="{1C9EB730-A808-9247-82BA-B5DAF2A54D16}"/>
                </a:ext>
              </a:extLst>
            </p:cNvPr>
            <p:cNvSpPr/>
            <p:nvPr/>
          </p:nvSpPr>
          <p:spPr>
            <a:xfrm>
              <a:off x="279400" y="4865700"/>
              <a:ext cx="2540000" cy="596900"/>
            </a:xfrm>
            <a:prstGeom prst="parallelogram">
              <a:avLst>
                <a:gd name="adj" fmla="val 125000"/>
              </a:avLst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050" dirty="0"/>
                <a:t>DEM</a:t>
              </a:r>
            </a:p>
          </p:txBody>
        </p:sp>
        <p:sp>
          <p:nvSpPr>
            <p:cNvPr id="13" name="Paralelogramo 29">
              <a:extLst>
                <a:ext uri="{FF2B5EF4-FFF2-40B4-BE49-F238E27FC236}">
                  <a16:creationId xmlns:a16="http://schemas.microsoft.com/office/drawing/2014/main" id="{A25ABD8E-2515-744D-981D-17FDBEDB1FC5}"/>
                </a:ext>
              </a:extLst>
            </p:cNvPr>
            <p:cNvSpPr/>
            <p:nvPr/>
          </p:nvSpPr>
          <p:spPr>
            <a:xfrm>
              <a:off x="342900" y="4383100"/>
              <a:ext cx="2540000" cy="596900"/>
            </a:xfrm>
            <a:prstGeom prst="parallelogram">
              <a:avLst>
                <a:gd name="adj" fmla="val 125000"/>
              </a:avLst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050" dirty="0">
                  <a:solidFill>
                    <a:schemeClr val="tx1"/>
                  </a:solidFill>
                </a:rPr>
                <a:t>Remote Sensing</a:t>
              </a:r>
            </a:p>
          </p:txBody>
        </p:sp>
        <p:sp>
          <p:nvSpPr>
            <p:cNvPr id="14" name="Paralelogramo 27">
              <a:extLst>
                <a:ext uri="{FF2B5EF4-FFF2-40B4-BE49-F238E27FC236}">
                  <a16:creationId xmlns:a16="http://schemas.microsoft.com/office/drawing/2014/main" id="{73165B48-15C7-1D40-A1DB-8D00766B6AD5}"/>
                </a:ext>
              </a:extLst>
            </p:cNvPr>
            <p:cNvSpPr/>
            <p:nvPr/>
          </p:nvSpPr>
          <p:spPr>
            <a:xfrm>
              <a:off x="444500" y="3849700"/>
              <a:ext cx="2540000" cy="596900"/>
            </a:xfrm>
            <a:prstGeom prst="parallelogram">
              <a:avLst>
                <a:gd name="adj" fmla="val 125000"/>
              </a:avLst>
            </a:prstGeom>
            <a:blipFill>
              <a:blip r:embed="rId7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050" dirty="0"/>
                <a:t>Parent Material</a:t>
              </a:r>
            </a:p>
          </p:txBody>
        </p:sp>
        <p:sp>
          <p:nvSpPr>
            <p:cNvPr id="15" name="CuadroTexto 32">
              <a:extLst>
                <a:ext uri="{FF2B5EF4-FFF2-40B4-BE49-F238E27FC236}">
                  <a16:creationId xmlns:a16="http://schemas.microsoft.com/office/drawing/2014/main" id="{849AEAF3-AC9A-5C45-8B82-E1041E9188F1}"/>
                </a:ext>
              </a:extLst>
            </p:cNvPr>
            <p:cNvSpPr txBox="1"/>
            <p:nvPr/>
          </p:nvSpPr>
          <p:spPr>
            <a:xfrm>
              <a:off x="952499" y="2325699"/>
              <a:ext cx="1169913" cy="450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b="1" dirty="0">
                  <a:latin typeface="+mj-lt"/>
                </a:rPr>
                <a:t>Soil Pits</a:t>
              </a:r>
            </a:p>
          </p:txBody>
        </p:sp>
        <p:sp>
          <p:nvSpPr>
            <p:cNvPr id="16" name="CuadroTexto 33">
              <a:extLst>
                <a:ext uri="{FF2B5EF4-FFF2-40B4-BE49-F238E27FC236}">
                  <a16:creationId xmlns:a16="http://schemas.microsoft.com/office/drawing/2014/main" id="{51190032-4488-3841-A857-9F8A66960772}"/>
                </a:ext>
              </a:extLst>
            </p:cNvPr>
            <p:cNvSpPr txBox="1"/>
            <p:nvPr/>
          </p:nvSpPr>
          <p:spPr>
            <a:xfrm>
              <a:off x="876299" y="3506799"/>
              <a:ext cx="2436529" cy="450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b="1" dirty="0">
                  <a:latin typeface="+mj-lt"/>
                </a:rPr>
                <a:t>Environmental Vars.</a:t>
              </a:r>
            </a:p>
          </p:txBody>
        </p:sp>
        <p:sp>
          <p:nvSpPr>
            <p:cNvPr id="17" name="Rectángulo 35">
              <a:extLst>
                <a:ext uri="{FF2B5EF4-FFF2-40B4-BE49-F238E27FC236}">
                  <a16:creationId xmlns:a16="http://schemas.microsoft.com/office/drawing/2014/main" id="{5198F90E-99FD-834B-B5D8-95293BA4D182}"/>
                </a:ext>
              </a:extLst>
            </p:cNvPr>
            <p:cNvSpPr/>
            <p:nvPr/>
          </p:nvSpPr>
          <p:spPr>
            <a:xfrm>
              <a:off x="101600" y="2249500"/>
              <a:ext cx="2984500" cy="4608500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50"/>
            </a:p>
          </p:txBody>
        </p:sp>
        <p:sp>
          <p:nvSpPr>
            <p:cNvPr id="19" name="CuadroTexto 49">
              <a:extLst>
                <a:ext uri="{FF2B5EF4-FFF2-40B4-BE49-F238E27FC236}">
                  <a16:creationId xmlns:a16="http://schemas.microsoft.com/office/drawing/2014/main" id="{0F4A739D-E547-8846-B2FC-9C1CE258524C}"/>
                </a:ext>
              </a:extLst>
            </p:cNvPr>
            <p:cNvSpPr txBox="1"/>
            <p:nvPr/>
          </p:nvSpPr>
          <p:spPr>
            <a:xfrm>
              <a:off x="701434" y="1605098"/>
              <a:ext cx="1614018" cy="450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dirty="0">
                  <a:latin typeface="Candara" panose="020E0502030303020204" pitchFamily="34" charset="0"/>
                </a:rPr>
                <a:t>Aux. Variables</a:t>
              </a:r>
            </a:p>
          </p:txBody>
        </p:sp>
        <p:grpSp>
          <p:nvGrpSpPr>
            <p:cNvPr id="20" name="Grupo 1">
              <a:extLst>
                <a:ext uri="{FF2B5EF4-FFF2-40B4-BE49-F238E27FC236}">
                  <a16:creationId xmlns:a16="http://schemas.microsoft.com/office/drawing/2014/main" id="{8E770243-F355-1C4D-A64E-5B545BF2AD7E}"/>
                </a:ext>
              </a:extLst>
            </p:cNvPr>
            <p:cNvGrpSpPr/>
            <p:nvPr/>
          </p:nvGrpSpPr>
          <p:grpSpPr>
            <a:xfrm>
              <a:off x="3289300" y="1611450"/>
              <a:ext cx="3352800" cy="5221150"/>
              <a:chOff x="3289300" y="1611450"/>
              <a:chExt cx="3352800" cy="5221150"/>
            </a:xfrm>
          </p:grpSpPr>
          <p:sp>
            <p:nvSpPr>
              <p:cNvPr id="21" name="Paralelogramo 43">
                <a:extLst>
                  <a:ext uri="{FF2B5EF4-FFF2-40B4-BE49-F238E27FC236}">
                    <a16:creationId xmlns:a16="http://schemas.microsoft.com/office/drawing/2014/main" id="{FB96C7F8-425E-6E41-9809-A8D6489EFC08}"/>
                  </a:ext>
                </a:extLst>
              </p:cNvPr>
              <p:cNvSpPr/>
              <p:nvPr/>
            </p:nvSpPr>
            <p:spPr>
              <a:xfrm>
                <a:off x="3390900" y="5892800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8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Depth</a:t>
                </a:r>
              </a:p>
            </p:txBody>
          </p:sp>
          <p:sp>
            <p:nvSpPr>
              <p:cNvPr id="22" name="Paralelogramo 40">
                <a:extLst>
                  <a:ext uri="{FF2B5EF4-FFF2-40B4-BE49-F238E27FC236}">
                    <a16:creationId xmlns:a16="http://schemas.microsoft.com/office/drawing/2014/main" id="{6C75E794-946E-144D-802C-B7D40A4FCF07}"/>
                  </a:ext>
                </a:extLst>
              </p:cNvPr>
              <p:cNvSpPr/>
              <p:nvPr/>
            </p:nvSpPr>
            <p:spPr>
              <a:xfrm>
                <a:off x="3390900" y="5422900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8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Bulk Density</a:t>
                </a:r>
              </a:p>
            </p:txBody>
          </p:sp>
          <p:sp>
            <p:nvSpPr>
              <p:cNvPr id="23" name="Rectángulo 41">
                <a:extLst>
                  <a:ext uri="{FF2B5EF4-FFF2-40B4-BE49-F238E27FC236}">
                    <a16:creationId xmlns:a16="http://schemas.microsoft.com/office/drawing/2014/main" id="{DF4F67C5-A578-5C42-A63A-74476D7CA1D8}"/>
                  </a:ext>
                </a:extLst>
              </p:cNvPr>
              <p:cNvSpPr/>
              <p:nvPr/>
            </p:nvSpPr>
            <p:spPr>
              <a:xfrm>
                <a:off x="3289300" y="2209800"/>
                <a:ext cx="2984500" cy="4622800"/>
              </a:xfrm>
              <a:prstGeom prst="rect">
                <a:avLst/>
              </a:prstGeom>
              <a:noFill/>
              <a:ln w="254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050"/>
              </a:p>
            </p:txBody>
          </p:sp>
          <p:sp>
            <p:nvSpPr>
              <p:cNvPr id="24" name="Paralelogramo 39">
                <a:extLst>
                  <a:ext uri="{FF2B5EF4-FFF2-40B4-BE49-F238E27FC236}">
                    <a16:creationId xmlns:a16="http://schemas.microsoft.com/office/drawing/2014/main" id="{9F6F3EAC-34C2-B24E-9331-EC827E6D791C}"/>
                  </a:ext>
                </a:extLst>
              </p:cNvPr>
              <p:cNvSpPr/>
              <p:nvPr/>
            </p:nvSpPr>
            <p:spPr>
              <a:xfrm>
                <a:off x="3517900" y="4876800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9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% gravel</a:t>
                </a:r>
              </a:p>
            </p:txBody>
          </p:sp>
          <p:sp>
            <p:nvSpPr>
              <p:cNvPr id="25" name="Paralelogramo 38">
                <a:extLst>
                  <a:ext uri="{FF2B5EF4-FFF2-40B4-BE49-F238E27FC236}">
                    <a16:creationId xmlns:a16="http://schemas.microsoft.com/office/drawing/2014/main" id="{3CD6BE1F-44D0-3A48-AA84-605AB944EF42}"/>
                  </a:ext>
                </a:extLst>
              </p:cNvPr>
              <p:cNvSpPr/>
              <p:nvPr/>
            </p:nvSpPr>
            <p:spPr>
              <a:xfrm>
                <a:off x="3454400" y="4330700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10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Organic Matter</a:t>
                </a:r>
              </a:p>
            </p:txBody>
          </p:sp>
          <p:sp>
            <p:nvSpPr>
              <p:cNvPr id="26" name="Paralelogramo 37">
                <a:extLst>
                  <a:ext uri="{FF2B5EF4-FFF2-40B4-BE49-F238E27FC236}">
                    <a16:creationId xmlns:a16="http://schemas.microsoft.com/office/drawing/2014/main" id="{B10258C6-54A5-5E4E-90A5-26F77A7EA61E}"/>
                  </a:ext>
                </a:extLst>
              </p:cNvPr>
              <p:cNvSpPr/>
              <p:nvPr/>
            </p:nvSpPr>
            <p:spPr>
              <a:xfrm>
                <a:off x="3441700" y="3784600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11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Clay</a:t>
                </a:r>
              </a:p>
            </p:txBody>
          </p:sp>
          <p:sp>
            <p:nvSpPr>
              <p:cNvPr id="27" name="Paralelogramo 36">
                <a:extLst>
                  <a:ext uri="{FF2B5EF4-FFF2-40B4-BE49-F238E27FC236}">
                    <a16:creationId xmlns:a16="http://schemas.microsoft.com/office/drawing/2014/main" id="{1FA24F85-5DD8-7642-9323-82EF0C060D94}"/>
                  </a:ext>
                </a:extLst>
              </p:cNvPr>
              <p:cNvSpPr/>
              <p:nvPr/>
            </p:nvSpPr>
            <p:spPr>
              <a:xfrm>
                <a:off x="3467100" y="3225800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12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Silt</a:t>
                </a:r>
              </a:p>
            </p:txBody>
          </p:sp>
          <p:sp>
            <p:nvSpPr>
              <p:cNvPr id="28" name="Paralelogramo 34">
                <a:extLst>
                  <a:ext uri="{FF2B5EF4-FFF2-40B4-BE49-F238E27FC236}">
                    <a16:creationId xmlns:a16="http://schemas.microsoft.com/office/drawing/2014/main" id="{66DC013E-F463-3F41-89C0-4BF02DF0526B}"/>
                  </a:ext>
                </a:extLst>
              </p:cNvPr>
              <p:cNvSpPr/>
              <p:nvPr/>
            </p:nvSpPr>
            <p:spPr>
              <a:xfrm>
                <a:off x="3543300" y="2730500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7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Sand</a:t>
                </a:r>
              </a:p>
            </p:txBody>
          </p:sp>
          <p:sp>
            <p:nvSpPr>
              <p:cNvPr id="29" name="CuadroTexto 50">
                <a:extLst>
                  <a:ext uri="{FF2B5EF4-FFF2-40B4-BE49-F238E27FC236}">
                    <a16:creationId xmlns:a16="http://schemas.microsoft.com/office/drawing/2014/main" id="{F80B98F7-791A-7C4B-8FFC-53F90A69680B}"/>
                  </a:ext>
                </a:extLst>
              </p:cNvPr>
              <p:cNvSpPr txBox="1"/>
              <p:nvPr/>
            </p:nvSpPr>
            <p:spPr>
              <a:xfrm>
                <a:off x="3745147" y="1611450"/>
                <a:ext cx="1303933" cy="450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sz="1050" dirty="0">
                    <a:latin typeface="Candara" panose="020E0502030303020204" pitchFamily="34" charset="0"/>
                  </a:rPr>
                  <a:t>Base Maps</a:t>
                </a:r>
              </a:p>
            </p:txBody>
          </p:sp>
          <p:sp>
            <p:nvSpPr>
              <p:cNvPr id="30" name="Flecha: a la derecha 53">
                <a:extLst>
                  <a:ext uri="{FF2B5EF4-FFF2-40B4-BE49-F238E27FC236}">
                    <a16:creationId xmlns:a16="http://schemas.microsoft.com/office/drawing/2014/main" id="{1CA863C7-914B-B54F-B15F-A1A50B9D419B}"/>
                  </a:ext>
                </a:extLst>
              </p:cNvPr>
              <p:cNvSpPr/>
              <p:nvPr/>
            </p:nvSpPr>
            <p:spPr>
              <a:xfrm>
                <a:off x="5702300" y="6121400"/>
                <a:ext cx="939800" cy="711200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050"/>
              </a:p>
            </p:txBody>
          </p:sp>
        </p:grpSp>
        <p:grpSp>
          <p:nvGrpSpPr>
            <p:cNvPr id="32" name="Grupo 4">
              <a:extLst>
                <a:ext uri="{FF2B5EF4-FFF2-40B4-BE49-F238E27FC236}">
                  <a16:creationId xmlns:a16="http://schemas.microsoft.com/office/drawing/2014/main" id="{6C10CF6A-F21C-7B40-9558-68447D5FCF55}"/>
                </a:ext>
              </a:extLst>
            </p:cNvPr>
            <p:cNvGrpSpPr/>
            <p:nvPr/>
          </p:nvGrpSpPr>
          <p:grpSpPr>
            <a:xfrm>
              <a:off x="9359900" y="1640006"/>
              <a:ext cx="2882900" cy="5217994"/>
              <a:chOff x="9359900" y="1640006"/>
              <a:chExt cx="2882900" cy="5217994"/>
            </a:xfrm>
          </p:grpSpPr>
          <p:sp>
            <p:nvSpPr>
              <p:cNvPr id="33" name="Paralelogramo 48">
                <a:extLst>
                  <a:ext uri="{FF2B5EF4-FFF2-40B4-BE49-F238E27FC236}">
                    <a16:creationId xmlns:a16="http://schemas.microsoft.com/office/drawing/2014/main" id="{1515E390-2F56-CE47-ABCA-5D9F927E9171}"/>
                  </a:ext>
                </a:extLst>
              </p:cNvPr>
              <p:cNvSpPr/>
              <p:nvPr/>
            </p:nvSpPr>
            <p:spPr>
              <a:xfrm>
                <a:off x="9477375" y="2803525"/>
                <a:ext cx="26289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5"/>
                <a:tile tx="0" ty="0" sx="100000" sy="100000" flip="none" algn="tl"/>
              </a:blip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bg1"/>
                    </a:solidFill>
                  </a:rPr>
                  <a:t>Machine resistance</a:t>
                </a:r>
              </a:p>
            </p:txBody>
          </p:sp>
          <p:sp>
            <p:nvSpPr>
              <p:cNvPr id="34" name="Rectángulo 62">
                <a:extLst>
                  <a:ext uri="{FF2B5EF4-FFF2-40B4-BE49-F238E27FC236}">
                    <a16:creationId xmlns:a16="http://schemas.microsoft.com/office/drawing/2014/main" id="{9F9BE2A6-37C7-4548-8088-098A19978BAF}"/>
                  </a:ext>
                </a:extLst>
              </p:cNvPr>
              <p:cNvSpPr/>
              <p:nvPr/>
            </p:nvSpPr>
            <p:spPr>
              <a:xfrm>
                <a:off x="9359900" y="2235200"/>
                <a:ext cx="2755900" cy="4622800"/>
              </a:xfrm>
              <a:prstGeom prst="rect">
                <a:avLst/>
              </a:prstGeom>
              <a:noFill/>
              <a:ln w="254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050"/>
              </a:p>
            </p:txBody>
          </p:sp>
          <p:sp>
            <p:nvSpPr>
              <p:cNvPr id="35" name="Paralelogramo 63">
                <a:extLst>
                  <a:ext uri="{FF2B5EF4-FFF2-40B4-BE49-F238E27FC236}">
                    <a16:creationId xmlns:a16="http://schemas.microsoft.com/office/drawing/2014/main" id="{BE9BF2D6-CD85-5C4F-8747-786EF4F87C0B}"/>
                  </a:ext>
                </a:extLst>
              </p:cNvPr>
              <p:cNvSpPr/>
              <p:nvPr/>
            </p:nvSpPr>
            <p:spPr>
              <a:xfrm>
                <a:off x="9448800" y="5308600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9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Veg. Control</a:t>
                </a:r>
              </a:p>
            </p:txBody>
          </p:sp>
          <p:sp>
            <p:nvSpPr>
              <p:cNvPr id="36" name="Paralelogramo 64">
                <a:extLst>
                  <a:ext uri="{FF2B5EF4-FFF2-40B4-BE49-F238E27FC236}">
                    <a16:creationId xmlns:a16="http://schemas.microsoft.com/office/drawing/2014/main" id="{1331A3F8-5CEA-0F45-83D0-CDBF69347782}"/>
                  </a:ext>
                </a:extLst>
              </p:cNvPr>
              <p:cNvSpPr/>
              <p:nvPr/>
            </p:nvSpPr>
            <p:spPr>
              <a:xfrm>
                <a:off x="9372600" y="4686300"/>
                <a:ext cx="25908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13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Productivity</a:t>
                </a:r>
              </a:p>
            </p:txBody>
          </p:sp>
          <p:sp>
            <p:nvSpPr>
              <p:cNvPr id="37" name="Paralelogramo 65">
                <a:extLst>
                  <a:ext uri="{FF2B5EF4-FFF2-40B4-BE49-F238E27FC236}">
                    <a16:creationId xmlns:a16="http://schemas.microsoft.com/office/drawing/2014/main" id="{86CB95E4-DB62-284A-B700-7CEEF1AE18A6}"/>
                  </a:ext>
                </a:extLst>
              </p:cNvPr>
              <p:cNvSpPr/>
              <p:nvPr/>
            </p:nvSpPr>
            <p:spPr>
              <a:xfrm>
                <a:off x="9525000" y="3416300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14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Fragiity</a:t>
                </a:r>
              </a:p>
            </p:txBody>
          </p:sp>
          <p:sp>
            <p:nvSpPr>
              <p:cNvPr id="38" name="Paralelogramo 66">
                <a:extLst>
                  <a:ext uri="{FF2B5EF4-FFF2-40B4-BE49-F238E27FC236}">
                    <a16:creationId xmlns:a16="http://schemas.microsoft.com/office/drawing/2014/main" id="{12ED5A0B-4C25-4C4C-880A-56D5E88D3AE8}"/>
                  </a:ext>
                </a:extLst>
              </p:cNvPr>
              <p:cNvSpPr/>
              <p:nvPr/>
            </p:nvSpPr>
            <p:spPr>
              <a:xfrm>
                <a:off x="9423400" y="4038600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15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Fertilization</a:t>
                </a:r>
              </a:p>
            </p:txBody>
          </p:sp>
          <p:sp>
            <p:nvSpPr>
              <p:cNvPr id="39" name="CuadroTexto 68">
                <a:extLst>
                  <a:ext uri="{FF2B5EF4-FFF2-40B4-BE49-F238E27FC236}">
                    <a16:creationId xmlns:a16="http://schemas.microsoft.com/office/drawing/2014/main" id="{F949A96F-5FD5-7A45-8E87-16AFE108F6A0}"/>
                  </a:ext>
                </a:extLst>
              </p:cNvPr>
              <p:cNvSpPr txBox="1"/>
              <p:nvPr/>
            </p:nvSpPr>
            <p:spPr>
              <a:xfrm>
                <a:off x="9555397" y="1640006"/>
                <a:ext cx="2374899" cy="49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1200" dirty="0">
                    <a:latin typeface="Candara" panose="020E0502030303020204" pitchFamily="34" charset="0"/>
                  </a:rPr>
                  <a:t>Prescription Maps</a:t>
                </a:r>
              </a:p>
            </p:txBody>
          </p:sp>
          <p:sp>
            <p:nvSpPr>
              <p:cNvPr id="40" name="Flecha: a la derecha 69">
                <a:extLst>
                  <a:ext uri="{FF2B5EF4-FFF2-40B4-BE49-F238E27FC236}">
                    <a16:creationId xmlns:a16="http://schemas.microsoft.com/office/drawing/2014/main" id="{E1254DCD-AAF7-1B41-8F41-54E0DFAA3453}"/>
                  </a:ext>
                </a:extLst>
              </p:cNvPr>
              <p:cNvSpPr/>
              <p:nvPr/>
            </p:nvSpPr>
            <p:spPr>
              <a:xfrm>
                <a:off x="11303000" y="6032500"/>
                <a:ext cx="939800" cy="711200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050"/>
              </a:p>
            </p:txBody>
          </p:sp>
        </p:grpSp>
        <p:grpSp>
          <p:nvGrpSpPr>
            <p:cNvPr id="42" name="Grupo 3">
              <a:extLst>
                <a:ext uri="{FF2B5EF4-FFF2-40B4-BE49-F238E27FC236}">
                  <a16:creationId xmlns:a16="http://schemas.microsoft.com/office/drawing/2014/main" id="{44F22A06-F08E-9347-A285-E89745A8225A}"/>
                </a:ext>
              </a:extLst>
            </p:cNvPr>
            <p:cNvGrpSpPr/>
            <p:nvPr/>
          </p:nvGrpSpPr>
          <p:grpSpPr>
            <a:xfrm>
              <a:off x="6399448" y="1662250"/>
              <a:ext cx="2935052" cy="5183050"/>
              <a:chOff x="6399448" y="1662250"/>
              <a:chExt cx="2935052" cy="5183050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744131C4-DAB7-7041-AC4C-F60D36297ED6}"/>
                  </a:ext>
                </a:extLst>
              </p:cNvPr>
              <p:cNvSpPr/>
              <p:nvPr/>
            </p:nvSpPr>
            <p:spPr>
              <a:xfrm>
                <a:off x="6451600" y="2222500"/>
                <a:ext cx="2755900" cy="4622800"/>
              </a:xfrm>
              <a:prstGeom prst="rect">
                <a:avLst/>
              </a:prstGeom>
              <a:noFill/>
              <a:ln w="254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050"/>
              </a:p>
            </p:txBody>
          </p:sp>
          <p:sp>
            <p:nvSpPr>
              <p:cNvPr id="44" name="Paralelogramo 44">
                <a:extLst>
                  <a:ext uri="{FF2B5EF4-FFF2-40B4-BE49-F238E27FC236}">
                    <a16:creationId xmlns:a16="http://schemas.microsoft.com/office/drawing/2014/main" id="{DE9D1FB3-E3C2-2743-9F9B-FE7003117388}"/>
                  </a:ext>
                </a:extLst>
              </p:cNvPr>
              <p:cNvSpPr/>
              <p:nvPr/>
            </p:nvSpPr>
            <p:spPr>
              <a:xfrm>
                <a:off x="6569075" y="5553075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9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Texture</a:t>
                </a:r>
              </a:p>
            </p:txBody>
          </p:sp>
          <p:sp>
            <p:nvSpPr>
              <p:cNvPr id="45" name="Paralelogramo 45">
                <a:extLst>
                  <a:ext uri="{FF2B5EF4-FFF2-40B4-BE49-F238E27FC236}">
                    <a16:creationId xmlns:a16="http://schemas.microsoft.com/office/drawing/2014/main" id="{8CBD0BF2-1E59-0E44-82CA-ACB20D40D8DF}"/>
                  </a:ext>
                </a:extLst>
              </p:cNvPr>
              <p:cNvSpPr/>
              <p:nvPr/>
            </p:nvSpPr>
            <p:spPr>
              <a:xfrm>
                <a:off x="6534150" y="5083175"/>
                <a:ext cx="25908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13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 err="1" smtClean="0">
                    <a:solidFill>
                      <a:schemeClr val="tx1"/>
                    </a:solidFill>
                  </a:rPr>
                  <a:t>Hydraulic</a:t>
                </a:r>
                <a:r>
                  <a:rPr lang="es-CL" sz="1050" dirty="0" smtClean="0">
                    <a:solidFill>
                      <a:schemeClr val="tx1"/>
                    </a:solidFill>
                  </a:rPr>
                  <a:t> </a:t>
                </a:r>
                <a:r>
                  <a:rPr lang="es-CL" sz="1050" dirty="0">
                    <a:solidFill>
                      <a:schemeClr val="tx1"/>
                    </a:solidFill>
                  </a:rPr>
                  <a:t>Conductivity</a:t>
                </a:r>
              </a:p>
            </p:txBody>
          </p:sp>
          <p:sp>
            <p:nvSpPr>
              <p:cNvPr id="46" name="CuadroTexto 51">
                <a:extLst>
                  <a:ext uri="{FF2B5EF4-FFF2-40B4-BE49-F238E27FC236}">
                    <a16:creationId xmlns:a16="http://schemas.microsoft.com/office/drawing/2014/main" id="{1401985E-E04B-B640-BFB7-DAA5256CFA86}"/>
                  </a:ext>
                </a:extLst>
              </p:cNvPr>
              <p:cNvSpPr txBox="1"/>
              <p:nvPr/>
            </p:nvSpPr>
            <p:spPr>
              <a:xfrm>
                <a:off x="6399448" y="1662250"/>
                <a:ext cx="2202653" cy="491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sz="1200" dirty="0">
                    <a:latin typeface="Candara" panose="020E0502030303020204" pitchFamily="34" charset="0"/>
                  </a:rPr>
                  <a:t>Operational Maps</a:t>
                </a:r>
              </a:p>
            </p:txBody>
          </p:sp>
          <p:sp>
            <p:nvSpPr>
              <p:cNvPr id="47" name="Flecha: a la derecha 61">
                <a:extLst>
                  <a:ext uri="{FF2B5EF4-FFF2-40B4-BE49-F238E27FC236}">
                    <a16:creationId xmlns:a16="http://schemas.microsoft.com/office/drawing/2014/main" id="{A0038391-C184-8949-BD05-EEEFA13C7A78}"/>
                  </a:ext>
                </a:extLst>
              </p:cNvPr>
              <p:cNvSpPr/>
              <p:nvPr/>
            </p:nvSpPr>
            <p:spPr>
              <a:xfrm>
                <a:off x="8394700" y="6019800"/>
                <a:ext cx="939800" cy="711200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050"/>
              </a:p>
            </p:txBody>
          </p:sp>
          <p:sp>
            <p:nvSpPr>
              <p:cNvPr id="49" name="Paralelogramo 72">
                <a:extLst>
                  <a:ext uri="{FF2B5EF4-FFF2-40B4-BE49-F238E27FC236}">
                    <a16:creationId xmlns:a16="http://schemas.microsoft.com/office/drawing/2014/main" id="{5ACC274F-88CF-4F41-8AF7-150F8D827518}"/>
                  </a:ext>
                </a:extLst>
              </p:cNvPr>
              <p:cNvSpPr/>
              <p:nvPr/>
            </p:nvSpPr>
            <p:spPr>
              <a:xfrm>
                <a:off x="6607175" y="4502150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10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C/N ratio</a:t>
                </a:r>
              </a:p>
            </p:txBody>
          </p:sp>
          <p:sp>
            <p:nvSpPr>
              <p:cNvPr id="50" name="Paralelogramo 46">
                <a:extLst>
                  <a:ext uri="{FF2B5EF4-FFF2-40B4-BE49-F238E27FC236}">
                    <a16:creationId xmlns:a16="http://schemas.microsoft.com/office/drawing/2014/main" id="{973D8395-ABA5-0746-8D6A-F80EC45D06AF}"/>
                  </a:ext>
                </a:extLst>
              </p:cNvPr>
              <p:cNvSpPr/>
              <p:nvPr/>
            </p:nvSpPr>
            <p:spPr>
              <a:xfrm>
                <a:off x="6473825" y="3965575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14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Nitrogen Stock</a:t>
                </a:r>
              </a:p>
            </p:txBody>
          </p:sp>
          <p:sp>
            <p:nvSpPr>
              <p:cNvPr id="51" name="Paralelogramo 71">
                <a:extLst>
                  <a:ext uri="{FF2B5EF4-FFF2-40B4-BE49-F238E27FC236}">
                    <a16:creationId xmlns:a16="http://schemas.microsoft.com/office/drawing/2014/main" id="{F4E6ACA8-6FDE-C541-A770-06CA0BA72D90}"/>
                  </a:ext>
                </a:extLst>
              </p:cNvPr>
              <p:cNvSpPr/>
              <p:nvPr/>
            </p:nvSpPr>
            <p:spPr>
              <a:xfrm>
                <a:off x="6515100" y="3397250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12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Carbon 0-60 cm</a:t>
                </a:r>
              </a:p>
            </p:txBody>
          </p:sp>
          <p:sp>
            <p:nvSpPr>
              <p:cNvPr id="52" name="Paralelogramo 47">
                <a:extLst>
                  <a:ext uri="{FF2B5EF4-FFF2-40B4-BE49-F238E27FC236}">
                    <a16:creationId xmlns:a16="http://schemas.microsoft.com/office/drawing/2014/main" id="{AAB5441B-6912-6347-A682-A7F0E1272EB6}"/>
                  </a:ext>
                </a:extLst>
              </p:cNvPr>
              <p:cNvSpPr/>
              <p:nvPr/>
            </p:nvSpPr>
            <p:spPr>
              <a:xfrm>
                <a:off x="6591300" y="2806700"/>
                <a:ext cx="2540000" cy="596900"/>
              </a:xfrm>
              <a:prstGeom prst="parallelogram">
                <a:avLst>
                  <a:gd name="adj" fmla="val 125000"/>
                </a:avLst>
              </a:prstGeom>
              <a:blipFill>
                <a:blip r:embed="rId15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sz="1050" dirty="0">
                    <a:solidFill>
                      <a:schemeClr val="tx1"/>
                    </a:solidFill>
                  </a:rPr>
                  <a:t>Water Storage Capacity</a:t>
                </a:r>
              </a:p>
            </p:txBody>
          </p:sp>
        </p:grpSp>
        <p:sp>
          <p:nvSpPr>
            <p:cNvPr id="18" name="Flecha: a la derecha 52">
              <a:extLst>
                <a:ext uri="{FF2B5EF4-FFF2-40B4-BE49-F238E27FC236}">
                  <a16:creationId xmlns:a16="http://schemas.microsoft.com/office/drawing/2014/main" id="{4B323AA4-3FFC-4A4E-8806-65CB845084ED}"/>
                </a:ext>
              </a:extLst>
            </p:cNvPr>
            <p:cNvSpPr/>
            <p:nvPr/>
          </p:nvSpPr>
          <p:spPr>
            <a:xfrm>
              <a:off x="2641600" y="6210300"/>
              <a:ext cx="939800" cy="711200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50" dirty="0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B47FB69-567B-4B40-81CD-ABECDCC97B58}"/>
              </a:ext>
            </a:extLst>
          </p:cNvPr>
          <p:cNvSpPr txBox="1"/>
          <p:nvPr/>
        </p:nvSpPr>
        <p:spPr>
          <a:xfrm>
            <a:off x="7549348" y="5791987"/>
            <a:ext cx="15167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Cristian R. Montes 2020</a:t>
            </a:r>
          </a:p>
        </p:txBody>
      </p:sp>
    </p:spTree>
    <p:extLst>
      <p:ext uri="{BB962C8B-B14F-4D97-AF65-F5344CB8AC3E}">
        <p14:creationId xmlns:p14="http://schemas.microsoft.com/office/powerpoint/2010/main" val="1170872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B173-4DC4-7E47-96F8-6C6CD87B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Candara" panose="020E0502030303020204" pitchFamily="34" charset="0"/>
              </a:rPr>
              <a:t>Using environmental variables introduces bias unless those are corrected using error-in-variable methods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E821A7-475E-E741-BE95-BB70AD143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25" y="2770854"/>
            <a:ext cx="7008951" cy="2086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E3B1D7-FFB0-6C41-9CA4-9FDD9DF08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463" y="4086601"/>
            <a:ext cx="2191407" cy="154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36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 txBox="1"/>
          <p:nvPr/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Company Benefits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5"/>
          <p:cNvSpPr txBox="1"/>
          <p:nvPr/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Center for Advanced Forestry Systems 2019 Meeting</a:t>
            </a:r>
            <a:endParaRPr sz="12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35"/>
          <p:cNvSpPr txBox="1"/>
          <p:nvPr/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Improved metrics for assessing site productivity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Development of simplified soil classification system for forest management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Incorporation of LAI </a:t>
            </a:r>
            <a:r>
              <a:rPr lang="en-US" sz="3000" b="0" strike="noStrik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30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enhance predictive response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Reduce need for costly measurements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 confidence of response and therefore return on investment</a:t>
            </a:r>
            <a:endParaRPr sz="3000" b="0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 txBox="1"/>
          <p:nvPr/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9"/>
          <p:cNvSpPr txBox="1"/>
          <p:nvPr/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Center for Advanced Forestry Systems </a:t>
            </a:r>
            <a:r>
              <a:rPr lang="en-US" sz="1200" b="0" strike="noStrike" dirty="0" smtClean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2020 </a:t>
            </a: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Meeting</a:t>
            </a:r>
            <a:endParaRPr sz="1200" b="0" strike="noStrik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29"/>
          <p:cNvSpPr txBox="1"/>
          <p:nvPr/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Precision forestry could help optimize management</a:t>
            </a:r>
            <a:endParaRPr/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9"/>
          <p:cNvSpPr/>
          <p:nvPr/>
        </p:nvSpPr>
        <p:spPr>
          <a:xfrm>
            <a:off x="5787720" y="182520"/>
            <a:ext cx="278100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" name="Google Shape;139;p29"/>
          <p:cNvGrpSpPr/>
          <p:nvPr/>
        </p:nvGrpSpPr>
        <p:grpSpPr>
          <a:xfrm>
            <a:off x="1004696" y="2231585"/>
            <a:ext cx="7134247" cy="3286096"/>
            <a:chOff x="-3848100" y="1264555"/>
            <a:chExt cx="21126450" cy="8210550"/>
          </a:xfrm>
        </p:grpSpPr>
        <p:pic>
          <p:nvPicPr>
            <p:cNvPr id="140" name="Google Shape;140;p29"/>
            <p:cNvPicPr preferRelativeResize="0"/>
            <p:nvPr/>
          </p:nvPicPr>
          <p:blipFill rotWithShape="1">
            <a:blip r:embed="rId3">
              <a:alphaModFix/>
            </a:blip>
            <a:srcRect l="14792" t="16225" r="23750" b="4259"/>
            <a:stretch/>
          </p:blipFill>
          <p:spPr>
            <a:xfrm>
              <a:off x="6038850" y="1295399"/>
              <a:ext cx="11239500" cy="81797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29"/>
            <p:cNvPicPr preferRelativeResize="0"/>
            <p:nvPr/>
          </p:nvPicPr>
          <p:blipFill rotWithShape="1">
            <a:blip r:embed="rId4">
              <a:alphaModFix/>
            </a:blip>
            <a:srcRect l="28437" t="8333" r="17499" b="11852"/>
            <a:stretch/>
          </p:blipFill>
          <p:spPr>
            <a:xfrm>
              <a:off x="-3848100" y="1264555"/>
              <a:ext cx="9886950" cy="82105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" name="Google Shape;142;p29"/>
          <p:cNvSpPr/>
          <p:nvPr/>
        </p:nvSpPr>
        <p:spPr>
          <a:xfrm>
            <a:off x="2278975" y="5778681"/>
            <a:ext cx="38011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LiDAR Derived Map of Tree Height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29"/>
          <p:cNvPicPr preferRelativeResize="0"/>
          <p:nvPr/>
        </p:nvPicPr>
        <p:blipFill rotWithShape="1">
          <a:blip r:embed="rId5">
            <a:alphaModFix/>
          </a:blip>
          <a:srcRect l="29758" t="33211" r="29814" b="23082"/>
          <a:stretch/>
        </p:blipFill>
        <p:spPr>
          <a:xfrm>
            <a:off x="6080080" y="3589434"/>
            <a:ext cx="1207020" cy="978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26FEC-A4E5-B142-9B4A-1D01A518C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760"/>
            <a:ext cx="8229240" cy="68544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BA3FE-6FBB-374F-B169-F6A0E73EC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Narrow down the project to produce a unified approach to use soil and climate information, informing the uncertainty involved.</a:t>
            </a:r>
          </a:p>
          <a:p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Allow for multiple approaches using these databases, targeting issues specific to each CAFS Site.</a:t>
            </a:r>
          </a:p>
          <a:p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Use existing resources (Grad. students working on already existing projects) to approach the unified approach.</a:t>
            </a:r>
          </a:p>
          <a:p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Allow each site to manage the same unified SOIL and CLIMATE database (and depth to water table).</a:t>
            </a:r>
          </a:p>
          <a:p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Working groups to held scientific meetings more often to discuss progress issues.</a:t>
            </a:r>
          </a:p>
        </p:txBody>
      </p:sp>
    </p:spTree>
    <p:extLst>
      <p:ext uri="{BB962C8B-B14F-4D97-AF65-F5344CB8AC3E}">
        <p14:creationId xmlns:p14="http://schemas.microsoft.com/office/powerpoint/2010/main" val="2629487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33351-750B-4849-A765-8DF786C55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5685"/>
            <a:ext cx="8229240" cy="685440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  <a:latin typeface="Candara" panose="020E0502030303020204" pitchFamily="34" charset="0"/>
              </a:rPr>
              <a:t>We are actually meeting to figure out what to do!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2FD50-F60C-BB42-B1B3-7517E95D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A33401-F17D-B644-B795-57028785B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20" y="1114254"/>
            <a:ext cx="7501937" cy="563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06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>
            <a:spLocks noGrp="1"/>
          </p:cNvSpPr>
          <p:nvPr>
            <p:ph type="body" idx="1"/>
          </p:nvPr>
        </p:nvSpPr>
        <p:spPr>
          <a:xfrm>
            <a:off x="457200" y="1877568"/>
            <a:ext cx="8229240" cy="421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What limits site productivity and how do we make predictions?</a:t>
            </a:r>
            <a:endParaRPr/>
          </a:p>
        </p:txBody>
      </p:sp>
      <p:pic>
        <p:nvPicPr>
          <p:cNvPr id="150" name="Google Shape;15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9761" y="2262986"/>
            <a:ext cx="4632061" cy="344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0"/>
          <p:cNvPicPr preferRelativeResize="0"/>
          <p:nvPr/>
        </p:nvPicPr>
        <p:blipFill rotWithShape="1">
          <a:blip r:embed="rId4">
            <a:alphaModFix/>
          </a:blip>
          <a:srcRect l="18374" r="5966"/>
          <a:stretch/>
        </p:blipFill>
        <p:spPr>
          <a:xfrm rot="5400000">
            <a:off x="1861645" y="2882059"/>
            <a:ext cx="3300034" cy="2120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0"/>
          <p:cNvPicPr preferRelativeResize="0"/>
          <p:nvPr/>
        </p:nvPicPr>
        <p:blipFill rotWithShape="1">
          <a:blip r:embed="rId5">
            <a:alphaModFix/>
          </a:blip>
          <a:srcRect l="12463" r="11936"/>
          <a:stretch/>
        </p:blipFill>
        <p:spPr>
          <a:xfrm rot="5400000">
            <a:off x="-415072" y="2879090"/>
            <a:ext cx="3287997" cy="211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0"/>
          <p:cNvSpPr txBox="1"/>
          <p:nvPr/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Center for Advanced Forestry Systems </a:t>
            </a:r>
            <a:r>
              <a:rPr lang="en-US" sz="1200" b="0" strike="noStrike" dirty="0" smtClean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2020 </a:t>
            </a: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Meeting</a:t>
            </a:r>
            <a:endParaRPr sz="1200" b="0" strike="noStrik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/>
          <p:nvPr/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2"/>
          <p:cNvSpPr txBox="1"/>
          <p:nvPr/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Center for Advanced Forestry Systems </a:t>
            </a:r>
            <a:r>
              <a:rPr lang="en-US" sz="1200" b="0" strike="noStrike" dirty="0" smtClean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2020 </a:t>
            </a: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Meeting</a:t>
            </a:r>
            <a:endParaRPr sz="1200" b="0" strike="noStrik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32"/>
          <p:cNvSpPr txBox="1"/>
          <p:nvPr/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en-US" sz="30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a consistent and biologically meaningful metric of potential site productivity</a:t>
            </a:r>
            <a:endParaRPr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en-US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Relate environmental and edaphic variable to site productivity</a:t>
            </a:r>
            <a:endParaRPr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en-US" sz="30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Map across major forest regions</a:t>
            </a:r>
            <a:endParaRPr sz="30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/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Experimental Plan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3"/>
          <p:cNvSpPr txBox="1"/>
          <p:nvPr/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Center for Advanced Forestry Systems </a:t>
            </a:r>
            <a:r>
              <a:rPr lang="en-US" sz="1200" b="0" strike="noStrike" dirty="0" smtClean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2020 </a:t>
            </a: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Meeting</a:t>
            </a:r>
            <a:endParaRPr sz="1200" b="0" strike="noStrik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7" name="Google Shape;177;p33"/>
          <p:cNvSpPr txBox="1"/>
          <p:nvPr/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long-term measurements of stand conditions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High-resolution </a:t>
            </a:r>
            <a:r>
              <a:rPr lang="en-US" sz="30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rasters</a:t>
            </a:r>
            <a:r>
              <a:rPr lang="en-US" sz="30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environmental factors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Incorporate LAI and age of stands 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Spatially model soil characteristics that influence site 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productivity</a:t>
            </a:r>
            <a:endParaRPr sz="3000" b="0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3"/>
          <p:cNvSpPr/>
          <p:nvPr/>
        </p:nvSpPr>
        <p:spPr>
          <a:xfrm>
            <a:off x="6540840" y="182520"/>
            <a:ext cx="2031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/>
          <p:nvPr/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Three-year Timeline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4"/>
          <p:cNvSpPr txBox="1"/>
          <p:nvPr/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Center for Advanced Forestry Systems </a:t>
            </a:r>
            <a:r>
              <a:rPr lang="en-US" sz="1200" b="0" strike="noStrike" dirty="0" smtClean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2020 </a:t>
            </a: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Meeting</a:t>
            </a:r>
            <a:endParaRPr sz="1200" b="0" strike="noStrik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34"/>
          <p:cNvSpPr txBox="1"/>
          <p:nvPr/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Year 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(2020): 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gathering and compilation of forest soil map units and available stand data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Year 2: Spatial modeling and model comparisons of site productivity and drivers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Year 3: Develop web-based interface of base and potential site productivity</a:t>
            </a:r>
            <a:endParaRPr sz="3000" b="0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6"/>
          <p:cNvSpPr txBox="1"/>
          <p:nvPr/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Deliverables</a:t>
            </a:r>
            <a:endParaRPr sz="36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6"/>
          <p:cNvSpPr txBox="1"/>
          <p:nvPr/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Center for Advanced Forestry Systems </a:t>
            </a:r>
            <a:r>
              <a:rPr lang="en-US" sz="1200" b="0" strike="noStrike" dirty="0" smtClean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2020 </a:t>
            </a: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Meeting</a:t>
            </a:r>
            <a:endParaRPr sz="1200" b="0" strike="noStrik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p36"/>
          <p:cNvSpPr txBox="1"/>
          <p:nvPr/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>
              <a:buSzPts val="3000"/>
              <a:buFont typeface="Calibri"/>
              <a:buAutoNum type="arabicPeriod"/>
            </a:pP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Methodology for quantifying site productivity</a:t>
            </a:r>
            <a:endParaRPr lang="en-US" sz="3200"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Harmonized 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dataset of variables for assessing regional variation in site productivity</a:t>
            </a:r>
            <a:endParaRPr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Final </a:t>
            </a:r>
            <a:r>
              <a:rPr lang="en-US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model for relating site productivity metrics to environmental and edaphic variables</a:t>
            </a:r>
            <a:endParaRPr sz="3000" b="0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88" y="269125"/>
            <a:ext cx="8229240" cy="1239715"/>
          </a:xfrm>
        </p:spPr>
        <p:txBody>
          <a:bodyPr/>
          <a:lstStyle/>
          <a:p>
            <a:r>
              <a:rPr lang="en-US" dirty="0" smtClean="0"/>
              <a:t>Methodology for quantifying site productivity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190" y="1561673"/>
            <a:ext cx="8229240" cy="4170006"/>
          </a:xfrm>
        </p:spPr>
        <p:txBody>
          <a:bodyPr/>
          <a:lstStyle/>
          <a:p>
            <a:r>
              <a:rPr lang="en-US" sz="2000" dirty="0" smtClean="0"/>
              <a:t>What is site productivity exactly?</a:t>
            </a:r>
          </a:p>
          <a:p>
            <a:pPr lvl="1"/>
            <a:r>
              <a:rPr lang="en-US" sz="1800" dirty="0" smtClean="0"/>
              <a:t>Site Index</a:t>
            </a:r>
          </a:p>
          <a:p>
            <a:pPr lvl="1"/>
            <a:r>
              <a:rPr lang="en-US" sz="1800" dirty="0" smtClean="0"/>
              <a:t>Biomass</a:t>
            </a:r>
          </a:p>
          <a:p>
            <a:pPr lvl="1"/>
            <a:r>
              <a:rPr lang="en-US" sz="1800" dirty="0" smtClean="0"/>
              <a:t>LAI</a:t>
            </a:r>
            <a:endParaRPr lang="en-US" sz="1800" dirty="0"/>
          </a:p>
        </p:txBody>
      </p:sp>
      <p:sp>
        <p:nvSpPr>
          <p:cNvPr id="4" name="Google Shape;212;p38"/>
          <p:cNvSpPr/>
          <p:nvPr/>
        </p:nvSpPr>
        <p:spPr>
          <a:xfrm>
            <a:off x="1379854" y="5771369"/>
            <a:ext cx="3086279" cy="72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Modified Beer’s law equation for canopy and understory relationship with 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eLAI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</a:t>
            </a:r>
            <a:r>
              <a:rPr lang="en-US" sz="1200" baseline="-25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</a:t>
            </a:r>
            <a:r>
              <a:rPr lang="en-US" sz="1200" baseline="-25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</a:t>
            </a:r>
            <a:r>
              <a:rPr lang="en-US" sz="1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 </a:t>
            </a:r>
            <a:r>
              <a:rPr lang="en-US" sz="1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Sumnall</a:t>
            </a:r>
            <a:r>
              <a:rPr lang="en-US" sz="1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In revisions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213;p38" descr="D:\FL_01_plots\5_BL_can&amp;und.png"/>
          <p:cNvPicPr preferRelativeResize="0"/>
          <p:nvPr/>
        </p:nvPicPr>
        <p:blipFill rotWithShape="1">
          <a:blip r:embed="rId2">
            <a:alphaModFix/>
          </a:blip>
          <a:srcRect t="9399"/>
          <a:stretch/>
        </p:blipFill>
        <p:spPr>
          <a:xfrm>
            <a:off x="1044347" y="3200400"/>
            <a:ext cx="3265463" cy="2582097"/>
          </a:xfrm>
          <a:prstGeom prst="rect">
            <a:avLst/>
          </a:prstGeom>
          <a:noFill/>
          <a:ln w="9525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TextBox 5"/>
          <p:cNvSpPr txBox="1"/>
          <p:nvPr/>
        </p:nvSpPr>
        <p:spPr>
          <a:xfrm>
            <a:off x="1323063" y="3200400"/>
            <a:ext cx="13540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LiDAR-derived LAI</a:t>
            </a:r>
            <a:endParaRPr lang="en-US" sz="1100" dirty="0"/>
          </a:p>
        </p:txBody>
      </p:sp>
      <p:pic>
        <p:nvPicPr>
          <p:cNvPr id="7" name="Google Shape;22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8272" y="3174095"/>
            <a:ext cx="3525715" cy="26848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158967" y="3177316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Sentinel-2 LAI</a:t>
            </a:r>
            <a:endParaRPr lang="en-US" dirty="0"/>
          </a:p>
        </p:txBody>
      </p:sp>
      <p:sp>
        <p:nvSpPr>
          <p:cNvPr id="9" name="Google Shape;212;p38"/>
          <p:cNvSpPr/>
          <p:nvPr/>
        </p:nvSpPr>
        <p:spPr>
          <a:xfrm>
            <a:off x="5103463" y="5839887"/>
            <a:ext cx="2493091" cy="749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 err="1" smtClean="0">
                <a:solidFill>
                  <a:schemeClr val="dk1"/>
                </a:solidFill>
              </a:rPr>
              <a:t>Cohrs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>
                <a:solidFill>
                  <a:schemeClr val="dk1"/>
                </a:solidFill>
              </a:rPr>
              <a:t>et al., </a:t>
            </a:r>
            <a:r>
              <a:rPr lang="en-US" sz="1200" dirty="0" smtClean="0">
                <a:solidFill>
                  <a:schemeClr val="dk1"/>
                </a:solidFill>
              </a:rPr>
              <a:t>2020. </a:t>
            </a:r>
            <a:r>
              <a:rPr lang="en-US" sz="1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Sentinel-2 LAI Estimation for Pine Plantations in the SEUS. Remote Sensing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484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/>
          <p:nvPr/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2"/>
          <p:cNvSpPr txBox="1"/>
          <p:nvPr/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Center for Advanced Forestry Systems </a:t>
            </a:r>
            <a:r>
              <a:rPr lang="en-US" sz="1200" b="0" strike="noStrike" dirty="0" smtClean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2020 </a:t>
            </a: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Meeting</a:t>
            </a:r>
            <a:endParaRPr sz="1200" b="0" strike="noStrik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42"/>
          <p:cNvSpPr txBox="1"/>
          <p:nvPr/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036" y="2106966"/>
            <a:ext cx="7973568" cy="325318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2"/>
          <p:cNvSpPr txBox="1">
            <a:spLocks noGrp="1"/>
          </p:cNvSpPr>
          <p:nvPr>
            <p:ph type="title"/>
          </p:nvPr>
        </p:nvSpPr>
        <p:spPr>
          <a:xfrm>
            <a:off x="457200" y="439850"/>
            <a:ext cx="8382900" cy="13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/>
              <a:t>Derive a National Soil Productivity Map for Production Forest Systems</a:t>
            </a:r>
            <a:endParaRPr sz="4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952</Words>
  <Application>Microsoft Office PowerPoint</Application>
  <PresentationFormat>On-screen Show (4:3)</PresentationFormat>
  <Paragraphs>178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Candara</vt:lpstr>
      <vt:lpstr>Century Schoolbook</vt:lpstr>
      <vt:lpstr>Trebuchet MS</vt:lpstr>
      <vt:lpstr>Calibri</vt:lpstr>
      <vt:lpstr>Arial</vt:lpstr>
      <vt:lpstr>Times New Roman</vt:lpstr>
      <vt:lpstr>Office Theme</vt:lpstr>
      <vt:lpstr>Office Theme</vt:lpstr>
      <vt:lpstr>PowerPoint Presentation</vt:lpstr>
      <vt:lpstr>PowerPoint Presentation</vt:lpstr>
      <vt:lpstr>What limits site productivity and how do we make predictions?</vt:lpstr>
      <vt:lpstr>PowerPoint Presentation</vt:lpstr>
      <vt:lpstr>PowerPoint Presentation</vt:lpstr>
      <vt:lpstr>PowerPoint Presentation</vt:lpstr>
      <vt:lpstr>PowerPoint Presentation</vt:lpstr>
      <vt:lpstr>Methodology for quantifying site productivity</vt:lpstr>
      <vt:lpstr>Derive a National Soil Productivity Map for Production Forest Systems</vt:lpstr>
      <vt:lpstr>Relating site productivity metrics to environmental and edaphic variables</vt:lpstr>
      <vt:lpstr>Moving forward as a team</vt:lpstr>
      <vt:lpstr>Original project in a nutshell</vt:lpstr>
      <vt:lpstr>Different aims</vt:lpstr>
      <vt:lpstr>Common goals</vt:lpstr>
      <vt:lpstr>Env. inputs and desired outputs </vt:lpstr>
      <vt:lpstr>Some pitfalls</vt:lpstr>
      <vt:lpstr>Digital Soil Mapping &amp; Environmental Correlation</vt:lpstr>
      <vt:lpstr>Using environmental variables introduces bias unless those are corrected using error-in-variable methods</vt:lpstr>
      <vt:lpstr>PowerPoint Presentation</vt:lpstr>
      <vt:lpstr>Summary</vt:lpstr>
      <vt:lpstr>We are actually meeting to figure out what to 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Rachel L. Cook</cp:lastModifiedBy>
  <cp:revision>6</cp:revision>
  <dcterms:modified xsi:type="dcterms:W3CDTF">2020-06-02T19:36:21Z</dcterms:modified>
</cp:coreProperties>
</file>