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7" r:id="rId4"/>
    <p:sldId id="258" r:id="rId5"/>
    <p:sldId id="259" r:id="rId6"/>
    <p:sldId id="459" r:id="rId7"/>
    <p:sldId id="452" r:id="rId8"/>
    <p:sldId id="458" r:id="rId9"/>
    <p:sldId id="450" r:id="rId10"/>
    <p:sldId id="260" r:id="rId11"/>
    <p:sldId id="298" r:id="rId12"/>
    <p:sldId id="291" r:id="rId13"/>
    <p:sldId id="288" r:id="rId14"/>
    <p:sldId id="261" r:id="rId15"/>
    <p:sldId id="265" r:id="rId16"/>
    <p:sldId id="262" r:id="rId17"/>
    <p:sldId id="461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/>
    <p:restoredTop sz="94694"/>
  </p:normalViewPr>
  <p:slideViewPr>
    <p:cSldViewPr snapToGrid="0" snapToObjects="1">
      <p:cViewPr varScale="1">
        <p:scale>
          <a:sx n="117" d="100"/>
          <a:sy n="117" d="100"/>
        </p:scale>
        <p:origin x="18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 </a:t>
            </a:r>
          </a:p>
        </p:txBody>
      </p:sp>
      <p:sp>
        <p:nvSpPr>
          <p:cNvPr id="8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E09AF331-CD7F-4FDC-B425-FB770E011542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5680" cy="41140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5" name="CustomShape 3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5A4794E8-AD3A-48AD-9F0D-6496D6A049C3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</a:t>
            </a:fld>
            <a:endParaRPr lang="en-US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 lang="en-US" sz="2000" b="0" strike="noStrike" spc="-1">
              <a:latin typeface="Arial"/>
            </a:endParaRPr>
          </a:p>
        </p:txBody>
      </p:sp>
      <p:sp>
        <p:nvSpPr>
          <p:cNvPr id="127" name="TextShape 3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 w="9360"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2DD7084-D5F2-4C3C-9E94-46F06906AB2B}" type="slidenum">
              <a:rPr lang="en-US" sz="1200" b="0" strike="noStrike" spc="-1">
                <a:solidFill>
                  <a:srgbClr val="000000"/>
                </a:solidFill>
                <a:latin typeface="Arial"/>
                <a:ea typeface="+mn-ea"/>
              </a:rPr>
              <a:t>16</a:t>
            </a:fld>
            <a:endParaRPr lang="en-US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75598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2467F-48B7-40E0-AE7D-C193968684FB}" type="datetimeFigureOut">
              <a:rPr lang="es-CL" smtClean="0"/>
              <a:t>29-05-20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10E9-1EFA-44F0-BB97-FF1F3628BC37}" type="slidenum">
              <a:rPr lang="es-CL" smtClean="0"/>
              <a:t>‹#›</a:t>
            </a:fld>
            <a:endParaRPr lang="es-CL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649" y="6176964"/>
            <a:ext cx="1330701" cy="561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026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/>
          <p:cNvPicPr/>
          <p:nvPr/>
        </p:nvPicPr>
        <p:blipFill>
          <a:blip r:embed="rId14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15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9"/>
          <p:cNvPicPr/>
          <p:nvPr/>
        </p:nvPicPr>
        <p:blipFill>
          <a:blip r:embed="rId15"/>
          <a:stretch/>
        </p:blipFill>
        <p:spPr>
          <a:xfrm>
            <a:off x="765000" y="6078960"/>
            <a:ext cx="697680" cy="703800"/>
          </a:xfrm>
          <a:prstGeom prst="rect">
            <a:avLst/>
          </a:prstGeom>
          <a:ln>
            <a:noFill/>
          </a:ln>
        </p:spPr>
      </p:pic>
      <p:pic>
        <p:nvPicPr>
          <p:cNvPr id="41" name="Picture 40"/>
          <p:cNvPicPr/>
          <p:nvPr/>
        </p:nvPicPr>
        <p:blipFill>
          <a:blip r:embed="rId16"/>
          <a:stretch/>
        </p:blipFill>
        <p:spPr>
          <a:xfrm>
            <a:off x="7581600" y="6035040"/>
            <a:ext cx="699480" cy="731160"/>
          </a:xfrm>
          <a:prstGeom prst="rect">
            <a:avLst/>
          </a:prstGeom>
          <a:ln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tiff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CustomShape 1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87" name="CustomShape 2"/>
          <p:cNvSpPr/>
          <p:nvPr/>
        </p:nvSpPr>
        <p:spPr>
          <a:xfrm>
            <a:off x="343080" y="1219320"/>
            <a:ext cx="8457480" cy="22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r"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Environmental Predictors of Form and Quality</a:t>
            </a:r>
            <a:endParaRPr lang="en-US" sz="3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2000" b="0" strike="noStrike" spc="-1" dirty="0">
              <a:solidFill>
                <a:srgbClr val="000000"/>
              </a:solidFill>
              <a:latin typeface="Trebuchet MS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CAFS.18.74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8" name="CustomShape 3"/>
          <p:cNvSpPr/>
          <p:nvPr/>
        </p:nvSpPr>
        <p:spPr>
          <a:xfrm>
            <a:off x="343080" y="38862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Cristian R. Montes, Joseph Dahlen and Bronson P. </a:t>
            </a:r>
            <a:r>
              <a:rPr lang="en-US" sz="2000" spc="-1" dirty="0">
                <a:solidFill>
                  <a:srgbClr val="000000"/>
                </a:solidFill>
                <a:latin typeface="Trebuchet MS"/>
                <a:ea typeface="DejaVu Sans"/>
              </a:rPr>
              <a:t>Bullock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89" name="CustomShape 4"/>
          <p:cNvSpPr/>
          <p:nvPr/>
        </p:nvSpPr>
        <p:spPr>
          <a:xfrm>
            <a:off x="1943280" y="380880"/>
            <a:ext cx="5257080" cy="516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Progress report</a:t>
            </a:r>
            <a:endParaRPr lang="en-US" sz="2800" b="0" strike="noStrike" spc="-1" dirty="0">
              <a:latin typeface="Arial"/>
            </a:endParaRPr>
          </a:p>
        </p:txBody>
      </p:sp>
      <p:sp>
        <p:nvSpPr>
          <p:cNvPr id="90" name="CustomShape 5"/>
          <p:cNvSpPr/>
          <p:nvPr/>
        </p:nvSpPr>
        <p:spPr>
          <a:xfrm>
            <a:off x="343080" y="4933800"/>
            <a:ext cx="8457480" cy="39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Presented by Cristian R. Montes</a:t>
            </a:r>
            <a:endParaRPr lang="en-US" sz="2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2A791D2-DBC1-4713-B977-9ED595CEB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03" y="1164026"/>
            <a:ext cx="3155394" cy="450770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8EB6DC1-0989-4F1C-A9A1-05DB47C0D6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6323" y="1164027"/>
            <a:ext cx="2471738" cy="450770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9E803E-44D6-40FB-8DD4-B03EEFC38F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7387" y="1164026"/>
            <a:ext cx="2872650" cy="45299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B819D8A1-4DFB-4441-A509-37B6B9BEF478}"/>
              </a:ext>
            </a:extLst>
          </p:cNvPr>
          <p:cNvSpPr txBox="1">
            <a:spLocks/>
          </p:cNvSpPr>
          <p:nvPr/>
        </p:nvSpPr>
        <p:spPr>
          <a:xfrm>
            <a:off x="193963" y="320431"/>
            <a:ext cx="8079897" cy="843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0C0"/>
                </a:solidFill>
                <a:latin typeface="Candara" panose="020E0502030303020204" pitchFamily="34" charset="0"/>
              </a:rPr>
              <a:t>Segmenting LiDAR point clouds – separating the bole from the branches</a:t>
            </a:r>
          </a:p>
        </p:txBody>
      </p:sp>
    </p:spTree>
    <p:extLst>
      <p:ext uri="{BB962C8B-B14F-4D97-AF65-F5344CB8AC3E}">
        <p14:creationId xmlns:p14="http://schemas.microsoft.com/office/powerpoint/2010/main" val="3546274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B537F6-CD17-4BBD-B6CC-C7A4E626E4AA}"/>
              </a:ext>
            </a:extLst>
          </p:cNvPr>
          <p:cNvSpPr txBox="1"/>
          <p:nvPr/>
        </p:nvSpPr>
        <p:spPr>
          <a:xfrm>
            <a:off x="0" y="224655"/>
            <a:ext cx="89664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ndara" panose="020E0502030303020204" pitchFamily="34" charset="0"/>
              </a:rPr>
              <a:t>2D Kernel Density Estimation (KDE) of in a tree scan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138FB0-E034-4920-916E-C9DAB24806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65"/>
          <a:stretch/>
        </p:blipFill>
        <p:spPr>
          <a:xfrm>
            <a:off x="3607251" y="973144"/>
            <a:ext cx="5536749" cy="47941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A54D99-2601-4848-94AB-B3B0FDEECB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4504"/>
            <a:ext cx="2561424" cy="36570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830A5-A158-4D69-98BE-79EF2C6C82E3}"/>
              </a:ext>
            </a:extLst>
          </p:cNvPr>
          <p:cNvSpPr txBox="1"/>
          <p:nvPr/>
        </p:nvSpPr>
        <p:spPr>
          <a:xfrm>
            <a:off x="1606859" y="5441522"/>
            <a:ext cx="411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2D kernel is computed after ground segmentation but before stem segmentation</a:t>
            </a:r>
            <a:endParaRPr lang="en-US" sz="2400" i="1" dirty="0">
              <a:solidFill>
                <a:srgbClr val="0070C0"/>
              </a:solidFill>
              <a:latin typeface="Candara" panose="020E0502030303020204" pitchFamily="34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1860B72E-41FA-433A-A0F5-953BF9C04437}"/>
              </a:ext>
            </a:extLst>
          </p:cNvPr>
          <p:cNvSpPr/>
          <p:nvPr/>
        </p:nvSpPr>
        <p:spPr>
          <a:xfrm>
            <a:off x="2561424" y="2021581"/>
            <a:ext cx="2273034" cy="3029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Stem is solid and thus higher density points</a:t>
            </a:r>
          </a:p>
        </p:txBody>
      </p:sp>
    </p:spTree>
    <p:extLst>
      <p:ext uri="{BB962C8B-B14F-4D97-AF65-F5344CB8AC3E}">
        <p14:creationId xmlns:p14="http://schemas.microsoft.com/office/powerpoint/2010/main" val="1987750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D5F72E-B332-4838-9908-8A09AA647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6716" y="2061474"/>
            <a:ext cx="4407284" cy="33043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A1C050-9F06-4D7D-9B7A-3F44AB35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4926"/>
            <a:ext cx="4458086" cy="33424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94E348-24D6-4083-B774-4E23F7FEC41D}"/>
              </a:ext>
            </a:extLst>
          </p:cNvPr>
          <p:cNvSpPr txBox="1"/>
          <p:nvPr/>
        </p:nvSpPr>
        <p:spPr>
          <a:xfrm>
            <a:off x="961353" y="1896426"/>
            <a:ext cx="27751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ndara" panose="020E0502030303020204" pitchFamily="34" charset="0"/>
              </a:rPr>
              <a:t>Breast Height (1.3m), 1cm thick slice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992BD4-B238-4EC7-BD26-2727AB92BF40}"/>
              </a:ext>
            </a:extLst>
          </p:cNvPr>
          <p:cNvSpPr txBox="1"/>
          <p:nvPr/>
        </p:nvSpPr>
        <p:spPr>
          <a:xfrm>
            <a:off x="6159205" y="1884885"/>
            <a:ext cx="22942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Candara" panose="020E0502030303020204" pitchFamily="34" charset="0"/>
              </a:rPr>
              <a:t>6.1m above ground, 1cm slice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087A41-6F2B-4AAD-A7E8-1AF402517892}"/>
              </a:ext>
            </a:extLst>
          </p:cNvPr>
          <p:cNvSpPr txBox="1"/>
          <p:nvPr/>
        </p:nvSpPr>
        <p:spPr>
          <a:xfrm>
            <a:off x="340084" y="393678"/>
            <a:ext cx="8163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  <a:latin typeface="Candara" panose="020E0502030303020204" pitchFamily="34" charset="0"/>
              </a:rPr>
              <a:t>Improved fitting algorithm using a geometric transformation to separate branches from stem</a:t>
            </a:r>
          </a:p>
        </p:txBody>
      </p:sp>
    </p:spTree>
    <p:extLst>
      <p:ext uri="{BB962C8B-B14F-4D97-AF65-F5344CB8AC3E}">
        <p14:creationId xmlns:p14="http://schemas.microsoft.com/office/powerpoint/2010/main" val="4269865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8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9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0" name="CustomShape 4"/>
          <p:cNvSpPr/>
          <p:nvPr/>
        </p:nvSpPr>
        <p:spPr>
          <a:xfrm>
            <a:off x="7078320" y="182520"/>
            <a:ext cx="143640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Deliverables</a:t>
            </a:r>
            <a:endParaRPr lang="en-US" sz="1800" b="1" strike="noStrike" spc="-1">
              <a:latin typeface="Arial"/>
            </a:endParaRP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B8C8DDF9-778F-6247-B1C4-8B81BC940785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7"/>
          <a:stretch/>
        </p:blipFill>
        <p:spPr bwMode="auto">
          <a:xfrm>
            <a:off x="457200" y="3368337"/>
            <a:ext cx="2470092" cy="240066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0F4AAAB4-25DF-544B-9746-BF9B41CDA5B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5"/>
          <a:stretch/>
        </p:blipFill>
        <p:spPr bwMode="auto">
          <a:xfrm>
            <a:off x="2814463" y="3320935"/>
            <a:ext cx="2470092" cy="2487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8395F78F-2851-9C4A-8954-5C35B6843F44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4" b="4489"/>
          <a:stretch/>
        </p:blipFill>
        <p:spPr bwMode="auto">
          <a:xfrm>
            <a:off x="5232339" y="3320935"/>
            <a:ext cx="2409479" cy="248715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5AFDD1-2541-F64E-9D24-D70A8E627438}"/>
              </a:ext>
            </a:extLst>
          </p:cNvPr>
          <p:cNvSpPr txBox="1"/>
          <p:nvPr/>
        </p:nvSpPr>
        <p:spPr>
          <a:xfrm>
            <a:off x="524161" y="3024638"/>
            <a:ext cx="591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Spatial Variation in Kozak Taper Equation Parameters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AB868C3-4BEB-C447-AD13-F2715B92D2D5}"/>
              </a:ext>
            </a:extLst>
          </p:cNvPr>
          <p:cNvPicPr/>
          <p:nvPr/>
        </p:nvPicPr>
        <p:blipFill rotWithShape="1">
          <a:blip r:embed="rId5"/>
          <a:srcRect r="6251" b="16091"/>
          <a:stretch/>
        </p:blipFill>
        <p:spPr>
          <a:xfrm>
            <a:off x="619903" y="1018250"/>
            <a:ext cx="2194560" cy="17892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F2AED0-DE85-F440-AFA6-25D60AA9503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83672" y="628311"/>
            <a:ext cx="4633475" cy="24874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4F2E2B-8287-4458-BC9D-AD77B040F512}"/>
              </a:ext>
            </a:extLst>
          </p:cNvPr>
          <p:cNvSpPr txBox="1"/>
          <p:nvPr/>
        </p:nvSpPr>
        <p:spPr>
          <a:xfrm>
            <a:off x="350885" y="344458"/>
            <a:ext cx="81638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Fitting taper models to segmented stems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FE6BA-E590-0541-BE3B-AF6AD24ED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Major findings so far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60ED3-CCC2-5E40-A8C8-0B92DEF59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1" y="1775286"/>
            <a:ext cx="4335236" cy="42037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Environmental variables biometrically linked to a traditional site index equation.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Taper equation parameters vary with respect to water deficit.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No stand origin effect (cut over or old field)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Improved tree diameter estimation algorithm (as compared to last year)</a:t>
            </a:r>
          </a:p>
          <a:p>
            <a:r>
              <a:rPr lang="en-US" sz="2000" dirty="0">
                <a:solidFill>
                  <a:srgbClr val="0070C0"/>
                </a:solidFill>
                <a:latin typeface="Candara" panose="020E0502030303020204" pitchFamily="34" charset="0"/>
              </a:rPr>
              <a:t>Bias correction equations developed.</a:t>
            </a:r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0B4DD440-3154-D745-8465-F15A305AEF4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368535" y="2182480"/>
            <a:ext cx="3257550" cy="244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512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1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14" name="CustomShape 4"/>
          <p:cNvSpPr/>
          <p:nvPr/>
        </p:nvSpPr>
        <p:spPr>
          <a:xfrm>
            <a:off x="6490800" y="182520"/>
            <a:ext cx="2021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 dirty="0">
                <a:solidFill>
                  <a:srgbClr val="000000"/>
                </a:solidFill>
                <a:latin typeface="Trebuchet MS"/>
                <a:ea typeface="DejaVu Sans"/>
              </a:rPr>
              <a:t>Company Benefits</a:t>
            </a:r>
            <a:endParaRPr lang="en-US" sz="1800" b="1" strike="noStrike" spc="-1" dirty="0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EE3703-253E-8F4C-8B44-666CEBC03032}"/>
              </a:ext>
            </a:extLst>
          </p:cNvPr>
          <p:cNvSpPr txBox="1"/>
          <p:nvPr/>
        </p:nvSpPr>
        <p:spPr>
          <a:xfrm>
            <a:off x="457200" y="1252282"/>
            <a:ext cx="72985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Consolidated soil maps with known uncertainty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Consolidated climatic maps with known uncertainty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Candara" panose="020E0502030303020204" pitchFamily="34" charset="0"/>
              </a:rPr>
              <a:t>Spatially explicit G&amp;Y equations and stem form equations.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  <a:latin typeface="Candara" panose="020E0502030303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strike="noStrike" spc="-1" dirty="0">
                <a:solidFill>
                  <a:srgbClr val="0070C0"/>
                </a:solidFill>
                <a:latin typeface="Candara" panose="020E0502030303020204" pitchFamily="34" charset="0"/>
              </a:rPr>
              <a:t>G&amp;Y systems need a way to predict tree defects which will improve improve lumber value estimates out of G&amp;Y systems for improved forest management decisions.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Shape 1"/>
          <p:cNvSpPr txBox="1"/>
          <p:nvPr/>
        </p:nvSpPr>
        <p:spPr>
          <a:xfrm>
            <a:off x="457200" y="685800"/>
            <a:ext cx="8229240" cy="68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6D0FB0-6273-134D-8A20-C5B34C21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  <a:latin typeface="Candara" panose="020E0502030303020204" pitchFamily="34" charset="0"/>
              </a:rPr>
              <a:t>Acknowledgements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8A2C42-46B1-3444-A024-A18F6EB27337}"/>
              </a:ext>
            </a:extLst>
          </p:cNvPr>
          <p:cNvSpPr txBox="1"/>
          <p:nvPr/>
        </p:nvSpPr>
        <p:spPr>
          <a:xfrm>
            <a:off x="1783583" y="1371240"/>
            <a:ext cx="52411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Candara" panose="020E0502030303020204" pitchFamily="34" charset="0"/>
              </a:rPr>
              <a:t>The PMRC and the WQC at the University of Georgia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881845-CCB6-594F-8361-43631BFF6B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020" y="1740572"/>
            <a:ext cx="69596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384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3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Justification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032BA8-6C85-9646-B3B8-55430BA879A5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2290439" y="858240"/>
            <a:ext cx="6729274" cy="472356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Stem quality is an important trait but is subjectively measured.</a:t>
            </a:r>
          </a:p>
          <a:p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Stem quality influenced by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Soil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Climate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Stand productivity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Genetics</a:t>
            </a:r>
          </a:p>
          <a:p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Candara" panose="020E0502030303020204" pitchFamily="34" charset="0"/>
              </a:rPr>
              <a:t>Inventory with full tree scanning using LiDAR might be able to accurately measure form, therefore improving information on a stand, and in the long run not increase inventory costs.</a:t>
            </a:r>
          </a:p>
          <a:p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2060"/>
              </a:solidFill>
              <a:latin typeface="Candara" panose="020E0502030303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6A5494-250F-49C1-9B0B-8488D0CA5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64" b="26363"/>
          <a:stretch/>
        </p:blipFill>
        <p:spPr>
          <a:xfrm rot="5400000">
            <a:off x="-1915228" y="1915227"/>
            <a:ext cx="5934464" cy="21040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97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" name="CustomShape 4"/>
          <p:cNvSpPr/>
          <p:nvPr/>
        </p:nvSpPr>
        <p:spPr>
          <a:xfrm>
            <a:off x="5787720" y="182520"/>
            <a:ext cx="278064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Hypotheses or Objectives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67BABF0B-9155-9143-9570-78BEF02C9C29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457200" y="762840"/>
            <a:ext cx="8229240" cy="4818600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Tree size and form are primarily related to biophysical variables.</a:t>
            </a:r>
          </a:p>
          <a:p>
            <a:endParaRPr lang="en-US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Quantify stem form using LiDAR</a:t>
            </a:r>
          </a:p>
          <a:p>
            <a:endParaRPr lang="en-US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r>
              <a:rPr lang="en-US" dirty="0">
                <a:solidFill>
                  <a:srgbClr val="002060"/>
                </a:solidFill>
                <a:latin typeface="Candara" panose="020E0502030303020204" pitchFamily="34" charset="0"/>
              </a:rPr>
              <a:t>Develop equations that relate tree size and form with biophysical variables (soil physical properties, environment proxies for water balance)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CustomShape 1"/>
          <p:cNvSpPr/>
          <p:nvPr/>
        </p:nvSpPr>
        <p:spPr>
          <a:xfrm>
            <a:off x="457200" y="685800"/>
            <a:ext cx="8228880" cy="685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323BAC-5705-F442-A674-B6FD90FDEAC4}"/>
              </a:ext>
            </a:extLst>
          </p:cNvPr>
          <p:cNvSpPr txBox="1"/>
          <p:nvPr/>
        </p:nvSpPr>
        <p:spPr>
          <a:xfrm>
            <a:off x="439400" y="768446"/>
            <a:ext cx="33009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GLS</a:t>
            </a:r>
          </a:p>
          <a:p>
            <a:pPr algn="ctr"/>
            <a:r>
              <a:rPr lang="en-US" dirty="0"/>
              <a:t>(ground-based laser scanning)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D1DB1F-B1C5-7B4A-A010-69DFD21B082E}"/>
              </a:ext>
            </a:extLst>
          </p:cNvPr>
          <p:cNvSpPr txBox="1"/>
          <p:nvPr/>
        </p:nvSpPr>
        <p:spPr>
          <a:xfrm>
            <a:off x="439400" y="1737942"/>
            <a:ext cx="3300904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Traditional Stem Taper</a:t>
            </a:r>
          </a:p>
          <a:p>
            <a:pPr algn="ctr"/>
            <a:r>
              <a:rPr lang="en-US" dirty="0"/>
              <a:t>Sampling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6FF9C-C951-6C46-B6BC-8E3E27271B34}"/>
              </a:ext>
            </a:extLst>
          </p:cNvPr>
          <p:cNvSpPr txBox="1"/>
          <p:nvPr/>
        </p:nvSpPr>
        <p:spPr>
          <a:xfrm>
            <a:off x="4954442" y="1233984"/>
            <a:ext cx="2721789" cy="646331"/>
          </a:xfrm>
          <a:prstGeom prst="rect">
            <a:avLst/>
          </a:prstGeom>
          <a:solidFill>
            <a:srgbClr val="00B0F0">
              <a:alpha val="23000"/>
            </a:srgb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Diameter and Branch density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32F8A9-BC1A-5348-941F-7840239FFFC1}"/>
              </a:ext>
            </a:extLst>
          </p:cNvPr>
          <p:cNvSpPr txBox="1"/>
          <p:nvPr/>
        </p:nvSpPr>
        <p:spPr>
          <a:xfrm>
            <a:off x="1079288" y="3075615"/>
            <a:ext cx="1719445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Estimate Taper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A377B-A43B-D94F-A384-0DAD9D05879B}"/>
              </a:ext>
            </a:extLst>
          </p:cNvPr>
          <p:cNvSpPr txBox="1"/>
          <p:nvPr/>
        </p:nvSpPr>
        <p:spPr>
          <a:xfrm>
            <a:off x="2491070" y="3893304"/>
            <a:ext cx="3272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Biophysical Variables</a:t>
            </a:r>
          </a:p>
        </p:txBody>
      </p: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BE6A4635-2563-4847-AE9D-304DD37CE975}"/>
              </a:ext>
            </a:extLst>
          </p:cNvPr>
          <p:cNvCxnSpPr>
            <a:stCxn id="3" idx="3"/>
            <a:endCxn id="8" idx="1"/>
          </p:cNvCxnSpPr>
          <p:nvPr/>
        </p:nvCxnSpPr>
        <p:spPr>
          <a:xfrm flipV="1">
            <a:off x="3740304" y="1557150"/>
            <a:ext cx="1214138" cy="50395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FDB1C841-7E25-E041-9879-077CA17488A3}"/>
              </a:ext>
            </a:extLst>
          </p:cNvPr>
          <p:cNvCxnSpPr>
            <a:stCxn id="2" idx="3"/>
            <a:endCxn id="8" idx="1"/>
          </p:cNvCxnSpPr>
          <p:nvPr/>
        </p:nvCxnSpPr>
        <p:spPr>
          <a:xfrm>
            <a:off x="3740304" y="1091612"/>
            <a:ext cx="1214138" cy="465538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05B6E4DB-8C20-1340-8AF1-05866049DFB3}"/>
              </a:ext>
            </a:extLst>
          </p:cNvPr>
          <p:cNvSpPr txBox="1"/>
          <p:nvPr/>
        </p:nvSpPr>
        <p:spPr>
          <a:xfrm>
            <a:off x="5287933" y="3067336"/>
            <a:ext cx="2505814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Estimate Branch Index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76B82A-15BB-A044-B619-02133F9DFB95}"/>
              </a:ext>
            </a:extLst>
          </p:cNvPr>
          <p:cNvSpPr txBox="1"/>
          <p:nvPr/>
        </p:nvSpPr>
        <p:spPr>
          <a:xfrm>
            <a:off x="3136328" y="3067336"/>
            <a:ext cx="1851789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Estimate Sweep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B99EAE47-C4C5-AA4B-A331-A53D634FECD8}"/>
              </a:ext>
            </a:extLst>
          </p:cNvPr>
          <p:cNvCxnSpPr>
            <a:stCxn id="8" idx="2"/>
            <a:endCxn id="4" idx="0"/>
          </p:cNvCxnSpPr>
          <p:nvPr/>
        </p:nvCxnSpPr>
        <p:spPr>
          <a:xfrm rot="5400000">
            <a:off x="3529524" y="289802"/>
            <a:ext cx="1195300" cy="43763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09BE194-96A9-804F-8D71-3E9F2D17F4D6}"/>
              </a:ext>
            </a:extLst>
          </p:cNvPr>
          <p:cNvCxnSpPr>
            <a:stCxn id="8" idx="2"/>
            <a:endCxn id="16" idx="0"/>
          </p:cNvCxnSpPr>
          <p:nvPr/>
        </p:nvCxnSpPr>
        <p:spPr>
          <a:xfrm rot="5400000">
            <a:off x="4595270" y="1347268"/>
            <a:ext cx="1187021" cy="2253114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F82AF32B-C466-DF41-8ACE-629EE37ECA7F}"/>
              </a:ext>
            </a:extLst>
          </p:cNvPr>
          <p:cNvCxnSpPr>
            <a:stCxn id="8" idx="2"/>
            <a:endCxn id="15" idx="0"/>
          </p:cNvCxnSpPr>
          <p:nvPr/>
        </p:nvCxnSpPr>
        <p:spPr>
          <a:xfrm rot="16200000" flipH="1">
            <a:off x="5834578" y="2361073"/>
            <a:ext cx="1187021" cy="22550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6FBF0E6-1C5F-8843-A857-2CD816A419EC}"/>
              </a:ext>
            </a:extLst>
          </p:cNvPr>
          <p:cNvSpPr txBox="1"/>
          <p:nvPr/>
        </p:nvSpPr>
        <p:spPr>
          <a:xfrm>
            <a:off x="2775471" y="4903937"/>
            <a:ext cx="1527085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Taper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DE7FD1-7C63-CA41-B29A-846671C993A4}"/>
              </a:ext>
            </a:extLst>
          </p:cNvPr>
          <p:cNvSpPr txBox="1"/>
          <p:nvPr/>
        </p:nvSpPr>
        <p:spPr>
          <a:xfrm>
            <a:off x="4952102" y="4894564"/>
            <a:ext cx="1659429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Sweep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F0418-3FBF-C54D-9325-675D05FA556B}"/>
              </a:ext>
            </a:extLst>
          </p:cNvPr>
          <p:cNvSpPr txBox="1"/>
          <p:nvPr/>
        </p:nvSpPr>
        <p:spPr>
          <a:xfrm>
            <a:off x="6703232" y="4898624"/>
            <a:ext cx="2300630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Branch index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6F2F519-AA76-6B49-A0E7-BE619B5766AC}"/>
              </a:ext>
            </a:extLst>
          </p:cNvPr>
          <p:cNvCxnSpPr>
            <a:stCxn id="5" idx="2"/>
            <a:endCxn id="23" idx="0"/>
          </p:cNvCxnSpPr>
          <p:nvPr/>
        </p:nvCxnSpPr>
        <p:spPr>
          <a:xfrm rot="5400000">
            <a:off x="3512444" y="4289206"/>
            <a:ext cx="641301" cy="58816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D621E15E-31E9-4146-BD63-E64C70BC43BA}"/>
              </a:ext>
            </a:extLst>
          </p:cNvPr>
          <p:cNvCxnSpPr>
            <a:stCxn id="5" idx="2"/>
            <a:endCxn id="24" idx="0"/>
          </p:cNvCxnSpPr>
          <p:nvPr/>
        </p:nvCxnSpPr>
        <p:spPr>
          <a:xfrm rot="16200000" flipH="1">
            <a:off x="4638531" y="3751278"/>
            <a:ext cx="631928" cy="165464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7E3A0983-DF0A-FF46-ABA7-1501C6B2CD60}"/>
              </a:ext>
            </a:extLst>
          </p:cNvPr>
          <p:cNvCxnSpPr>
            <a:stCxn id="5" idx="2"/>
            <a:endCxn id="25" idx="0"/>
          </p:cNvCxnSpPr>
          <p:nvPr/>
        </p:nvCxnSpPr>
        <p:spPr>
          <a:xfrm rot="16200000" flipH="1">
            <a:off x="5672366" y="2717443"/>
            <a:ext cx="635988" cy="3726373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>
            <a:extLst>
              <a:ext uri="{FF2B5EF4-FFF2-40B4-BE49-F238E27FC236}">
                <a16:creationId xmlns:a16="http://schemas.microsoft.com/office/drawing/2014/main" id="{C4732CD6-478F-EE46-A7F7-5E63CBAD36B9}"/>
              </a:ext>
            </a:extLst>
          </p:cNvPr>
          <p:cNvCxnSpPr>
            <a:stCxn id="4" idx="2"/>
            <a:endCxn id="5" idx="0"/>
          </p:cNvCxnSpPr>
          <p:nvPr/>
        </p:nvCxnSpPr>
        <p:spPr>
          <a:xfrm rot="16200000" flipH="1">
            <a:off x="2808914" y="2575043"/>
            <a:ext cx="448357" cy="2188163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Elbow Connector 36">
            <a:extLst>
              <a:ext uri="{FF2B5EF4-FFF2-40B4-BE49-F238E27FC236}">
                <a16:creationId xmlns:a16="http://schemas.microsoft.com/office/drawing/2014/main" id="{D7140401-5516-F641-98CE-26F0692EDF64}"/>
              </a:ext>
            </a:extLst>
          </p:cNvPr>
          <p:cNvCxnSpPr>
            <a:stCxn id="15" idx="2"/>
            <a:endCxn id="5" idx="0"/>
          </p:cNvCxnSpPr>
          <p:nvPr/>
        </p:nvCxnSpPr>
        <p:spPr>
          <a:xfrm rot="5400000">
            <a:off x="5105689" y="2458153"/>
            <a:ext cx="456636" cy="241366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>
            <a:extLst>
              <a:ext uri="{FF2B5EF4-FFF2-40B4-BE49-F238E27FC236}">
                <a16:creationId xmlns:a16="http://schemas.microsoft.com/office/drawing/2014/main" id="{08E35B34-2FBE-B049-B10A-5F75FA58DDEA}"/>
              </a:ext>
            </a:extLst>
          </p:cNvPr>
          <p:cNvCxnSpPr>
            <a:stCxn id="16" idx="2"/>
            <a:endCxn id="5" idx="0"/>
          </p:cNvCxnSpPr>
          <p:nvPr/>
        </p:nvCxnSpPr>
        <p:spPr>
          <a:xfrm rot="16200000" flipH="1">
            <a:off x="3866380" y="3632510"/>
            <a:ext cx="456636" cy="64951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BB73823F-E7F3-0945-BB57-1A7843ECAB26}"/>
              </a:ext>
            </a:extLst>
          </p:cNvPr>
          <p:cNvSpPr txBox="1"/>
          <p:nvPr/>
        </p:nvSpPr>
        <p:spPr>
          <a:xfrm>
            <a:off x="273051" y="4903937"/>
            <a:ext cx="2146742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Productivity</a:t>
            </a:r>
          </a:p>
        </p:txBody>
      </p:sp>
      <p:cxnSp>
        <p:nvCxnSpPr>
          <p:cNvPr id="44" name="Elbow Connector 43">
            <a:extLst>
              <a:ext uri="{FF2B5EF4-FFF2-40B4-BE49-F238E27FC236}">
                <a16:creationId xmlns:a16="http://schemas.microsoft.com/office/drawing/2014/main" id="{594A5B37-60D3-FD40-A240-22579550308E}"/>
              </a:ext>
            </a:extLst>
          </p:cNvPr>
          <p:cNvCxnSpPr>
            <a:stCxn id="5" idx="2"/>
            <a:endCxn id="47" idx="0"/>
          </p:cNvCxnSpPr>
          <p:nvPr/>
        </p:nvCxnSpPr>
        <p:spPr>
          <a:xfrm rot="5400000">
            <a:off x="2416148" y="3192910"/>
            <a:ext cx="641301" cy="278075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2"/>
          <p:cNvSpPr/>
          <p:nvPr/>
        </p:nvSpPr>
        <p:spPr>
          <a:xfrm>
            <a:off x="2514600" y="6356520"/>
            <a:ext cx="411408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1200" b="0" strike="noStrike" spc="-1">
                <a:solidFill>
                  <a:srgbClr val="8B8B8B"/>
                </a:solidFill>
                <a:latin typeface="Arial"/>
              </a:rPr>
              <a:t>Center for Advanced Forestry Systems 2020 Meeting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102" name="CustomShape 4"/>
          <p:cNvSpPr/>
          <p:nvPr/>
        </p:nvSpPr>
        <p:spPr>
          <a:xfrm>
            <a:off x="6540840" y="182520"/>
            <a:ext cx="203076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Arial"/>
                <a:ea typeface="DejaVu Sans"/>
              </a:rPr>
              <a:t>Methods</a:t>
            </a:r>
            <a:endParaRPr lang="en-US" sz="1800" b="1" strike="noStrike" spc="-1"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FA377B-A43B-D94F-A384-0DAD9D05879B}"/>
              </a:ext>
            </a:extLst>
          </p:cNvPr>
          <p:cNvSpPr txBox="1"/>
          <p:nvPr/>
        </p:nvSpPr>
        <p:spPr>
          <a:xfrm>
            <a:off x="2295127" y="453419"/>
            <a:ext cx="3272207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Biophysical Variables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FBF0E6-1C5F-8843-A857-2CD816A419EC}"/>
              </a:ext>
            </a:extLst>
          </p:cNvPr>
          <p:cNvSpPr txBox="1"/>
          <p:nvPr/>
        </p:nvSpPr>
        <p:spPr>
          <a:xfrm>
            <a:off x="400656" y="1078833"/>
            <a:ext cx="2642775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Taper Influences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DE7FD1-7C63-CA41-B29A-846671C993A4}"/>
              </a:ext>
            </a:extLst>
          </p:cNvPr>
          <p:cNvSpPr txBox="1"/>
          <p:nvPr/>
        </p:nvSpPr>
        <p:spPr>
          <a:xfrm>
            <a:off x="3626346" y="1088860"/>
            <a:ext cx="1659429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Sweep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6F0418-3FBF-C54D-9325-675D05FA556B}"/>
              </a:ext>
            </a:extLst>
          </p:cNvPr>
          <p:cNvSpPr txBox="1"/>
          <p:nvPr/>
        </p:nvSpPr>
        <p:spPr>
          <a:xfrm>
            <a:off x="6075027" y="1088860"/>
            <a:ext cx="2300630" cy="369332"/>
          </a:xfrm>
          <a:prstGeom prst="rect">
            <a:avLst/>
          </a:prstGeom>
          <a:solidFill>
            <a:srgbClr val="00B0F0">
              <a:alpha val="20784"/>
            </a:srgbClr>
          </a:solidFill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>
            <a:defPPr>
              <a:defRPr lang="en-US"/>
            </a:defPPr>
            <a:lvl1pPr algn="ctr"/>
          </a:lstStyle>
          <a:p>
            <a:r>
              <a:rPr lang="en-US" dirty="0"/>
              <a:t>Spatial Branch index</a:t>
            </a:r>
          </a:p>
        </p:txBody>
      </p: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E6F2F519-AA76-6B49-A0E7-BE619B5766AC}"/>
              </a:ext>
            </a:extLst>
          </p:cNvPr>
          <p:cNvCxnSpPr>
            <a:stCxn id="5" idx="2"/>
            <a:endCxn id="23" idx="0"/>
          </p:cNvCxnSpPr>
          <p:nvPr/>
        </p:nvCxnSpPr>
        <p:spPr>
          <a:xfrm rot="5400000">
            <a:off x="2698597" y="-153801"/>
            <a:ext cx="256082" cy="2209187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Elbow Connector 27">
            <a:extLst>
              <a:ext uri="{FF2B5EF4-FFF2-40B4-BE49-F238E27FC236}">
                <a16:creationId xmlns:a16="http://schemas.microsoft.com/office/drawing/2014/main" id="{D621E15E-31E9-4146-BD63-E64C70BC43BA}"/>
              </a:ext>
            </a:extLst>
          </p:cNvPr>
          <p:cNvCxnSpPr>
            <a:stCxn id="5" idx="2"/>
            <a:endCxn id="24" idx="0"/>
          </p:cNvCxnSpPr>
          <p:nvPr/>
        </p:nvCxnSpPr>
        <p:spPr>
          <a:xfrm rot="16200000" flipH="1">
            <a:off x="4060592" y="693390"/>
            <a:ext cx="266109" cy="52483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>
            <a:extLst>
              <a:ext uri="{FF2B5EF4-FFF2-40B4-BE49-F238E27FC236}">
                <a16:creationId xmlns:a16="http://schemas.microsoft.com/office/drawing/2014/main" id="{7E3A0983-DF0A-FF46-ABA7-1501C6B2CD60}"/>
              </a:ext>
            </a:extLst>
          </p:cNvPr>
          <p:cNvCxnSpPr>
            <a:stCxn id="5" idx="2"/>
            <a:endCxn id="25" idx="0"/>
          </p:cNvCxnSpPr>
          <p:nvPr/>
        </p:nvCxnSpPr>
        <p:spPr>
          <a:xfrm rot="16200000" flipH="1">
            <a:off x="5445232" y="-691251"/>
            <a:ext cx="266109" cy="3294111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>
            <a:extLst>
              <a:ext uri="{FF2B5EF4-FFF2-40B4-BE49-F238E27FC236}">
                <a16:creationId xmlns:a16="http://schemas.microsoft.com/office/drawing/2014/main" id="{4306F44B-BC81-114B-89B6-7818ADB30245}"/>
              </a:ext>
            </a:extLst>
          </p:cNvPr>
          <p:cNvGrpSpPr/>
          <p:nvPr/>
        </p:nvGrpSpPr>
        <p:grpSpPr>
          <a:xfrm>
            <a:off x="121406" y="2052858"/>
            <a:ext cx="4114080" cy="3537150"/>
            <a:chOff x="3074181" y="865682"/>
            <a:chExt cx="6089782" cy="514350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1F1BC4C-76F9-E841-BDB9-A0A83734B1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74181" y="865682"/>
              <a:ext cx="6089782" cy="51435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218D5C-A1F4-8D48-8257-11A2B699EB55}"/>
                </a:ext>
              </a:extLst>
            </p:cNvPr>
            <p:cNvSpPr txBox="1"/>
            <p:nvPr/>
          </p:nvSpPr>
          <p:spPr>
            <a:xfrm rot="17197561">
              <a:off x="6907706" y="3486738"/>
              <a:ext cx="1857343" cy="9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ffectLst>
                    <a:outerShdw blurRad="50800" dist="38100" dir="2700000" algn="tl" rotWithShape="0">
                      <a:schemeClr val="bg1"/>
                    </a:outerShdw>
                  </a:effectLst>
                  <a:latin typeface="Candara" charset="0"/>
                  <a:ea typeface="Candara" charset="0"/>
                  <a:cs typeface="Candara" charset="0"/>
                </a:rPr>
                <a:t>Water Deficit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5B29FDE-9273-B942-A3CD-74EE706922EB}"/>
                </a:ext>
              </a:extLst>
            </p:cNvPr>
            <p:cNvSpPr txBox="1"/>
            <p:nvPr/>
          </p:nvSpPr>
          <p:spPr>
            <a:xfrm rot="17161495">
              <a:off x="5326826" y="2389008"/>
              <a:ext cx="1910122" cy="9567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>
                  <a:latin typeface="Candara" charset="0"/>
                  <a:ea typeface="Candara" charset="0"/>
                  <a:cs typeface="Candara" charset="0"/>
                </a:defRPr>
              </a:lvl1pPr>
            </a:lstStyle>
            <a:p>
              <a:r>
                <a:rPr lang="en-US" sz="1800" b="1" dirty="0">
                  <a:effectLst>
                    <a:outerShdw blurRad="50800" dist="38100" dir="2700000" algn="tl" rotWithShape="0">
                      <a:schemeClr val="bg1"/>
                    </a:outerShdw>
                  </a:effectLst>
                </a:rPr>
                <a:t>Excess Water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41C67A-07BC-034D-9564-4A56D903DABF}"/>
                </a:ext>
              </a:extLst>
            </p:cNvPr>
            <p:cNvSpPr txBox="1"/>
            <p:nvPr/>
          </p:nvSpPr>
          <p:spPr>
            <a:xfrm>
              <a:off x="4876776" y="4714875"/>
              <a:ext cx="1857343" cy="9398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/>
                    </a:outerShdw>
                  </a:effectLst>
                  <a:latin typeface="Candara" charset="0"/>
                  <a:ea typeface="Candara" charset="0"/>
                  <a:cs typeface="Candara" charset="0"/>
                </a:rPr>
                <a:t>Useable water</a:t>
              </a: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5AA7817B-980F-B14D-97DE-125AC6560B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937" y="4069386"/>
            <a:ext cx="4177979" cy="238809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B8215B-0A13-8D44-BBDA-030630E336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936" y="1724427"/>
            <a:ext cx="4177979" cy="221862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6CC9FB5-0291-5A4E-83B4-1BB66470DCB3}"/>
              </a:ext>
            </a:extLst>
          </p:cNvPr>
          <p:cNvSpPr txBox="1"/>
          <p:nvPr/>
        </p:nvSpPr>
        <p:spPr>
          <a:xfrm>
            <a:off x="6072255" y="1608718"/>
            <a:ext cx="149694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Water Deficit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411C190-67D2-134C-93B6-3CD2006ACD7D}"/>
              </a:ext>
            </a:extLst>
          </p:cNvPr>
          <p:cNvSpPr txBox="1"/>
          <p:nvPr/>
        </p:nvSpPr>
        <p:spPr>
          <a:xfrm>
            <a:off x="6082451" y="3943055"/>
            <a:ext cx="1599540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Excess Water</a:t>
            </a:r>
          </a:p>
        </p:txBody>
      </p:sp>
    </p:spTree>
    <p:extLst>
      <p:ext uri="{BB962C8B-B14F-4D97-AF65-F5344CB8AC3E}">
        <p14:creationId xmlns:p14="http://schemas.microsoft.com/office/powerpoint/2010/main" val="368848883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A78F2-5DDB-8E4D-BABC-B3667CB0E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52837"/>
            <a:ext cx="8229240" cy="685440"/>
          </a:xfrm>
        </p:spPr>
        <p:txBody>
          <a:bodyPr/>
          <a:lstStyle/>
          <a:p>
            <a:r>
              <a:rPr lang="en-US" dirty="0">
                <a:latin typeface="Candara" panose="020E0502030303020204" pitchFamily="34" charset="0"/>
              </a:rPr>
              <a:t>What about the soil?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B392D5-6C15-FD42-B3EE-010E907144F9}"/>
              </a:ext>
            </a:extLst>
          </p:cNvPr>
          <p:cNvSpPr txBox="1"/>
          <p:nvPr/>
        </p:nvSpPr>
        <p:spPr>
          <a:xfrm>
            <a:off x="782788" y="2033157"/>
            <a:ext cx="75780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ndara" panose="020E0502030303020204" pitchFamily="34" charset="0"/>
              </a:rPr>
              <a:t>Lack of water:  </a:t>
            </a:r>
            <a:r>
              <a:rPr lang="en-US" sz="3200" dirty="0">
                <a:solidFill>
                  <a:srgbClr val="0070C0"/>
                </a:solidFill>
                <a:latin typeface="Candara" panose="020E0502030303020204" pitchFamily="34" charset="0"/>
              </a:rPr>
              <a:t>We need soil to store water for periods of stress.</a:t>
            </a:r>
          </a:p>
          <a:p>
            <a:endParaRPr lang="en-US" sz="3200" dirty="0">
              <a:latin typeface="Candara" panose="020E0502030303020204" pitchFamily="34" charset="0"/>
            </a:endParaRPr>
          </a:p>
          <a:p>
            <a:r>
              <a:rPr lang="en-US" sz="3200" dirty="0">
                <a:solidFill>
                  <a:srgbClr val="002060"/>
                </a:solidFill>
                <a:latin typeface="Candara" panose="020E0502030303020204" pitchFamily="34" charset="0"/>
              </a:rPr>
              <a:t>Excess water:  </a:t>
            </a:r>
            <a:r>
              <a:rPr lang="en-US" sz="3200" dirty="0">
                <a:solidFill>
                  <a:srgbClr val="0070C0"/>
                </a:solidFill>
                <a:latin typeface="Candara" panose="020E0502030303020204" pitchFamily="34" charset="0"/>
              </a:rPr>
              <a:t>We need soil to drain in order to reduce negative effects.</a:t>
            </a:r>
          </a:p>
        </p:txBody>
      </p:sp>
    </p:spTree>
    <p:extLst>
      <p:ext uri="{BB962C8B-B14F-4D97-AF65-F5344CB8AC3E}">
        <p14:creationId xmlns:p14="http://schemas.microsoft.com/office/powerpoint/2010/main" val="3326246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FE76A5-1E7A-DF4B-A60C-DBC7EEE51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1792" y="377372"/>
            <a:ext cx="6491452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1C55CBB-AC3B-B442-9CDF-5DC6C37978A8}"/>
              </a:ext>
            </a:extLst>
          </p:cNvPr>
          <p:cNvSpPr txBox="1">
            <a:spLocks/>
          </p:cNvSpPr>
          <p:nvPr/>
        </p:nvSpPr>
        <p:spPr>
          <a:xfrm>
            <a:off x="268886" y="764354"/>
            <a:ext cx="8079897" cy="84359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Maps that characterize either WSC or Hydraulic Conductivity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80C1AC-B6A7-944A-8140-889044D7DA58}"/>
              </a:ext>
            </a:extLst>
          </p:cNvPr>
          <p:cNvSpPr txBox="1"/>
          <p:nvPr/>
        </p:nvSpPr>
        <p:spPr>
          <a:xfrm>
            <a:off x="482642" y="1941629"/>
            <a:ext cx="16192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ndara" panose="020E0502030303020204" pitchFamily="34" charset="0"/>
              </a:rPr>
              <a:t>Water Storage Capacity (mm)</a:t>
            </a:r>
          </a:p>
        </p:txBody>
      </p:sp>
    </p:spTree>
    <p:extLst>
      <p:ext uri="{BB962C8B-B14F-4D97-AF65-F5344CB8AC3E}">
        <p14:creationId xmlns:p14="http://schemas.microsoft.com/office/powerpoint/2010/main" val="2866047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CD55D-92D8-E14E-B6CB-BD9DAF4AA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886" y="764354"/>
            <a:ext cx="8079897" cy="843595"/>
          </a:xfrm>
        </p:spPr>
        <p:txBody>
          <a:bodyPr/>
          <a:lstStyle/>
          <a:p>
            <a:r>
              <a:rPr lang="en-US" sz="2800" dirty="0">
                <a:solidFill>
                  <a:schemeClr val="accent5">
                    <a:lumMod val="50000"/>
                  </a:schemeClr>
                </a:solidFill>
                <a:latin typeface="Candara" panose="020E0502030303020204" pitchFamily="34" charset="0"/>
              </a:rPr>
              <a:t>Maps that characterize either WSC or Hydraulic Conductivity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9AB5D7-CEB9-B844-B11B-E9039116C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1844288"/>
            <a:ext cx="8864600" cy="41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16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CustomShape 3"/>
          <p:cNvSpPr/>
          <p:nvPr/>
        </p:nvSpPr>
        <p:spPr>
          <a:xfrm>
            <a:off x="457200" y="1371600"/>
            <a:ext cx="8228880" cy="472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06" name="CustomShape 4"/>
          <p:cNvSpPr/>
          <p:nvPr/>
        </p:nvSpPr>
        <p:spPr>
          <a:xfrm>
            <a:off x="6851520" y="182520"/>
            <a:ext cx="1662120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Trebuchet MS"/>
                <a:ea typeface="DejaVu Sans"/>
              </a:rPr>
              <a:t>Major Findings</a:t>
            </a:r>
            <a:endParaRPr lang="en-US" sz="1800" b="1" strike="noStrike" spc="-1">
              <a:latin typeface="Arial"/>
            </a:endParaRPr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B0C65ABA-4CB4-2D4C-A3A5-0D29DCC89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886"/>
            <a:ext cx="2626819" cy="2189016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E8D74CD4-F788-3D40-A6A5-9A55ABD3EF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19" y="-14765"/>
            <a:ext cx="2561890" cy="2232291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9976861E-AAB6-9C40-A634-0A1CF9B67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8309" y="22507"/>
            <a:ext cx="2626819" cy="2288866"/>
          </a:xfrm>
          <a:prstGeom prst="rect">
            <a:avLst/>
          </a:prstGeom>
        </p:spPr>
      </p:pic>
      <p:pic>
        <p:nvPicPr>
          <p:cNvPr id="9" name="Picture 8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6E0E3C8-0C88-4542-8F73-51EFB974E9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64" y="2249049"/>
            <a:ext cx="6709803" cy="4572218"/>
          </a:xfrm>
          <a:prstGeom prst="rect">
            <a:avLst/>
          </a:prstGeom>
        </p:spPr>
      </p:pic>
      <p:sp>
        <p:nvSpPr>
          <p:cNvPr id="104" name="CustomShape 2"/>
          <p:cNvSpPr/>
          <p:nvPr/>
        </p:nvSpPr>
        <p:spPr>
          <a:xfrm>
            <a:off x="4810478" y="6543315"/>
            <a:ext cx="1947769" cy="364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>
              <a:lnSpc>
                <a:spcPct val="100000"/>
              </a:lnSpc>
            </a:pPr>
            <a:r>
              <a:rPr lang="en-US" sz="1050" b="0" strike="noStrike" spc="-1" dirty="0">
                <a:solidFill>
                  <a:srgbClr val="8B8B8B"/>
                </a:solidFill>
                <a:latin typeface="Arial"/>
              </a:rPr>
              <a:t>Koirala et al. </a:t>
            </a:r>
            <a:r>
              <a:rPr lang="en-US" sz="1050" spc="-1" dirty="0">
                <a:solidFill>
                  <a:srgbClr val="8B8B8B"/>
                </a:solidFill>
                <a:latin typeface="Arial"/>
              </a:rPr>
              <a:t>submitted 2020</a:t>
            </a:r>
            <a:endParaRPr lang="en-US" sz="1050" b="0" strike="noStrike" spc="-1" dirty="0">
              <a:latin typeface="Arial"/>
            </a:endParaRPr>
          </a:p>
        </p:txBody>
      </p:sp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3453A079-BF99-1D42-8B55-4C128581F7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89" y="4206532"/>
            <a:ext cx="2941831" cy="233678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353DC48-C7C5-AE4D-B611-68C43DB36E14}"/>
              </a:ext>
            </a:extLst>
          </p:cNvPr>
          <p:cNvSpPr txBox="1"/>
          <p:nvPr/>
        </p:nvSpPr>
        <p:spPr>
          <a:xfrm>
            <a:off x="1011008" y="19294"/>
            <a:ext cx="10590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Water Deficit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D4AB83-741A-FB45-8E3E-B12952666347}"/>
              </a:ext>
            </a:extLst>
          </p:cNvPr>
          <p:cNvSpPr txBox="1"/>
          <p:nvPr/>
        </p:nvSpPr>
        <p:spPr>
          <a:xfrm>
            <a:off x="3781147" y="18078"/>
            <a:ext cx="1127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Excess Water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2ED85B5-6E0A-5B41-A2CC-0BE5A00A0B6E}"/>
              </a:ext>
            </a:extLst>
          </p:cNvPr>
          <p:cNvSpPr txBox="1"/>
          <p:nvPr/>
        </p:nvSpPr>
        <p:spPr>
          <a:xfrm>
            <a:off x="6343037" y="1741"/>
            <a:ext cx="1193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Useable Water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6B02ED-DD74-2044-AEA7-4C0F11BF3135}"/>
              </a:ext>
            </a:extLst>
          </p:cNvPr>
          <p:cNvSpPr txBox="1"/>
          <p:nvPr/>
        </p:nvSpPr>
        <p:spPr>
          <a:xfrm>
            <a:off x="2001205" y="2168786"/>
            <a:ext cx="2343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Loblolly pine Site Index (m)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98B32D3-D2FF-1444-95AF-A46614CC2B6E}"/>
              </a:ext>
            </a:extLst>
          </p:cNvPr>
          <p:cNvSpPr txBox="1"/>
          <p:nvPr/>
        </p:nvSpPr>
        <p:spPr>
          <a:xfrm>
            <a:off x="6451109" y="2558048"/>
            <a:ext cx="25364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Machine learning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used to estimate  &amp; interpolate</a:t>
            </a:r>
          </a:p>
          <a:p>
            <a:pPr algn="ctr"/>
            <a:r>
              <a:rPr lang="en-US" dirty="0">
                <a:solidFill>
                  <a:srgbClr val="FF0000"/>
                </a:solidFill>
                <a:latin typeface="Candara" panose="020E0502030303020204" pitchFamily="34" charset="0"/>
              </a:rPr>
              <a:t>a Site Index Equation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3319</TotalTime>
  <Words>518</Words>
  <Application>Microsoft Macintosh PowerPoint</Application>
  <PresentationFormat>On-screen Show (4:3)</PresentationFormat>
  <Paragraphs>98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Candara</vt:lpstr>
      <vt:lpstr>Symbol</vt:lpstr>
      <vt:lpstr>Times New Roman</vt:lpstr>
      <vt:lpstr>Trebuchet MS</vt:lpstr>
      <vt:lpstr>Wingdings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about the soil?</vt:lpstr>
      <vt:lpstr>PowerPoint Presentation</vt:lpstr>
      <vt:lpstr>Maps that characterize either WSC or Hydraulic Conductivity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Major findings so far</vt:lpstr>
      <vt:lpstr>PowerPoint Presentation</vt:lpstr>
      <vt:lpstr>Acknowledgements</vt:lpstr>
    </vt:vector>
  </TitlesOfParts>
  <Company>NCSU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CAFS</dc:creator>
  <dc:description/>
  <cp:lastModifiedBy>Cristian Montes</cp:lastModifiedBy>
  <cp:revision>33</cp:revision>
  <dcterms:created xsi:type="dcterms:W3CDTF">2013-02-25T23:05:08Z</dcterms:created>
  <dcterms:modified xsi:type="dcterms:W3CDTF">2020-05-29T22:44:15Z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Company">
    <vt:lpwstr>NCSU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2</vt:i4>
  </property>
  <property fmtid="{D5CDD505-2E9C-101B-9397-08002B2CF9AE}" pid="9" name="PresentationFormat">
    <vt:lpwstr>On-screen Show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9</vt:i4>
  </property>
</Properties>
</file>