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5" r:id="rId7"/>
    <p:sldId id="266" r:id="rId8"/>
    <p:sldId id="267" r:id="rId9"/>
    <p:sldId id="268" r:id="rId10"/>
    <p:sldId id="260" r:id="rId11"/>
    <p:sldId id="269" r:id="rId12"/>
    <p:sldId id="270" r:id="rId13"/>
    <p:sldId id="261" r:id="rId14"/>
    <p:sldId id="273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/>
    <p:restoredTop sz="94622"/>
  </p:normalViewPr>
  <p:slideViewPr>
    <p:cSldViewPr snapToGrid="0">
      <p:cViewPr varScale="1">
        <p:scale>
          <a:sx n="157" d="100"/>
          <a:sy n="157" d="100"/>
        </p:scale>
        <p:origin x="21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09AF331-CD7F-4FDC-B425-FB770E01154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A4794E8-AD3A-48AD-9F0D-6496D6A049C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480" cy="22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/>
              <a:t>Using hyperspectral imaging </a:t>
            </a:r>
          </a:p>
          <a:p>
            <a:pPr algn="ctr">
              <a:lnSpc>
                <a:spcPct val="100000"/>
              </a:lnSpc>
            </a:pPr>
            <a:r>
              <a:rPr lang="en-US" sz="3600" b="1" dirty="0"/>
              <a:t>to evaluate forest health risk </a:t>
            </a:r>
          </a:p>
          <a:p>
            <a:pPr algn="ctr">
              <a:lnSpc>
                <a:spcPct val="100000"/>
              </a:lnSpc>
            </a:pPr>
            <a:endParaRPr lang="en-US" dirty="0"/>
          </a:p>
          <a:p>
            <a:pPr algn="ctr">
              <a:lnSpc>
                <a:spcPct val="100000"/>
              </a:lnSpc>
            </a:pPr>
            <a:r>
              <a:rPr lang="en-US" b="1" dirty="0"/>
              <a:t>CAFS.20.80</a:t>
            </a:r>
            <a:endParaRPr lang="en-US" sz="3600" b="1" strike="noStrike" spc="-1" dirty="0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3665949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dirty="0"/>
              <a:t>John Couture, Melba Crawford, Matthew </a:t>
            </a:r>
            <a:r>
              <a:rPr lang="en-US" dirty="0" err="1"/>
              <a:t>Ginzel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Brady </a:t>
            </a:r>
            <a:r>
              <a:rPr lang="en-US" dirty="0" err="1"/>
              <a:t>Hardiman</a:t>
            </a:r>
            <a:r>
              <a:rPr lang="en-US" dirty="0"/>
              <a:t> Douglass Jacobs (Purdue University) </a:t>
            </a:r>
          </a:p>
          <a:p>
            <a:pPr algn="ctr"/>
            <a:r>
              <a:rPr lang="en-US" dirty="0"/>
              <a:t>Aaron </a:t>
            </a:r>
            <a:r>
              <a:rPr lang="en-US" dirty="0" err="1"/>
              <a:t>Weiskittel</a:t>
            </a:r>
            <a:r>
              <a:rPr lang="en-US" dirty="0"/>
              <a:t>, </a:t>
            </a:r>
            <a:r>
              <a:rPr lang="en-US" dirty="0" err="1"/>
              <a:t>Parinaz</a:t>
            </a:r>
            <a:r>
              <a:rPr lang="en-US" dirty="0"/>
              <a:t> </a:t>
            </a:r>
            <a:r>
              <a:rPr lang="en-US" dirty="0" err="1"/>
              <a:t>Rahimzadeh</a:t>
            </a:r>
            <a:r>
              <a:rPr lang="en-US" dirty="0"/>
              <a:t>, Peter Nelson  (University of Maine) Cristian Montes, Caterina </a:t>
            </a:r>
            <a:r>
              <a:rPr lang="en-US" dirty="0" err="1"/>
              <a:t>Villari</a:t>
            </a:r>
            <a:r>
              <a:rPr lang="en-US" dirty="0"/>
              <a:t>, Kamal </a:t>
            </a:r>
            <a:r>
              <a:rPr lang="en-US" dirty="0" err="1"/>
              <a:t>Ghandi</a:t>
            </a:r>
            <a:r>
              <a:rPr lang="en-US" dirty="0"/>
              <a:t> (University of Georgia) </a:t>
            </a: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70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5249949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John Couture (Purdue University)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7" name="CustomShape 5"/>
          <p:cNvSpPr/>
          <p:nvPr/>
        </p:nvSpPr>
        <p:spPr>
          <a:xfrm>
            <a:off x="-360" y="441720"/>
            <a:ext cx="9144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New Project</a:t>
            </a:r>
            <a:endParaRPr lang="en-US" sz="28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0" y="2295567"/>
            <a:ext cx="7727240" cy="3075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512089" y="2939349"/>
            <a:ext cx="2758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947890" y="1067044"/>
            <a:ext cx="43396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Preliminary results: disease detection</a:t>
            </a:r>
          </a:p>
          <a:p>
            <a:endParaRPr lang="en-US" b="1" dirty="0"/>
          </a:p>
          <a:p>
            <a:r>
              <a:rPr lang="en-US" b="1" dirty="0"/>
              <a:t>GM detection in walnut saplings</a:t>
            </a:r>
          </a:p>
        </p:txBody>
      </p:sp>
      <p:sp>
        <p:nvSpPr>
          <p:cNvPr id="9" name="CustomShape 4"/>
          <p:cNvSpPr/>
          <p:nvPr/>
        </p:nvSpPr>
        <p:spPr>
          <a:xfrm>
            <a:off x="7062507" y="191209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Preliminary Findings</a:t>
            </a:r>
            <a:endParaRPr lang="en-US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6365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87" y="3145640"/>
            <a:ext cx="2881512" cy="2795595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2" name="Straight Connector 11"/>
          <p:cNvCxnSpPr/>
          <p:nvPr/>
        </p:nvCxnSpPr>
        <p:spPr>
          <a:xfrm flipH="1">
            <a:off x="6628681" y="2772383"/>
            <a:ext cx="1463262" cy="121109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5F7FB8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331" y="446118"/>
            <a:ext cx="1994116" cy="301692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814556" y="2793664"/>
            <a:ext cx="761836" cy="116549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397" y="661760"/>
            <a:ext cx="2872391" cy="2206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92" y="907425"/>
            <a:ext cx="2573225" cy="1976855"/>
          </a:xfrm>
          <a:prstGeom prst="rect">
            <a:avLst/>
          </a:prstGeom>
        </p:spPr>
      </p:pic>
      <p:sp>
        <p:nvSpPr>
          <p:cNvPr id="16" name="CustomShape 4"/>
          <p:cNvSpPr/>
          <p:nvPr/>
        </p:nvSpPr>
        <p:spPr>
          <a:xfrm>
            <a:off x="7062507" y="191209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Preliminary Findings</a:t>
            </a:r>
            <a:endParaRPr lang="en-US" sz="1800" b="1" strike="noStrike" spc="-1" dirty="0">
              <a:latin typeface="Arial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2" y="5171734"/>
            <a:ext cx="4724213" cy="94869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3788923" y="3210128"/>
            <a:ext cx="1147864" cy="22653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846362" y="5920764"/>
            <a:ext cx="1455212" cy="1993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56" y="4105729"/>
            <a:ext cx="1089995" cy="115163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9207418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7078320" y="182520"/>
            <a:ext cx="1436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E2E3EB5-74B9-4C58-9E0D-477750170B0E}"/>
              </a:ext>
            </a:extLst>
          </p:cNvPr>
          <p:cNvSpPr txBox="1">
            <a:spLocks/>
          </p:cNvSpPr>
          <p:nvPr/>
        </p:nvSpPr>
        <p:spPr>
          <a:xfrm>
            <a:off x="386720" y="685800"/>
            <a:ext cx="8229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Expected Deliverables – One Year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957CF04-758A-483C-B6EE-2F00E93B972E}"/>
              </a:ext>
            </a:extLst>
          </p:cNvPr>
          <p:cNvSpPr txBox="1">
            <a:spLocks/>
          </p:cNvSpPr>
          <p:nvPr/>
        </p:nvSpPr>
        <p:spPr>
          <a:xfrm>
            <a:off x="285120" y="1509840"/>
            <a:ext cx="8229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/>
              <a:t>Outline of a plan for acquisition of an aligned dataset that integrates different forms of remotely sensed data. </a:t>
            </a:r>
            <a:endParaRPr lang="en-US" altLang="en-US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E2E3EB5-74B9-4C58-9E0D-477750170B0E}"/>
              </a:ext>
            </a:extLst>
          </p:cNvPr>
          <p:cNvSpPr txBox="1">
            <a:spLocks/>
          </p:cNvSpPr>
          <p:nvPr/>
        </p:nvSpPr>
        <p:spPr>
          <a:xfrm>
            <a:off x="421600" y="2953966"/>
            <a:ext cx="8229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Expected Deliverables – Long term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957CF04-758A-483C-B6EE-2F00E93B972E}"/>
              </a:ext>
            </a:extLst>
          </p:cNvPr>
          <p:cNvSpPr txBox="1">
            <a:spLocks/>
          </p:cNvSpPr>
          <p:nvPr/>
        </p:nvSpPr>
        <p:spPr>
          <a:xfrm>
            <a:off x="320000" y="3778006"/>
            <a:ext cx="8229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i="1" dirty="0"/>
              <a:t>Long-term</a:t>
            </a:r>
            <a:r>
              <a:rPr lang="en-US" dirty="0"/>
              <a:t> outcomes from this project will be the most advanced and extensive effort to date to integrate multi-modal RS products into precision forest management. Training of graduate students and postdoctoral scientists. 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4"/>
          <p:cNvSpPr/>
          <p:nvPr/>
        </p:nvSpPr>
        <p:spPr>
          <a:xfrm>
            <a:off x="6490800" y="182520"/>
            <a:ext cx="2021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Company Benefits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5A267FF-DDF9-4675-8741-762F4AA94550}"/>
              </a:ext>
            </a:extLst>
          </p:cNvPr>
          <p:cNvSpPr txBox="1">
            <a:spLocks/>
          </p:cNvSpPr>
          <p:nvPr/>
        </p:nvSpPr>
        <p:spPr>
          <a:xfrm>
            <a:off x="457200" y="685800"/>
            <a:ext cx="8229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Member Company Benefits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DA9B1B4-3C94-4769-A206-E6B12C2975F2}"/>
              </a:ext>
            </a:extLst>
          </p:cNvPr>
          <p:cNvSpPr txBox="1">
            <a:spLocks/>
          </p:cNvSpPr>
          <p:nvPr/>
        </p:nvSpPr>
        <p:spPr>
          <a:xfrm>
            <a:off x="456480" y="1752600"/>
            <a:ext cx="8229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600" dirty="0"/>
              <a:t>Generate outcomes that can directly inform potential management decisions involving forest plantation management through more efficient and specific characterization of tree health using RS data.</a:t>
            </a:r>
            <a:endParaRPr lang="en-US" altLang="en-US" sz="2600" dirty="0"/>
          </a:p>
          <a:p>
            <a:pPr marL="457200" indent="-457200"/>
            <a:r>
              <a:rPr lang="en-US" sz="2600" dirty="0"/>
              <a:t>This project will be at a national-scale and should be relevant for all industry members.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2270305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Project Timeline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FC222-E69E-4102-9227-283232913CB8}"/>
              </a:ext>
            </a:extLst>
          </p:cNvPr>
          <p:cNvSpPr txBox="1"/>
          <p:nvPr/>
        </p:nvSpPr>
        <p:spPr>
          <a:xfrm>
            <a:off x="0" y="1203815"/>
            <a:ext cx="299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Timeline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46B9E2-5F38-467B-9805-F12957963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191554"/>
              </p:ext>
            </p:extLst>
          </p:nvPr>
        </p:nvGraphicFramePr>
        <p:xfrm>
          <a:off x="583367" y="1888895"/>
          <a:ext cx="7976545" cy="3061270"/>
        </p:xfrm>
        <a:graphic>
          <a:graphicData uri="http://schemas.openxmlformats.org/drawingml/2006/table">
            <a:tbl>
              <a:tblPr/>
              <a:tblGrid>
                <a:gridCol w="2120045">
                  <a:extLst>
                    <a:ext uri="{9D8B030D-6E8A-4147-A177-3AD203B41FA5}">
                      <a16:colId xmlns:a16="http://schemas.microsoft.com/office/drawing/2014/main" val="4073157548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3142936922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3868127929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488944641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1047677512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1357874827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100843009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2505267276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1133097345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1694296609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78952648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2497899562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2479608196"/>
                    </a:ext>
                  </a:extLst>
                </a:gridCol>
                <a:gridCol w="450500">
                  <a:extLst>
                    <a:ext uri="{9D8B030D-6E8A-4147-A177-3AD203B41FA5}">
                      <a16:colId xmlns:a16="http://schemas.microsoft.com/office/drawing/2014/main" val="3602499117"/>
                    </a:ext>
                  </a:extLst>
                </a:gridCol>
              </a:tblGrid>
              <a:tr h="295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826387"/>
                  </a:ext>
                </a:extLst>
              </a:tr>
              <a:tr h="295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Wntr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Wntr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Wntr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74128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spectral/reference measurements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449300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Greenhouse experiments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505353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Analyses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eference measurements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117047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Spectral processing and analyses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082536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CAFS Reports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006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7124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4"/>
          <p:cNvSpPr/>
          <p:nvPr/>
        </p:nvSpPr>
        <p:spPr>
          <a:xfrm>
            <a:off x="6490800" y="182520"/>
            <a:ext cx="2021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Budget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5A267FF-DDF9-4675-8741-762F4AA94550}"/>
              </a:ext>
            </a:extLst>
          </p:cNvPr>
          <p:cNvSpPr txBox="1">
            <a:spLocks/>
          </p:cNvSpPr>
          <p:nvPr/>
        </p:nvSpPr>
        <p:spPr>
          <a:xfrm>
            <a:off x="457200" y="685800"/>
            <a:ext cx="8229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latin typeface="+mn-lt"/>
              </a:rPr>
              <a:t>Project Budget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DA9B1B4-3C94-4769-A206-E6B12C2975F2}"/>
              </a:ext>
            </a:extLst>
          </p:cNvPr>
          <p:cNvSpPr txBox="1">
            <a:spLocks/>
          </p:cNvSpPr>
          <p:nvPr/>
        </p:nvSpPr>
        <p:spPr>
          <a:xfrm>
            <a:off x="456480" y="1752600"/>
            <a:ext cx="8229600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altLang="en-US" dirty="0"/>
              <a:t>NSF/CAFS Portion:</a:t>
            </a:r>
          </a:p>
          <a:p>
            <a:pPr marL="914400" lvl="1" indent="-457200"/>
            <a:r>
              <a:rPr lang="en-US" altLang="en-US" dirty="0"/>
              <a:t>Support of graduate PhD student Sylvia Park who will focus on leaf-level measurements and reference measurements.</a:t>
            </a:r>
          </a:p>
          <a:p>
            <a:pPr marL="457200" indent="-457200"/>
            <a:r>
              <a:rPr lang="en-US" altLang="en-US" dirty="0"/>
              <a:t>Other Sources of Funding:</a:t>
            </a:r>
          </a:p>
          <a:p>
            <a:pPr marL="914400" lvl="1" indent="-457200"/>
            <a:r>
              <a:rPr lang="en-US" altLang="en-US" dirty="0"/>
              <a:t>We will leverage grants received by Couture </a:t>
            </a:r>
            <a:r>
              <a:rPr lang="en-US" altLang="en-US" i="1" dirty="0"/>
              <a:t>et al.</a:t>
            </a:r>
            <a:r>
              <a:rPr lang="en-US" altLang="en-US" dirty="0"/>
              <a:t> from the HTIRC that covers expenses associated with the UAV and manned aircraft components of the project. The HTIRC grant supports post-doctoral scientist, Dr. Ali </a:t>
            </a:r>
            <a:r>
              <a:rPr lang="en-US" altLang="en-US" dirty="0" err="1"/>
              <a:t>Masjedi</a:t>
            </a:r>
            <a:r>
              <a:rPr lang="en-US" altLang="en-US" dirty="0"/>
              <a:t>, who will focus on the UAV and manned aircraft acquisitions.</a:t>
            </a:r>
          </a:p>
        </p:txBody>
      </p:sp>
    </p:spTree>
    <p:extLst>
      <p:ext uri="{BB962C8B-B14F-4D97-AF65-F5344CB8AC3E}">
        <p14:creationId xmlns:p14="http://schemas.microsoft.com/office/powerpoint/2010/main" val="16863700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769" y="962861"/>
            <a:ext cx="46984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Monitoring forest health is challenging because of the spatial scale (both horizontal and vertical) of forests </a:t>
            </a:r>
          </a:p>
          <a:p>
            <a:endParaRPr lang="en-US" sz="2000" b="1" dirty="0"/>
          </a:p>
          <a:p>
            <a:r>
              <a:rPr lang="en-US" sz="2000" b="1" dirty="0"/>
              <a:t>Remote sensing approaches to monitor natural and managed forest systems have the potential to resolve logistical challenges with integrating precision agricultural into forest management</a:t>
            </a:r>
          </a:p>
          <a:p>
            <a:endParaRPr lang="en-US" sz="2000" b="1" dirty="0"/>
          </a:p>
          <a:p>
            <a:r>
              <a:rPr lang="en-US" sz="2000" b="1" dirty="0"/>
              <a:t>Questions remain about relating information available from remote sensing into forest management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CarbonCore_Multicopter_Hexacopter_Hexa950_Zenmuse_Z15_Sony_NEX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50" y="3542076"/>
            <a:ext cx="1720150" cy="1143901"/>
          </a:xfrm>
          <a:prstGeom prst="rect">
            <a:avLst/>
          </a:prstGeom>
        </p:spPr>
      </p:pic>
      <p:pic>
        <p:nvPicPr>
          <p:cNvPr id="8" name="Picture 7" descr="u-2_science_12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66" y="2280575"/>
            <a:ext cx="1935918" cy="1239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414" y="808200"/>
            <a:ext cx="1914704" cy="1397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928" t="18148" r="8301" b="9136"/>
          <a:stretch/>
        </p:blipFill>
        <p:spPr>
          <a:xfrm>
            <a:off x="6427138" y="4783876"/>
            <a:ext cx="1501804" cy="881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Hypotheses or Objectives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087" y="1434830"/>
            <a:ext cx="724710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have three specific objectives: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determine the ability of hyperspectral data to provide information related to tree status in response to abiotic and biotic stress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assess the reliability of hyperspectral information to scale from leaf, to tree, to stand, to landscape-level measurements 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evaluate the validity of hyperspectral data to characterize stress responses over different spatial and temporal scales in different geographic locations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013" y="685800"/>
            <a:ext cx="80788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Spectroscopy: </a:t>
            </a:r>
          </a:p>
          <a:p>
            <a:pPr>
              <a:spcAft>
                <a:spcPts val="600"/>
              </a:spcAft>
            </a:pPr>
            <a:r>
              <a:rPr lang="en-US" b="1" dirty="0"/>
              <a:t>Study of molecular structure and dynamics through the absorption, reflectance, and scattering of light. 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013" y="2540540"/>
            <a:ext cx="4338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vegetation, changes in spectral profiles are caused by variations in biochemical and biophysical traits.</a:t>
            </a:r>
          </a:p>
          <a:p>
            <a:endParaRPr lang="en-US" b="1" dirty="0"/>
          </a:p>
          <a:p>
            <a:r>
              <a:rPr lang="en-US" b="1" dirty="0"/>
              <a:t>Much of the information is contained outside of what we can see.</a:t>
            </a:r>
          </a:p>
        </p:txBody>
      </p:sp>
      <p:pic>
        <p:nvPicPr>
          <p:cNvPr id="10" name="Picture 10" descr="NASA_FFT_Spectra_Summary_Figur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04"/>
          <a:stretch>
            <a:fillRect/>
          </a:stretch>
        </p:blipFill>
        <p:spPr bwMode="auto">
          <a:xfrm>
            <a:off x="4712573" y="2407017"/>
            <a:ext cx="4109694" cy="331913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492541" y="4970181"/>
            <a:ext cx="165113" cy="151432"/>
          </a:xfrm>
          <a:prstGeom prst="rect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57654" y="4991455"/>
            <a:ext cx="123835" cy="1514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35488" y="4991455"/>
            <a:ext cx="157053" cy="1301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jjcouture.RUSSELL\AppData\Local\Microsoft\Windows\Temporary Internet Files\Content.IE5\98BYFOVU\carlitos-Leaf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41" y="2540540"/>
            <a:ext cx="447896" cy="5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48073" y="4282836"/>
            <a:ext cx="575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53097" y="3248426"/>
            <a:ext cx="575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NIR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49247" y="3688426"/>
            <a:ext cx="768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SWIR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728" y="1065179"/>
            <a:ext cx="724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21" y="617707"/>
            <a:ext cx="7188741" cy="4939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170" y="402378"/>
            <a:ext cx="1013868" cy="740162"/>
          </a:xfrm>
          <a:prstGeom prst="rect">
            <a:avLst/>
          </a:prstGeom>
        </p:spPr>
      </p:pic>
      <p:pic>
        <p:nvPicPr>
          <p:cNvPr id="17" name="Picture 16" descr="FFT_ImageSpectra_BROADC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27" y="1663571"/>
            <a:ext cx="2220840" cy="139685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NASA_FFT_Spectra_Summary_Figur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04"/>
          <a:stretch>
            <a:fillRect/>
          </a:stretch>
        </p:blipFill>
        <p:spPr bwMode="auto">
          <a:xfrm>
            <a:off x="3022542" y="4766150"/>
            <a:ext cx="1784546" cy="151823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2" y="3131290"/>
            <a:ext cx="2123080" cy="16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631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728" y="1065179"/>
            <a:ext cx="724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5649" y="819204"/>
            <a:ext cx="3483049" cy="4987535"/>
            <a:chOff x="279474" y="135826"/>
            <a:chExt cx="3483049" cy="4987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595" y="135826"/>
              <a:ext cx="1709928" cy="17099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954" y="217511"/>
              <a:ext cx="1613336" cy="16002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6157" t="5775" r="3953" b="9770"/>
            <a:stretch/>
          </p:blipFill>
          <p:spPr>
            <a:xfrm>
              <a:off x="288953" y="3571897"/>
              <a:ext cx="1709928" cy="1551464"/>
            </a:xfrm>
            <a:prstGeom prst="rect">
              <a:avLst/>
            </a:prstGeom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74" y="1905000"/>
              <a:ext cx="1709469" cy="1600200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595" y="1905000"/>
              <a:ext cx="1704298" cy="1600200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tannin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595" y="3571897"/>
              <a:ext cx="1702873" cy="1551464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4019002" y="628705"/>
            <a:ext cx="2988013" cy="3502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Trait retrievals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02" y="1079781"/>
            <a:ext cx="4988952" cy="42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835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00790" y="170529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480399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728" y="1065179"/>
            <a:ext cx="724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83600" y="496535"/>
            <a:ext cx="5953172" cy="4688309"/>
            <a:chOff x="880541" y="254667"/>
            <a:chExt cx="7411093" cy="6074241"/>
          </a:xfrm>
        </p:grpSpPr>
        <p:grpSp>
          <p:nvGrpSpPr>
            <p:cNvPr id="18" name="Group 17"/>
            <p:cNvGrpSpPr/>
            <p:nvPr/>
          </p:nvGrpSpPr>
          <p:grpSpPr>
            <a:xfrm>
              <a:off x="880541" y="842508"/>
              <a:ext cx="7409939" cy="5486400"/>
              <a:chOff x="1429172" y="1210986"/>
              <a:chExt cx="7409939" cy="5486400"/>
            </a:xfrm>
          </p:grpSpPr>
          <p:pic>
            <p:nvPicPr>
              <p:cNvPr id="27" name="Picture 26" descr="Untitled.png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98" t="36531" r="44864" b="20713"/>
              <a:stretch/>
            </p:blipFill>
            <p:spPr>
              <a:xfrm>
                <a:off x="5825692" y="1210986"/>
                <a:ext cx="1598923" cy="5486400"/>
              </a:xfrm>
              <a:prstGeom prst="rect">
                <a:avLst/>
              </a:prstGeom>
            </p:spPr>
          </p:pic>
          <p:pic>
            <p:nvPicPr>
              <p:cNvPr id="28" name="Picture 27" descr="Untitled.pn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40" t="23207" r="26426" b="32552"/>
              <a:stretch/>
            </p:blipFill>
            <p:spPr>
              <a:xfrm>
                <a:off x="7322254" y="1210986"/>
                <a:ext cx="1516857" cy="5486400"/>
              </a:xfrm>
              <a:prstGeom prst="rect">
                <a:avLst/>
              </a:prstGeom>
            </p:spPr>
          </p:pic>
          <p:pic>
            <p:nvPicPr>
              <p:cNvPr id="29" name="Picture 28" descr="Untitled.pn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76" t="47322" r="63916" b="8303"/>
              <a:stretch/>
            </p:blipFill>
            <p:spPr>
              <a:xfrm>
                <a:off x="4429443" y="1217388"/>
                <a:ext cx="1339550" cy="5473595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6357" y="5088996"/>
                <a:ext cx="2819400" cy="1600200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489" t="6078" r="29519" b="75285"/>
              <a:stretch/>
            </p:blipFill>
            <p:spPr>
              <a:xfrm>
                <a:off x="6047769" y="1276478"/>
                <a:ext cx="1078073" cy="765175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77" t="6078" r="5007" b="75285"/>
              <a:stretch/>
            </p:blipFill>
            <p:spPr>
              <a:xfrm>
                <a:off x="7492634" y="1276478"/>
                <a:ext cx="1046001" cy="765175"/>
              </a:xfrm>
              <a:prstGeom prst="rect">
                <a:avLst/>
              </a:prstGeom>
            </p:spPr>
          </p:pic>
          <p:cxnSp>
            <p:nvCxnSpPr>
              <p:cNvPr id="33" name="Straight Connector 32"/>
              <p:cNvCxnSpPr/>
              <p:nvPr/>
            </p:nvCxnSpPr>
            <p:spPr>
              <a:xfrm flipH="1">
                <a:off x="4295757" y="4460934"/>
                <a:ext cx="2234692" cy="6191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4295758" y="4743172"/>
                <a:ext cx="2367965" cy="195421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9172" y="1241181"/>
                <a:ext cx="2866586" cy="3673306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 flipH="1">
                <a:off x="3104511" y="3324141"/>
                <a:ext cx="1520898" cy="195998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3757353" y="499871"/>
              <a:ext cx="1714423" cy="35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224 band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/>
                <a:t>image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80962" y="503315"/>
              <a:ext cx="1714423" cy="35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Salicinoids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77211" y="254667"/>
              <a:ext cx="1714423" cy="598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Condensed tannins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18" y="1707861"/>
            <a:ext cx="1089995" cy="1151639"/>
          </a:xfrm>
          <a:prstGeom prst="rect">
            <a:avLst/>
          </a:prstGeom>
          <a:ln w="38100">
            <a:noFill/>
          </a:ln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-741307" y="372124"/>
            <a:ext cx="533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Maps - scaling 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3600" y="5208994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Couture </a:t>
            </a:r>
            <a:r>
              <a:rPr lang="en-US" sz="1100" i="1" dirty="0"/>
              <a:t>et al. </a:t>
            </a:r>
            <a:r>
              <a:rPr lang="en-US" sz="1100" dirty="0"/>
              <a:t>in prep</a:t>
            </a:r>
          </a:p>
        </p:txBody>
      </p:sp>
    </p:spTree>
    <p:extLst>
      <p:ext uri="{BB962C8B-B14F-4D97-AF65-F5344CB8AC3E}">
        <p14:creationId xmlns:p14="http://schemas.microsoft.com/office/powerpoint/2010/main" val="30696642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00790" y="170529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-741307" y="372124"/>
            <a:ext cx="5334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/>
          </a:p>
        </p:txBody>
      </p:sp>
      <p:sp>
        <p:nvSpPr>
          <p:cNvPr id="2" name="Rectangle 1"/>
          <p:cNvSpPr/>
          <p:nvPr/>
        </p:nvSpPr>
        <p:spPr>
          <a:xfrm>
            <a:off x="232743" y="1226324"/>
            <a:ext cx="867779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/>
              <a:t>What drives spectral variation in plants?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Chemistry?  Yes.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Genetics? Yes, indirectly.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But can we measure all chemical constituents or identify all genotypes? No.</a:t>
            </a:r>
          </a:p>
          <a:p>
            <a:endParaRPr lang="en-US" altLang="en-US" sz="2800" b="1" dirty="0"/>
          </a:p>
          <a:p>
            <a:r>
              <a:rPr lang="en-US" altLang="en-US" sz="2400" b="1" dirty="0"/>
              <a:t>We can use the variation in leaf spectra as a surrogate for: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Total expression of biochemical, biophysical, and genetic variation (even when not explicitly measured)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So that plant spectral data be used as an indicator of genetic variation or plant responses to stress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4053" y="647553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/>
              <a:t>Spectral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/>
              <a:t>phenotyping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99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TextBox 5"/>
          <p:cNvSpPr txBox="1"/>
          <p:nvPr/>
        </p:nvSpPr>
        <p:spPr>
          <a:xfrm>
            <a:off x="1152728" y="1065179"/>
            <a:ext cx="724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45" y="3132110"/>
            <a:ext cx="2530601" cy="2800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98" y="333894"/>
            <a:ext cx="2551660" cy="2755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08" y="3132110"/>
            <a:ext cx="2565699" cy="2800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89" y="373369"/>
            <a:ext cx="2484973" cy="2758741"/>
          </a:xfrm>
          <a:prstGeom prst="rect">
            <a:avLst/>
          </a:prstGeom>
        </p:spPr>
      </p:pic>
      <p:sp>
        <p:nvSpPr>
          <p:cNvPr id="106" name="CustomShape 4"/>
          <p:cNvSpPr/>
          <p:nvPr/>
        </p:nvSpPr>
        <p:spPr>
          <a:xfrm>
            <a:off x="7062507" y="191209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Preliminary Findings</a:t>
            </a:r>
            <a:endParaRPr lang="en-US" sz="18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</TotalTime>
  <Words>696</Words>
  <Application>Microsoft Macintosh PowerPoint</Application>
  <PresentationFormat>On-screen Show (4:3)</PresentationFormat>
  <Paragraphs>160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DejaVu Sans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Jacobs, Douglass F</cp:lastModifiedBy>
  <cp:revision>36</cp:revision>
  <dcterms:created xsi:type="dcterms:W3CDTF">2013-02-25T23:05:08Z</dcterms:created>
  <dcterms:modified xsi:type="dcterms:W3CDTF">2020-06-05T21:31:24Z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