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2" r:id="rId25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66F91-B5CD-445B-A638-556DE5541A1A}" v="10" dt="2020-06-09T14:51:17.749"/>
    <p1510:client id="{E699928A-0613-4B18-BA72-22F603F07F95}" v="76" dt="2020-06-09T14:21:54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B166F91-B5CD-445B-A638-556DE5541A1A}"/>
    <pc:docChg chg="modSld">
      <pc:chgData name="" userId="" providerId="" clId="Web-{3B166F91-B5CD-445B-A638-556DE5541A1A}" dt="2020-06-09T14:51:17.374" v="8" actId="20577"/>
      <pc:docMkLst>
        <pc:docMk/>
      </pc:docMkLst>
      <pc:sldChg chg="modSp">
        <pc:chgData name="" userId="" providerId="" clId="Web-{3B166F91-B5CD-445B-A638-556DE5541A1A}" dt="2020-06-09T14:51:17.374" v="8" actId="20577"/>
        <pc:sldMkLst>
          <pc:docMk/>
          <pc:sldMk cId="0" sldId="265"/>
        </pc:sldMkLst>
        <pc:spChg chg="mod">
          <ac:chgData name="" userId="" providerId="" clId="Web-{3B166F91-B5CD-445B-A638-556DE5541A1A}" dt="2020-06-09T14:51:17.374" v="8" actId="20577"/>
          <ac:spMkLst>
            <pc:docMk/>
            <pc:sldMk cId="0" sldId="265"/>
            <ac:spMk id="328" creationId="{00000000-0000-0000-0000-000000000000}"/>
          </ac:spMkLst>
        </pc:spChg>
      </pc:sldChg>
    </pc:docChg>
  </pc:docChgLst>
  <pc:docChgLst>
    <pc:chgData clId="Web-{E699928A-0613-4B18-BA72-22F603F07F95}"/>
    <pc:docChg chg="addSld modSld">
      <pc:chgData name="" userId="" providerId="" clId="Web-{E699928A-0613-4B18-BA72-22F603F07F95}" dt="2020-06-09T14:21:54.737" v="71" actId="1076"/>
      <pc:docMkLst>
        <pc:docMk/>
      </pc:docMkLst>
      <pc:sldChg chg="addSp delSp modSp new">
        <pc:chgData name="" userId="" providerId="" clId="Web-{E699928A-0613-4B18-BA72-22F603F07F95}" dt="2020-06-09T14:21:54.737" v="71" actId="1076"/>
        <pc:sldMkLst>
          <pc:docMk/>
          <pc:sldMk cId="2505670497" sldId="273"/>
        </pc:sldMkLst>
        <pc:spChg chg="mod">
          <ac:chgData name="" userId="" providerId="" clId="Web-{E699928A-0613-4B18-BA72-22F603F07F95}" dt="2020-06-09T14:16:40.094" v="6" actId="20577"/>
          <ac:spMkLst>
            <pc:docMk/>
            <pc:sldMk cId="2505670497" sldId="273"/>
            <ac:spMk id="2" creationId="{2225557E-B695-4F65-ADAA-60E41DC3C552}"/>
          </ac:spMkLst>
        </pc:spChg>
        <pc:spChg chg="del">
          <ac:chgData name="" userId="" providerId="" clId="Web-{E699928A-0613-4B18-BA72-22F603F07F95}" dt="2020-06-09T14:16:31.376" v="3"/>
          <ac:spMkLst>
            <pc:docMk/>
            <pc:sldMk cId="2505670497" sldId="273"/>
            <ac:spMk id="3" creationId="{9AD2F90D-E9F0-408F-90B2-D476E2AD21D7}"/>
          </ac:spMkLst>
        </pc:spChg>
        <pc:spChg chg="del mod">
          <ac:chgData name="" userId="" providerId="" clId="Web-{E699928A-0613-4B18-BA72-22F603F07F95}" dt="2020-06-09T14:16:27.657" v="2"/>
          <ac:spMkLst>
            <pc:docMk/>
            <pc:sldMk cId="2505670497" sldId="273"/>
            <ac:spMk id="4" creationId="{AD38A935-8637-416B-89D2-77B1CAF4B1C7}"/>
          </ac:spMkLst>
        </pc:spChg>
        <pc:spChg chg="add mod">
          <ac:chgData name="" userId="" providerId="" clId="Web-{E699928A-0613-4B18-BA72-22F603F07F95}" dt="2020-06-09T14:21:54.737" v="71" actId="1076"/>
          <ac:spMkLst>
            <pc:docMk/>
            <pc:sldMk cId="2505670497" sldId="273"/>
            <ac:spMk id="7" creationId="{D1493FD5-A2FC-4761-82B8-9C2B27A27F55}"/>
          </ac:spMkLst>
        </pc:spChg>
        <pc:picChg chg="add mod modCrop">
          <ac:chgData name="" userId="" providerId="" clId="Web-{E699928A-0613-4B18-BA72-22F603F07F95}" dt="2020-06-09T14:19:49.127" v="26" actId="1076"/>
          <ac:picMkLst>
            <pc:docMk/>
            <pc:sldMk cId="2505670497" sldId="273"/>
            <ac:picMk id="5" creationId="{30405335-8E23-4D10-9FB2-1474CF63698F}"/>
          </ac:picMkLst>
        </pc:picChg>
        <pc:picChg chg="add mod modCrop">
          <ac:chgData name="" userId="" providerId="" clId="Web-{E699928A-0613-4B18-BA72-22F603F07F95}" dt="2020-06-09T14:21:28.440" v="46" actId="1076"/>
          <ac:picMkLst>
            <pc:docMk/>
            <pc:sldMk cId="2505670497" sldId="273"/>
            <ac:picMk id="6" creationId="{8AFE29BD-BD17-4829-8874-3E715CFB17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5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41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82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122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162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202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91"/>
          <p:cNvPicPr/>
          <p:nvPr/>
        </p:nvPicPr>
        <p:blipFill>
          <a:blip r:embed="rId14"/>
          <a:stretch/>
        </p:blipFill>
        <p:spPr>
          <a:xfrm>
            <a:off x="0" y="19800"/>
            <a:ext cx="1368720" cy="1237320"/>
          </a:xfrm>
          <a:prstGeom prst="rect">
            <a:avLst/>
          </a:prstGeom>
          <a:ln>
            <a:noFill/>
          </a:ln>
        </p:spPr>
      </p:pic>
      <p:pic>
        <p:nvPicPr>
          <p:cNvPr id="242" name="Picture 192"/>
          <p:cNvPicPr/>
          <p:nvPr/>
        </p:nvPicPr>
        <p:blipFill>
          <a:blip r:embed="rId15"/>
          <a:stretch/>
        </p:blipFill>
        <p:spPr>
          <a:xfrm>
            <a:off x="9008640" y="16560"/>
            <a:ext cx="1069200" cy="1077840"/>
          </a:xfrm>
          <a:prstGeom prst="rect">
            <a:avLst/>
          </a:prstGeom>
          <a:ln>
            <a:noFill/>
          </a:ln>
        </p:spPr>
      </p:pic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iucrclife.chass.ncsu.edu/lifeform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aaron.weiskittel@maine.edu" TargetMode="Externa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-91440" y="1753920"/>
            <a:ext cx="10145880" cy="17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  <a:ea typeface="DejaVu Sans"/>
              </a:rPr>
              <a:t>Center for Advanced Forestry Systems (CAFS) Phase III</a:t>
            </a:r>
            <a:endParaRPr lang="en-US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4000" b="0" strike="noStrike" spc="-1">
              <a:latin typeface="Arial"/>
            </a:endParaRPr>
          </a:p>
        </p:txBody>
      </p:sp>
      <p:pic>
        <p:nvPicPr>
          <p:cNvPr id="283" name="Picture 191"/>
          <p:cNvPicPr/>
          <p:nvPr/>
        </p:nvPicPr>
        <p:blipFill>
          <a:blip r:embed="rId2"/>
          <a:stretch/>
        </p:blipFill>
        <p:spPr>
          <a:xfrm>
            <a:off x="0" y="19440"/>
            <a:ext cx="1824480" cy="1649520"/>
          </a:xfrm>
          <a:prstGeom prst="rect">
            <a:avLst/>
          </a:prstGeom>
          <a:ln>
            <a:noFill/>
          </a:ln>
        </p:spPr>
      </p:pic>
      <p:pic>
        <p:nvPicPr>
          <p:cNvPr id="284" name="Picture 192"/>
          <p:cNvPicPr/>
          <p:nvPr/>
        </p:nvPicPr>
        <p:blipFill>
          <a:blip r:embed="rId3"/>
          <a:stretch/>
        </p:blipFill>
        <p:spPr>
          <a:xfrm>
            <a:off x="8503920" y="42840"/>
            <a:ext cx="1550160" cy="1562760"/>
          </a:xfrm>
          <a:prstGeom prst="rect">
            <a:avLst/>
          </a:prstGeom>
          <a:ln>
            <a:noFill/>
          </a:ln>
        </p:spPr>
      </p:pic>
      <p:pic>
        <p:nvPicPr>
          <p:cNvPr id="285" name="Picture 193"/>
          <p:cNvPicPr/>
          <p:nvPr/>
        </p:nvPicPr>
        <p:blipFill>
          <a:blip r:embed="rId4"/>
          <a:stretch/>
        </p:blipFill>
        <p:spPr>
          <a:xfrm>
            <a:off x="2945160" y="3425400"/>
            <a:ext cx="1531440" cy="735120"/>
          </a:xfrm>
          <a:prstGeom prst="rect">
            <a:avLst/>
          </a:prstGeom>
          <a:ln>
            <a:noFill/>
          </a:ln>
        </p:spPr>
      </p:pic>
      <p:pic>
        <p:nvPicPr>
          <p:cNvPr id="286" name="Picture 195"/>
          <p:cNvPicPr/>
          <p:nvPr/>
        </p:nvPicPr>
        <p:blipFill>
          <a:blip r:embed="rId5"/>
          <a:stretch/>
        </p:blipFill>
        <p:spPr>
          <a:xfrm>
            <a:off x="4846320" y="3376080"/>
            <a:ext cx="2272320" cy="729000"/>
          </a:xfrm>
          <a:prstGeom prst="rect">
            <a:avLst/>
          </a:prstGeom>
          <a:ln>
            <a:noFill/>
          </a:ln>
        </p:spPr>
      </p:pic>
      <p:pic>
        <p:nvPicPr>
          <p:cNvPr id="287" name="Picture 196"/>
          <p:cNvPicPr/>
          <p:nvPr/>
        </p:nvPicPr>
        <p:blipFill>
          <a:blip r:embed="rId6"/>
          <a:stretch/>
        </p:blipFill>
        <p:spPr>
          <a:xfrm>
            <a:off x="7406640" y="3406680"/>
            <a:ext cx="2091240" cy="662400"/>
          </a:xfrm>
          <a:prstGeom prst="rect">
            <a:avLst/>
          </a:prstGeom>
          <a:ln>
            <a:noFill/>
          </a:ln>
        </p:spPr>
      </p:pic>
      <p:pic>
        <p:nvPicPr>
          <p:cNvPr id="288" name="Picture 197"/>
          <p:cNvPicPr/>
          <p:nvPr/>
        </p:nvPicPr>
        <p:blipFill>
          <a:blip r:embed="rId7"/>
          <a:stretch/>
        </p:blipFill>
        <p:spPr>
          <a:xfrm>
            <a:off x="457200" y="3383280"/>
            <a:ext cx="2171520" cy="704520"/>
          </a:xfrm>
          <a:prstGeom prst="rect">
            <a:avLst/>
          </a:prstGeom>
          <a:ln>
            <a:noFill/>
          </a:ln>
        </p:spPr>
      </p:pic>
      <p:pic>
        <p:nvPicPr>
          <p:cNvPr id="289" name="Picture 198"/>
          <p:cNvPicPr/>
          <p:nvPr/>
        </p:nvPicPr>
        <p:blipFill>
          <a:blip r:embed="rId8"/>
          <a:stretch/>
        </p:blipFill>
        <p:spPr>
          <a:xfrm>
            <a:off x="914400" y="4389120"/>
            <a:ext cx="2253240" cy="538560"/>
          </a:xfrm>
          <a:prstGeom prst="rect">
            <a:avLst/>
          </a:prstGeom>
          <a:ln>
            <a:noFill/>
          </a:ln>
        </p:spPr>
      </p:pic>
      <p:pic>
        <p:nvPicPr>
          <p:cNvPr id="290" name="Picture 199"/>
          <p:cNvPicPr/>
          <p:nvPr/>
        </p:nvPicPr>
        <p:blipFill>
          <a:blip r:embed="rId9"/>
          <a:stretch/>
        </p:blipFill>
        <p:spPr>
          <a:xfrm>
            <a:off x="4102920" y="4297680"/>
            <a:ext cx="1931400" cy="567000"/>
          </a:xfrm>
          <a:prstGeom prst="rect">
            <a:avLst/>
          </a:prstGeom>
          <a:ln>
            <a:noFill/>
          </a:ln>
        </p:spPr>
      </p:pic>
      <p:pic>
        <p:nvPicPr>
          <p:cNvPr id="291" name="Picture 200"/>
          <p:cNvPicPr/>
          <p:nvPr/>
        </p:nvPicPr>
        <p:blipFill>
          <a:blip r:embed="rId10"/>
          <a:stretch/>
        </p:blipFill>
        <p:spPr>
          <a:xfrm>
            <a:off x="6709320" y="4297680"/>
            <a:ext cx="2799720" cy="56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504000" y="226080"/>
            <a:ext cx="90680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Governance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504000" y="1326600"/>
            <a:ext cx="9367920" cy="406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318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Bylaws annual assessed and approved</a:t>
            </a:r>
            <a:endParaRPr lang="en-US" sz="2800" b="0" strike="noStrike" spc="-1">
              <a:latin typeface="Arial"/>
            </a:endParaRPr>
          </a:p>
          <a:p>
            <a:pPr marL="4318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Standard agreements maintained and adhered</a:t>
            </a:r>
            <a:endParaRPr lang="en-US" sz="2800" b="0" strike="noStrike" spc="-1">
              <a:latin typeface="Arial"/>
            </a:endParaRPr>
          </a:p>
          <a:p>
            <a:pPr marL="543560" lvl="1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Inter-institution MOUs for university</a:t>
            </a:r>
            <a:endParaRPr lang="en-US" sz="2400" b="0" strike="noStrike" spc="-1" dirty="0">
              <a:latin typeface="Arial"/>
            </a:endParaRPr>
          </a:p>
          <a:p>
            <a:pPr marL="543560" lvl="1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Industry membership agreements for IAB members</a:t>
            </a:r>
            <a:endParaRPr lang="en-US" sz="2400" b="0" strike="noStrike" spc="-1" dirty="0">
              <a:latin typeface="Arial"/>
            </a:endParaRPr>
          </a:p>
          <a:p>
            <a:pPr marL="431800" indent="-320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Research projects and bylaw amendments require majority approval</a:t>
            </a:r>
            <a:endParaRPr lang="en-US" sz="2800" b="0" strike="noStrike" spc="-1">
              <a:latin typeface="Arial"/>
            </a:endParaRPr>
          </a:p>
          <a:p>
            <a:pPr marL="431800" indent="-320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Reporting and center business conducted at biannual meetings or as needed</a:t>
            </a:r>
            <a:r>
              <a:rPr lang="en-US" sz="2800" spc="-1" dirty="0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latin typeface="Arial"/>
              </a:rPr>
              <a:t>IAB Executive Committee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30" name="Picture 329"/>
          <p:cNvPicPr/>
          <p:nvPr/>
        </p:nvPicPr>
        <p:blipFill>
          <a:blip r:embed="rId2"/>
          <a:srcRect l="3213" t="38062" r="36319" b="40981"/>
          <a:stretch/>
        </p:blipFill>
        <p:spPr>
          <a:xfrm>
            <a:off x="457200" y="1463040"/>
            <a:ext cx="8864280" cy="1919880"/>
          </a:xfrm>
          <a:prstGeom prst="rect">
            <a:avLst/>
          </a:prstGeom>
          <a:ln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274320" y="3749040"/>
            <a:ext cx="9509400" cy="144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latin typeface="Arial"/>
              </a:rPr>
              <a:t>Representation from each CAFS Site with two co-chairs 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>
                <a:latin typeface="Arial"/>
              </a:rPr>
              <a:t>Plan to meet regularly to discuss progress, direction, and sustainability of CAFS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504000" y="226080"/>
            <a:ext cx="90680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Key Partners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33" name="Picture 332"/>
          <p:cNvPicPr/>
          <p:nvPr/>
        </p:nvPicPr>
        <p:blipFill>
          <a:blip r:embed="rId2"/>
          <a:srcRect l="16074" r="12541"/>
          <a:stretch/>
        </p:blipFill>
        <p:spPr>
          <a:xfrm>
            <a:off x="5420160" y="740160"/>
            <a:ext cx="4633200" cy="4871520"/>
          </a:xfrm>
          <a:prstGeom prst="rect">
            <a:avLst/>
          </a:prstGeom>
          <a:ln>
            <a:noFill/>
          </a:ln>
        </p:spPr>
      </p:pic>
      <p:pic>
        <p:nvPicPr>
          <p:cNvPr id="334" name="Picture 333"/>
          <p:cNvPicPr/>
          <p:nvPr/>
        </p:nvPicPr>
        <p:blipFill>
          <a:blip r:embed="rId3"/>
          <a:srcRect l="4261" t="23379" r="5027" b="38611"/>
          <a:stretch/>
        </p:blipFill>
        <p:spPr>
          <a:xfrm>
            <a:off x="640080" y="1949760"/>
            <a:ext cx="4023000" cy="884520"/>
          </a:xfrm>
          <a:prstGeom prst="rect">
            <a:avLst/>
          </a:prstGeom>
          <a:ln>
            <a:noFill/>
          </a:ln>
        </p:spPr>
      </p:pic>
      <p:pic>
        <p:nvPicPr>
          <p:cNvPr id="335" name="Picture 334"/>
          <p:cNvPicPr/>
          <p:nvPr/>
        </p:nvPicPr>
        <p:blipFill>
          <a:blip r:embed="rId4"/>
          <a:srcRect l="18778" r="15008"/>
          <a:stretch/>
        </p:blipFill>
        <p:spPr>
          <a:xfrm>
            <a:off x="1554840" y="3200400"/>
            <a:ext cx="2742480" cy="217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504000" y="0"/>
            <a:ext cx="90680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Phase III Timeline &amp; Milestones</a:t>
            </a:r>
            <a:endParaRPr lang="en-US" sz="3600" b="0" strike="noStrike" spc="-1">
              <a:latin typeface="Arial"/>
            </a:endParaRPr>
          </a:p>
        </p:txBody>
      </p:sp>
      <p:graphicFrame>
        <p:nvGraphicFramePr>
          <p:cNvPr id="337" name="Table 2"/>
          <p:cNvGraphicFramePr/>
          <p:nvPr/>
        </p:nvGraphicFramePr>
        <p:xfrm>
          <a:off x="91440" y="1188720"/>
          <a:ext cx="9866160" cy="4385520"/>
        </p:xfrm>
        <a:graphic>
          <a:graphicData uri="http://schemas.openxmlformats.org/drawingml/2006/table">
            <a:tbl>
              <a:tblPr/>
              <a:tblGrid>
                <a:gridCol w="687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0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37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Milestone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Fiscal Year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18-19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19-20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20-21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21-22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22-23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Apply for &amp; secure NSF Phase III funding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Approve bylaws, strategic plan, &amp; technology roadmap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Initiate research projects identified on technology roadmap 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Revise and refine bylaws, strategic plan, &amp; technology roadmap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Secure additional partners including industry, academia, and non-profit sectors.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Integrate center research and education activities that effectively train and benefit undergraduate and graduate students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Survey, document, and prioritize industry member research needs 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Plan and host biannual meetings 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Annually report progress, outcomes, and finances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7"/>
          <p:cNvPicPr/>
          <p:nvPr/>
        </p:nvPicPr>
        <p:blipFill>
          <a:blip r:embed="rId2"/>
          <a:stretch/>
        </p:blipFill>
        <p:spPr>
          <a:xfrm>
            <a:off x="19440" y="15480"/>
            <a:ext cx="10077480" cy="566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IAB Meetings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504000" y="1254600"/>
            <a:ext cx="4426200" cy="423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Virtual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 -Dec 7 2020, 3-5 pm</a:t>
            </a:r>
            <a:endParaRPr lang="en-US" sz="3200" b="0" strike="noStrike" spc="-1">
              <a:latin typeface="Arial"/>
            </a:endParaRPr>
          </a:p>
          <a:p>
            <a:pPr marL="648000" lvl="2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-Project updates</a:t>
            </a:r>
            <a:endParaRPr lang="en-US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In-person</a:t>
            </a: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-June 2-3 2021</a:t>
            </a: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-Salish Lodge, Snoqualmie WA</a:t>
            </a: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-Project updates and proposals with field trip</a:t>
            </a:r>
            <a:endParaRPr lang="en-US" sz="3200" b="0" strike="noStrike" spc="-1">
              <a:latin typeface="Arial"/>
            </a:endParaRPr>
          </a:p>
          <a:p>
            <a:pPr marL="432000" lvl="1" indent="-215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 -Will explore meeting co-hosting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5347080" y="1097280"/>
            <a:ext cx="4104000" cy="4249800"/>
          </a:xfrm>
          <a:prstGeom prst="rect">
            <a:avLst/>
          </a:prstGeom>
          <a:blipFill rotWithShape="0">
            <a:blip r:embed="rId2"/>
            <a:stretch>
              <a:fillRect l="113842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latin typeface="Arial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04000" y="-25920"/>
            <a:ext cx="9071640" cy="946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latin typeface="Arial"/>
              </a:rPr>
              <a:t>Meeting Agenda</a:t>
            </a:r>
          </a:p>
        </p:txBody>
      </p:sp>
      <p:pic>
        <p:nvPicPr>
          <p:cNvPr id="343" name="Picture 342"/>
          <p:cNvPicPr/>
          <p:nvPr/>
        </p:nvPicPr>
        <p:blipFill>
          <a:blip r:embed="rId2"/>
          <a:stretch/>
        </p:blipFill>
        <p:spPr>
          <a:xfrm>
            <a:off x="1245600" y="806400"/>
            <a:ext cx="3692160" cy="4778280"/>
          </a:xfrm>
          <a:prstGeom prst="rect">
            <a:avLst/>
          </a:prstGeom>
          <a:ln>
            <a:noFill/>
          </a:ln>
        </p:spPr>
      </p:pic>
      <p:pic>
        <p:nvPicPr>
          <p:cNvPr id="344" name="Picture 343"/>
          <p:cNvPicPr/>
          <p:nvPr/>
        </p:nvPicPr>
        <p:blipFill>
          <a:blip r:embed="rId3"/>
          <a:srcRect t="1832" b="8314"/>
          <a:stretch/>
        </p:blipFill>
        <p:spPr>
          <a:xfrm>
            <a:off x="5107680" y="920160"/>
            <a:ext cx="3853440" cy="448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557E-B695-4F65-ADAA-60E41DC3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LIFE Forms</a:t>
            </a:r>
            <a:endParaRPr lang="en-US" dirty="0"/>
          </a:p>
        </p:txBody>
      </p:sp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0405335-8E23-4D10-9FB2-1474CF636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t="8333" r="14965" b="49630"/>
          <a:stretch/>
        </p:blipFill>
        <p:spPr>
          <a:xfrm>
            <a:off x="80498" y="1463128"/>
            <a:ext cx="4764368" cy="1714555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FE29BD-BD17-4829-8874-3E715CFB1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2" t="24096" r="17444" b="241"/>
          <a:stretch/>
        </p:blipFill>
        <p:spPr>
          <a:xfrm>
            <a:off x="3317374" y="1087667"/>
            <a:ext cx="5831088" cy="3935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93FD5-A2FC-4761-82B8-9C2B27A27F55}"/>
              </a:ext>
            </a:extLst>
          </p:cNvPr>
          <p:cNvSpPr txBox="1"/>
          <p:nvPr/>
        </p:nvSpPr>
        <p:spPr>
          <a:xfrm>
            <a:off x="299551" y="5197379"/>
            <a:ext cx="95600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  <a:hlinkClick r:id="rId4"/>
              </a:rPr>
              <a:t>https://iucrclife.chass.ncsu.edu/lifeforms/</a:t>
            </a:r>
            <a:r>
              <a:rPr lang="en-US" sz="2800" dirty="0">
                <a:ea typeface="+mn-lt"/>
                <a:cs typeface="+mn-lt"/>
              </a:rPr>
              <a:t>; PW = CAFS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7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Questions/Comments?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-91440" y="4663440"/>
            <a:ext cx="10057680" cy="102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200" b="1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aaron.weiskittel@maine.edu</a:t>
            </a:r>
            <a:endParaRPr lang="en-US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207-581-2857</a:t>
            </a:r>
            <a:endParaRPr lang="en-US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200" b="0" strike="noStrike" spc="-1">
              <a:latin typeface="Arial"/>
            </a:endParaRPr>
          </a:p>
        </p:txBody>
      </p:sp>
      <p:pic>
        <p:nvPicPr>
          <p:cNvPr id="347" name="Picture 346"/>
          <p:cNvPicPr/>
          <p:nvPr/>
        </p:nvPicPr>
        <p:blipFill>
          <a:blip r:embed="rId3"/>
          <a:srcRect t="7943" b="8569"/>
          <a:stretch/>
        </p:blipFill>
        <p:spPr>
          <a:xfrm>
            <a:off x="2560320" y="1097280"/>
            <a:ext cx="4845600" cy="339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04000" y="1008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CAFS Website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293" name="Picture 292"/>
          <p:cNvPicPr/>
          <p:nvPr/>
        </p:nvPicPr>
        <p:blipFill>
          <a:blip r:embed="rId2"/>
          <a:stretch/>
        </p:blipFill>
        <p:spPr>
          <a:xfrm>
            <a:off x="1973880" y="754560"/>
            <a:ext cx="6488640" cy="4455000"/>
          </a:xfrm>
          <a:prstGeom prst="rect">
            <a:avLst/>
          </a:prstGeom>
          <a:ln>
            <a:noFill/>
          </a:ln>
        </p:spPr>
      </p:pic>
      <p:sp>
        <p:nvSpPr>
          <p:cNvPr id="294" name="CustomShape 2"/>
          <p:cNvSpPr/>
          <p:nvPr/>
        </p:nvSpPr>
        <p:spPr>
          <a:xfrm>
            <a:off x="640080" y="5120640"/>
            <a:ext cx="8758440" cy="54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https://crsf.umaine.edu/forest-research/cafs/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CAFS History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296" name="Picture 295"/>
          <p:cNvPicPr/>
          <p:nvPr/>
        </p:nvPicPr>
        <p:blipFill>
          <a:blip r:embed="rId2"/>
          <a:srcRect b="32269"/>
          <a:stretch/>
        </p:blipFill>
        <p:spPr>
          <a:xfrm>
            <a:off x="822960" y="1212120"/>
            <a:ext cx="8584560" cy="4492440"/>
          </a:xfrm>
          <a:prstGeom prst="rect">
            <a:avLst/>
          </a:prstGeom>
          <a:ln>
            <a:noFill/>
          </a:ln>
        </p:spPr>
      </p:pic>
      <p:pic>
        <p:nvPicPr>
          <p:cNvPr id="297" name="Picture 296"/>
          <p:cNvPicPr/>
          <p:nvPr/>
        </p:nvPicPr>
        <p:blipFill>
          <a:blip r:embed="rId3"/>
          <a:stretch/>
        </p:blipFill>
        <p:spPr>
          <a:xfrm>
            <a:off x="9269640" y="1333440"/>
            <a:ext cx="696600" cy="49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Mission &amp; Objectives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299" name="Picture 298"/>
          <p:cNvPicPr/>
          <p:nvPr/>
        </p:nvPicPr>
        <p:blipFill>
          <a:blip r:embed="rId2"/>
          <a:srcRect l="3300"/>
          <a:stretch/>
        </p:blipFill>
        <p:spPr>
          <a:xfrm>
            <a:off x="91440" y="1969920"/>
            <a:ext cx="4188960" cy="2412720"/>
          </a:xfrm>
          <a:prstGeom prst="rect">
            <a:avLst/>
          </a:prstGeom>
          <a:ln>
            <a:noFill/>
          </a:ln>
        </p:spPr>
      </p:pic>
      <p:pic>
        <p:nvPicPr>
          <p:cNvPr id="300" name="Picture 299"/>
          <p:cNvPicPr/>
          <p:nvPr/>
        </p:nvPicPr>
        <p:blipFill>
          <a:blip r:embed="rId3"/>
          <a:srcRect r="1667"/>
          <a:stretch/>
        </p:blipFill>
        <p:spPr>
          <a:xfrm>
            <a:off x="4114800" y="1463040"/>
            <a:ext cx="5964840" cy="372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Phase 2 Outcomes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02" name="Picture 301"/>
          <p:cNvPicPr/>
          <p:nvPr/>
        </p:nvPicPr>
        <p:blipFill>
          <a:blip r:embed="rId2"/>
          <a:stretch/>
        </p:blipFill>
        <p:spPr>
          <a:xfrm>
            <a:off x="210960" y="1252080"/>
            <a:ext cx="2988720" cy="3867840"/>
          </a:xfrm>
          <a:prstGeom prst="rect">
            <a:avLst/>
          </a:prstGeom>
          <a:ln>
            <a:noFill/>
          </a:ln>
        </p:spPr>
      </p:pic>
      <p:pic>
        <p:nvPicPr>
          <p:cNvPr id="303" name="Picture 302"/>
          <p:cNvPicPr/>
          <p:nvPr/>
        </p:nvPicPr>
        <p:blipFill>
          <a:blip r:embed="rId3"/>
          <a:stretch/>
        </p:blipFill>
        <p:spPr>
          <a:xfrm>
            <a:off x="3376080" y="1106280"/>
            <a:ext cx="6627240" cy="428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Phase 2 Outcomes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05" name="Picture 304"/>
          <p:cNvPicPr/>
          <p:nvPr/>
        </p:nvPicPr>
        <p:blipFill>
          <a:blip r:embed="rId2"/>
          <a:stretch/>
        </p:blipFill>
        <p:spPr>
          <a:xfrm>
            <a:off x="4297680" y="1223280"/>
            <a:ext cx="3951720" cy="2342160"/>
          </a:xfrm>
          <a:prstGeom prst="rect">
            <a:avLst/>
          </a:prstGeom>
          <a:ln>
            <a:noFill/>
          </a:ln>
        </p:spPr>
      </p:pic>
      <p:pic>
        <p:nvPicPr>
          <p:cNvPr id="306" name="Picture 305"/>
          <p:cNvPicPr/>
          <p:nvPr/>
        </p:nvPicPr>
        <p:blipFill>
          <a:blip r:embed="rId3"/>
          <a:stretch/>
        </p:blipFill>
        <p:spPr>
          <a:xfrm>
            <a:off x="7391880" y="3291840"/>
            <a:ext cx="2208600" cy="1999080"/>
          </a:xfrm>
          <a:prstGeom prst="rect">
            <a:avLst/>
          </a:prstGeom>
          <a:ln>
            <a:noFill/>
          </a:ln>
        </p:spPr>
      </p:pic>
      <p:pic>
        <p:nvPicPr>
          <p:cNvPr id="307" name="Picture 306"/>
          <p:cNvPicPr/>
          <p:nvPr/>
        </p:nvPicPr>
        <p:blipFill>
          <a:blip r:embed="rId4"/>
          <a:srcRect l="1089"/>
          <a:stretch/>
        </p:blipFill>
        <p:spPr>
          <a:xfrm>
            <a:off x="91440" y="1161720"/>
            <a:ext cx="4313520" cy="2608920"/>
          </a:xfrm>
          <a:prstGeom prst="rect">
            <a:avLst/>
          </a:prstGeom>
          <a:ln>
            <a:noFill/>
          </a:ln>
        </p:spPr>
      </p:pic>
      <p:pic>
        <p:nvPicPr>
          <p:cNvPr id="308" name="Picture 307"/>
          <p:cNvPicPr/>
          <p:nvPr/>
        </p:nvPicPr>
        <p:blipFill>
          <a:blip r:embed="rId5"/>
          <a:stretch/>
        </p:blipFill>
        <p:spPr>
          <a:xfrm>
            <a:off x="2535840" y="3663720"/>
            <a:ext cx="4243680" cy="200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504000" y="-25920"/>
            <a:ext cx="9070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FY21 Budget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1371600" y="4754880"/>
            <a:ext cx="6582960" cy="61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$3.7M across 6 sites and 138 IAB members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11" name="Picture 310"/>
          <p:cNvPicPr/>
          <p:nvPr/>
        </p:nvPicPr>
        <p:blipFill>
          <a:blip r:embed="rId2"/>
          <a:stretch/>
        </p:blipFill>
        <p:spPr>
          <a:xfrm>
            <a:off x="0" y="2834640"/>
            <a:ext cx="991080" cy="723240"/>
          </a:xfrm>
          <a:prstGeom prst="rect">
            <a:avLst/>
          </a:prstGeom>
          <a:ln>
            <a:noFill/>
          </a:ln>
        </p:spPr>
      </p:pic>
      <p:pic>
        <p:nvPicPr>
          <p:cNvPr id="312" name="Picture 311"/>
          <p:cNvPicPr/>
          <p:nvPr/>
        </p:nvPicPr>
        <p:blipFill>
          <a:blip r:embed="rId3"/>
          <a:stretch/>
        </p:blipFill>
        <p:spPr>
          <a:xfrm>
            <a:off x="274320" y="4754880"/>
            <a:ext cx="680040" cy="749880"/>
          </a:xfrm>
          <a:prstGeom prst="rect">
            <a:avLst/>
          </a:prstGeom>
          <a:ln>
            <a:noFill/>
          </a:ln>
        </p:spPr>
      </p:pic>
      <p:pic>
        <p:nvPicPr>
          <p:cNvPr id="313" name="Picture 312"/>
          <p:cNvPicPr/>
          <p:nvPr/>
        </p:nvPicPr>
        <p:blipFill>
          <a:blip r:embed="rId4"/>
          <a:stretch/>
        </p:blipFill>
        <p:spPr>
          <a:xfrm>
            <a:off x="99360" y="1280160"/>
            <a:ext cx="814320" cy="547920"/>
          </a:xfrm>
          <a:prstGeom prst="rect">
            <a:avLst/>
          </a:prstGeom>
          <a:ln>
            <a:noFill/>
          </a:ln>
        </p:spPr>
      </p:pic>
      <p:pic>
        <p:nvPicPr>
          <p:cNvPr id="314" name="Picture 313"/>
          <p:cNvPicPr/>
          <p:nvPr/>
        </p:nvPicPr>
        <p:blipFill>
          <a:blip r:embed="rId5"/>
          <a:stretch/>
        </p:blipFill>
        <p:spPr>
          <a:xfrm>
            <a:off x="274320" y="3749040"/>
            <a:ext cx="431640" cy="723960"/>
          </a:xfrm>
          <a:prstGeom prst="rect">
            <a:avLst/>
          </a:prstGeom>
          <a:ln>
            <a:noFill/>
          </a:ln>
        </p:spPr>
      </p:pic>
      <p:pic>
        <p:nvPicPr>
          <p:cNvPr id="315" name="Picture 314"/>
          <p:cNvPicPr/>
          <p:nvPr/>
        </p:nvPicPr>
        <p:blipFill>
          <a:blip r:embed="rId6"/>
          <a:stretch/>
        </p:blipFill>
        <p:spPr>
          <a:xfrm>
            <a:off x="8771760" y="1104120"/>
            <a:ext cx="1011600" cy="906840"/>
          </a:xfrm>
          <a:prstGeom prst="rect">
            <a:avLst/>
          </a:prstGeom>
          <a:ln>
            <a:noFill/>
          </a:ln>
        </p:spPr>
      </p:pic>
      <p:pic>
        <p:nvPicPr>
          <p:cNvPr id="316" name="Picture 315"/>
          <p:cNvPicPr/>
          <p:nvPr/>
        </p:nvPicPr>
        <p:blipFill>
          <a:blip r:embed="rId7"/>
          <a:srcRect l="2138" t="14893" r="6" b="21558"/>
          <a:stretch/>
        </p:blipFill>
        <p:spPr>
          <a:xfrm>
            <a:off x="1088280" y="1005840"/>
            <a:ext cx="7794000" cy="3291120"/>
          </a:xfrm>
          <a:prstGeom prst="rect">
            <a:avLst/>
          </a:prstGeom>
          <a:ln>
            <a:noFill/>
          </a:ln>
        </p:spPr>
      </p:pic>
      <p:pic>
        <p:nvPicPr>
          <p:cNvPr id="317" name="Picture 316"/>
          <p:cNvPicPr/>
          <p:nvPr/>
        </p:nvPicPr>
        <p:blipFill>
          <a:blip r:embed="rId8"/>
          <a:stretch/>
        </p:blipFill>
        <p:spPr>
          <a:xfrm>
            <a:off x="8778240" y="2377440"/>
            <a:ext cx="1218240" cy="365040"/>
          </a:xfrm>
          <a:prstGeom prst="rect">
            <a:avLst/>
          </a:prstGeom>
          <a:ln>
            <a:noFill/>
          </a:ln>
        </p:spPr>
      </p:pic>
      <p:pic>
        <p:nvPicPr>
          <p:cNvPr id="318" name="Picture 317"/>
          <p:cNvPicPr/>
          <p:nvPr/>
        </p:nvPicPr>
        <p:blipFill>
          <a:blip r:embed="rId9"/>
          <a:srcRect t="24923" b="25041"/>
          <a:stretch/>
        </p:blipFill>
        <p:spPr>
          <a:xfrm>
            <a:off x="8870040" y="2834640"/>
            <a:ext cx="1096200" cy="547560"/>
          </a:xfrm>
          <a:prstGeom prst="rect">
            <a:avLst/>
          </a:prstGeom>
          <a:ln>
            <a:noFill/>
          </a:ln>
        </p:spPr>
      </p:pic>
      <p:pic>
        <p:nvPicPr>
          <p:cNvPr id="319" name="Picture 318"/>
          <p:cNvPicPr/>
          <p:nvPr/>
        </p:nvPicPr>
        <p:blipFill>
          <a:blip r:embed="rId10"/>
          <a:stretch/>
        </p:blipFill>
        <p:spPr>
          <a:xfrm>
            <a:off x="8778240" y="4555800"/>
            <a:ext cx="1146960" cy="655560"/>
          </a:xfrm>
          <a:prstGeom prst="rect">
            <a:avLst/>
          </a:prstGeom>
          <a:ln>
            <a:noFill/>
          </a:ln>
        </p:spPr>
      </p:pic>
      <p:pic>
        <p:nvPicPr>
          <p:cNvPr id="320" name="Picture 319"/>
          <p:cNvPicPr/>
          <p:nvPr/>
        </p:nvPicPr>
        <p:blipFill>
          <a:blip r:embed="rId11"/>
          <a:stretch/>
        </p:blipFill>
        <p:spPr>
          <a:xfrm>
            <a:off x="0" y="2011680"/>
            <a:ext cx="1157400" cy="822240"/>
          </a:xfrm>
          <a:prstGeom prst="rect">
            <a:avLst/>
          </a:prstGeom>
          <a:ln>
            <a:noFill/>
          </a:ln>
        </p:spPr>
      </p:pic>
      <p:pic>
        <p:nvPicPr>
          <p:cNvPr id="321" name="Picture 320"/>
          <p:cNvPicPr/>
          <p:nvPr/>
        </p:nvPicPr>
        <p:blipFill>
          <a:blip r:embed="rId12"/>
          <a:srcRect t="34739" b="35377"/>
          <a:stretch/>
        </p:blipFill>
        <p:spPr>
          <a:xfrm>
            <a:off x="7955280" y="3657960"/>
            <a:ext cx="2142000" cy="63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504000" y="-169920"/>
            <a:ext cx="90680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  <a:ea typeface="DejaVu Sans"/>
              </a:rPr>
              <a:t>University Sites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24" name="Table 3"/>
          <p:cNvGraphicFramePr/>
          <p:nvPr/>
        </p:nvGraphicFramePr>
        <p:xfrm>
          <a:off x="75960" y="1368720"/>
          <a:ext cx="9966240" cy="3608640"/>
        </p:xfrm>
        <a:graphic>
          <a:graphicData uri="http://schemas.openxmlformats.org/drawingml/2006/table">
            <a:tbl>
              <a:tblPr/>
              <a:tblGrid>
                <a:gridCol w="291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Expertise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North Carolina State University (NCSU)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Forest soils, pine plantation management, productivity modeling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Oregon State University (OSU)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Douglas-fir plantation management, growth and yield modeling, genetics, remote sensing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Purdue University (PU)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Genetics, central hardwoods management, nursery technology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 of Georgia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Genetics, pine plantation management, wood quality, remote sensing, growth and yield modeling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 of Idaho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Mixed-species management, natural regeneration, productivity modeling, remote sensing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 of Maine (UM; lead site)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Mixed-species management, natural regeneration, growth and yield modeling, remote sensing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 of Washington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Douglas-fir plantation management, wood quality, remote sensing, productivity modeling 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504000" y="226080"/>
            <a:ext cx="906804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Membership</a:t>
            </a:r>
            <a:endParaRPr lang="en-US" sz="4400" b="0" strike="noStrike" spc="-1">
              <a:latin typeface="Arial"/>
            </a:endParaRPr>
          </a:p>
        </p:txBody>
      </p:sp>
      <p:graphicFrame>
        <p:nvGraphicFramePr>
          <p:cNvPr id="326" name="Table 2"/>
          <p:cNvGraphicFramePr/>
          <p:nvPr/>
        </p:nvGraphicFramePr>
        <p:xfrm>
          <a:off x="548640" y="1280160"/>
          <a:ext cx="8960760" cy="3465000"/>
        </p:xfrm>
        <a:graphic>
          <a:graphicData uri="http://schemas.openxmlformats.org/drawingml/2006/table">
            <a:tbl>
              <a:tblPr/>
              <a:tblGrid>
                <a:gridCol w="2239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Membership Type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Membership Fee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Vote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IP Property Access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Primary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$25,000/yr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 votes per membership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Yes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Secondary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$10,000/yr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 votes per membership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Upon Approval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Affiliate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$5,000/yr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Observer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In-kind (&lt;$10,000k)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4287</TotalTime>
  <Application>Microsoft Office PowerPoint</Application>
  <PresentationFormat>Custom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Forms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Aaron Weiskittel</dc:creator>
  <dc:description/>
  <cp:lastModifiedBy>Aaron Weiskittel</cp:lastModifiedBy>
  <cp:revision>191</cp:revision>
  <dcterms:created xsi:type="dcterms:W3CDTF">2018-09-28T10:39:33Z</dcterms:created>
  <dcterms:modified xsi:type="dcterms:W3CDTF">2020-06-09T14:51:57Z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Notes">
    <vt:i4>0</vt:i4>
  </property>
  <property fmtid="{D5CDD505-2E9C-101B-9397-08002B2CF9AE}" pid="7" name="PresentationFormat">
    <vt:lpwstr>Custom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17</vt:i4>
  </property>
</Properties>
</file>