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65" r:id="rId5"/>
    <p:sldId id="258" r:id="rId6"/>
    <p:sldId id="259" r:id="rId7"/>
    <p:sldId id="267" r:id="rId8"/>
    <p:sldId id="261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99"/>
  </p:normalViewPr>
  <p:slideViewPr>
    <p:cSldViewPr snapToGrid="0">
      <p:cViewPr varScale="1">
        <p:scale>
          <a:sx n="80" d="100"/>
          <a:sy n="80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</a:rPr>
              <a:t>Physiologic Response to Commercial Fertilization Programs in Pacific Northwest Forest Plantations</a:t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20.84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(UW), Kim Littke (UW), Michael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Premer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(Rayonier)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New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Kim Littke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49AF-6E80-4E3A-A38B-BAF186B6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B0A7923F-A105-43A3-AE21-DD4810E7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4837" y="2040393"/>
            <a:ext cx="4975941" cy="37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F7C791-D0C3-48C4-80A2-5F671DF08EF0}"/>
              </a:ext>
            </a:extLst>
          </p:cNvPr>
          <p:cNvSpPr txBox="1">
            <a:spLocks/>
          </p:cNvSpPr>
          <p:nvPr/>
        </p:nvSpPr>
        <p:spPr>
          <a:xfrm>
            <a:off x="250722" y="910293"/>
            <a:ext cx="8642555" cy="52619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Fertilizer response is highly variable in the Pacific Northwest mostly due to N availability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Paired-tree study identified biogeoclimatic variables that are indicative of fertilizer response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Pre-treatment soil and stand conditions affect the magnitude and continuation of response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Fertilization causes a temporary increase in photosynthetic rate and water use efficiency, but long-term response requires an increase in leaf area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Dense stands or stands that cannot support increased leaf area will likely not respond to fertilization even if N is limiting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Measurements of physiologic processes through C and O isotope ratios should further explain fertilizer response and guide future fertilization decisions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AD2950-730A-45B1-9A28-98E6BF5DECDC}"/>
              </a:ext>
            </a:extLst>
          </p:cNvPr>
          <p:cNvSpPr txBox="1">
            <a:spLocks/>
          </p:cNvSpPr>
          <p:nvPr/>
        </p:nvSpPr>
        <p:spPr>
          <a:xfrm>
            <a:off x="116610" y="1264436"/>
            <a:ext cx="3973610" cy="4708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Fertilization caused a decrease in δ</a:t>
            </a:r>
            <a:r>
              <a:rPr lang="en-US" sz="2000" baseline="30000" dirty="0"/>
              <a:t>13</a:t>
            </a:r>
            <a:r>
              <a:rPr lang="en-US" sz="2000" dirty="0"/>
              <a:t>C for 2+ years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Temporary increase in water use efficiency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δ</a:t>
            </a:r>
            <a:r>
              <a:rPr lang="en-US" sz="2000" baseline="30000" dirty="0"/>
              <a:t>18</a:t>
            </a:r>
            <a:r>
              <a:rPr lang="en-US" sz="2000" dirty="0"/>
              <a:t>O increased for 4+ years and was related to summer temperature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Decrease in stomatal conductance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Length and level of response appears to be related to site productivity and N availability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703CF4-2F0A-48F6-81C5-10254DC8D3D4}"/>
              </a:ext>
            </a:extLst>
          </p:cNvPr>
          <p:cNvSpPr txBox="1">
            <a:spLocks/>
          </p:cNvSpPr>
          <p:nvPr/>
        </p:nvSpPr>
        <p:spPr>
          <a:xfrm>
            <a:off x="117329" y="272596"/>
            <a:ext cx="1016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Results from Three Douglas-fir Stands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F04E119C-58FD-404D-84C4-FF93305D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4" y="3760239"/>
            <a:ext cx="5418655" cy="188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D75F01-FD67-4111-BB5F-06B0D50C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86" y="1110240"/>
            <a:ext cx="2372053" cy="2048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EB72E8-7374-423A-AFAB-F9D59705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360" y="1125476"/>
            <a:ext cx="2560320" cy="205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772E5C-C5F5-48F7-9C2E-042514FC23CF}"/>
              </a:ext>
            </a:extLst>
          </p:cNvPr>
          <p:cNvSpPr txBox="1"/>
          <p:nvPr/>
        </p:nvSpPr>
        <p:spPr>
          <a:xfrm>
            <a:off x="6663686" y="3192545"/>
            <a:ext cx="231986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Wind River (Brooks and Coulombe, 2009)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D6BF2-DF62-4BB0-B739-CA102E2BA5A9}"/>
              </a:ext>
            </a:extLst>
          </p:cNvPr>
          <p:cNvSpPr txBox="1"/>
          <p:nvPr/>
        </p:nvSpPr>
        <p:spPr>
          <a:xfrm>
            <a:off x="4090220" y="3202016"/>
            <a:ext cx="247375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err="1"/>
              <a:t>Shawnigan</a:t>
            </a:r>
            <a:r>
              <a:rPr lang="en-US" sz="900" dirty="0"/>
              <a:t> Lake (Brooks and Mitchell, 2011)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AF07D-32F4-472A-91ED-CB50D82FF74B}"/>
              </a:ext>
            </a:extLst>
          </p:cNvPr>
          <p:cNvSpPr txBox="1"/>
          <p:nvPr/>
        </p:nvSpPr>
        <p:spPr>
          <a:xfrm>
            <a:off x="3725344" y="5503139"/>
            <a:ext cx="29840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Coastal Oregon (Cornejo-Oviedo et al., 2017)</a:t>
            </a:r>
          </a:p>
        </p:txBody>
      </p:sp>
    </p:spTree>
    <p:extLst>
      <p:ext uri="{BB962C8B-B14F-4D97-AF65-F5344CB8AC3E}">
        <p14:creationId xmlns:p14="http://schemas.microsoft.com/office/powerpoint/2010/main" val="4104143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812C7-9DE1-4CBA-A6F2-E95FB9B24A81}"/>
              </a:ext>
            </a:extLst>
          </p:cNvPr>
          <p:cNvSpPr txBox="1">
            <a:spLocks/>
          </p:cNvSpPr>
          <p:nvPr/>
        </p:nvSpPr>
        <p:spPr>
          <a:xfrm>
            <a:off x="275303" y="1110240"/>
            <a:ext cx="849507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Understand physiological patterns of response in fertilized Douglas-fir plantations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Investigate mechanisms between </a:t>
            </a:r>
            <a:r>
              <a:rPr lang="en-US" sz="2400" dirty="0" err="1"/>
              <a:t>biogeoclimatic</a:t>
            </a:r>
            <a:r>
              <a:rPr lang="en-US" sz="2400" dirty="0"/>
              <a:t> variables, physiological processes, and fertilizer response 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Develop regional silvicultural nutrition guidelines for commercial forest operations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Provide data to inform changes in silvicultural treatments due to future climate change</a:t>
            </a:r>
          </a:p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4F999B-2AF4-424D-B22B-10DF8099D332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5112167" cy="4590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Utilize remaining SMC Paired-tree installations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Select a subset of responding and              non-responding installations from each region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20 installations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Core ten trees from each treatment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Measure earlywood and latewood for 6 years after fertilization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Split cores into EW/LW and composite by treatment and installation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Isotopic composition (δ</a:t>
            </a:r>
            <a:r>
              <a:rPr lang="en-US" sz="2000" baseline="30000" dirty="0"/>
              <a:t>13</a:t>
            </a:r>
            <a:r>
              <a:rPr lang="en-US" sz="2000" dirty="0"/>
              <a:t>C</a:t>
            </a:r>
            <a:r>
              <a:rPr lang="en-US" sz="2000" baseline="30000" dirty="0"/>
              <a:t> </a:t>
            </a:r>
            <a:r>
              <a:rPr lang="en-US" sz="2000" dirty="0"/>
              <a:t>and δ</a:t>
            </a:r>
            <a:r>
              <a:rPr lang="en-US" sz="2000" baseline="30000" dirty="0"/>
              <a:t>18</a:t>
            </a:r>
            <a:r>
              <a:rPr lang="en-US" sz="2000" dirty="0"/>
              <a:t>O) will be analyzed at Northern Illinois University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2817689-B921-4EDA-AAE7-884E25282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11841" r="12692" b="11852"/>
          <a:stretch/>
        </p:blipFill>
        <p:spPr>
          <a:xfrm>
            <a:off x="5329084" y="979367"/>
            <a:ext cx="3696991" cy="489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Timeline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4F999B-2AF4-424D-B22B-10DF8099D332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8101173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Summer 2020      Sample 10 Paired-Tree installations;         		          Measurement and processing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Fall 2020              Sample analysis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Summer 2021      Sample 10 Paired-Tree installations;         		          Measurement and processing</a:t>
            </a:r>
          </a:p>
          <a:p>
            <a:pPr>
              <a:spcAft>
                <a:spcPts val="600"/>
              </a:spcAft>
              <a:tabLst>
                <a:tab pos="2684463" algn="l"/>
              </a:tabLst>
            </a:pPr>
            <a:r>
              <a:rPr lang="en-US" sz="2400" dirty="0"/>
              <a:t>Fall 2021              Sample analysis</a:t>
            </a:r>
          </a:p>
          <a:p>
            <a:pPr>
              <a:spcAft>
                <a:spcPts val="600"/>
              </a:spcAft>
              <a:tabLst>
                <a:tab pos="2625725" algn="l"/>
              </a:tabLst>
            </a:pPr>
            <a:r>
              <a:rPr lang="en-US" sz="2400" dirty="0"/>
              <a:t>Winter 2022         Statistical analysis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Spring 2022         Final report and prepare manuscripts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57345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396E74-62BD-4B05-BCA2-2D82B7A7E918}"/>
              </a:ext>
            </a:extLst>
          </p:cNvPr>
          <p:cNvSpPr txBox="1">
            <a:spLocks/>
          </p:cNvSpPr>
          <p:nvPr/>
        </p:nvSpPr>
        <p:spPr>
          <a:xfrm>
            <a:off x="351503" y="1110240"/>
            <a:ext cx="8440274" cy="427808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Synthesized relationships </a:t>
            </a:r>
            <a:r>
              <a:rPr lang="en-US" dirty="0"/>
              <a:t>between stand structure, biogeoclimatic variables, and N fertilization physiologic response </a:t>
            </a:r>
          </a:p>
          <a:p>
            <a:pPr>
              <a:spcAft>
                <a:spcPts val="600"/>
              </a:spcAft>
            </a:pPr>
            <a:r>
              <a:rPr lang="en-US"/>
              <a:t>Proposed silviculture </a:t>
            </a:r>
            <a:r>
              <a:rPr lang="en-US" dirty="0"/>
              <a:t>alternatives under potential changes in future climate</a:t>
            </a:r>
          </a:p>
          <a:p>
            <a:pPr>
              <a:spcAft>
                <a:spcPts val="600"/>
              </a:spcAft>
            </a:pPr>
            <a:r>
              <a:rPr lang="en-US" dirty="0"/>
              <a:t>Three publications to be submitted to peer-reviewed journals that reflect each project objective</a:t>
            </a:r>
          </a:p>
          <a:p>
            <a:pPr>
              <a:spcAft>
                <a:spcPts val="600"/>
              </a:spcAft>
            </a:pPr>
            <a:r>
              <a:rPr lang="en-US" dirty="0"/>
              <a:t>A study design that can be applied to national forests through the Center for Advanced Forestry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71353-C673-4AFC-8235-D1DF91EC66E8}"/>
              </a:ext>
            </a:extLst>
          </p:cNvPr>
          <p:cNvSpPr txBox="1">
            <a:spLocks/>
          </p:cNvSpPr>
          <p:nvPr/>
        </p:nvSpPr>
        <p:spPr>
          <a:xfrm>
            <a:off x="245628" y="1208314"/>
            <a:ext cx="4605508" cy="4278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Improved fertilization and thinning recommendations for Douglas-fir plantations based on physiologic response</a:t>
            </a:r>
          </a:p>
          <a:p>
            <a:pPr>
              <a:spcAft>
                <a:spcPts val="600"/>
              </a:spcAft>
            </a:pPr>
            <a:r>
              <a:rPr lang="en-US" dirty="0"/>
              <a:t>Recommendations for silviculture under future climate scenarios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9B953F9-322D-43F8-8045-152656259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0000" r="11190" b="11123"/>
          <a:stretch/>
        </p:blipFill>
        <p:spPr>
          <a:xfrm>
            <a:off x="4916129" y="552517"/>
            <a:ext cx="4041344" cy="54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Budget</a:t>
            </a:r>
            <a:endParaRPr lang="en-US" sz="1800" b="1" strike="noStrike" spc="-1" dirty="0">
              <a:latin typeface="Arial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25D5B37A-26F4-4972-BAFB-6553DEE01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635442"/>
              </p:ext>
            </p:extLst>
          </p:nvPr>
        </p:nvGraphicFramePr>
        <p:xfrm>
          <a:off x="457200" y="762840"/>
          <a:ext cx="8077200" cy="42462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05782">
                  <a:extLst>
                    <a:ext uri="{9D8B030D-6E8A-4147-A177-3AD203B41FA5}">
                      <a16:colId xmlns:a16="http://schemas.microsoft.com/office/drawing/2014/main" val="696060664"/>
                    </a:ext>
                  </a:extLst>
                </a:gridCol>
                <a:gridCol w="4381485">
                  <a:extLst>
                    <a:ext uri="{9D8B030D-6E8A-4147-A177-3AD203B41FA5}">
                      <a16:colId xmlns:a16="http://schemas.microsoft.com/office/drawing/2014/main" val="3144903034"/>
                    </a:ext>
                  </a:extLst>
                </a:gridCol>
                <a:gridCol w="2189933">
                  <a:extLst>
                    <a:ext uri="{9D8B030D-6E8A-4147-A177-3AD203B41FA5}">
                      <a16:colId xmlns:a16="http://schemas.microsoft.com/office/drawing/2014/main" val="1365688589"/>
                    </a:ext>
                  </a:extLst>
                </a:gridCol>
              </a:tblGrid>
              <a:tr h="3367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Budget item: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Justification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70255470"/>
                  </a:ext>
                </a:extLst>
              </a:tr>
              <a:tr h="7119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Summer Student Research Assistant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 months.  Responsible for field sampling and laboratory processing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$9,333.61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61507494"/>
                  </a:ext>
                </a:extLst>
              </a:tr>
              <a:tr h="11008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Contract Services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(Laboratory processing):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 installations * 2 treatments * 12 EW/LW increments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* $36 C and O sample processing fee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$8,640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34855214"/>
                  </a:ext>
                </a:extLst>
              </a:tr>
              <a:tr h="6553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Travel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20 travel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$6,110.41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76056"/>
                  </a:ext>
                </a:extLst>
              </a:tr>
              <a:tr h="6553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Supplies and Equipment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Increment borer and supplies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$1,000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49295073"/>
                  </a:ext>
                </a:extLst>
              </a:tr>
              <a:tr h="264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Project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$25,084.02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42935294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658A465C-96AC-4954-A9CE-CFF8FB4BE66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009118"/>
            <a:ext cx="8229240" cy="572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Salary for Littke and </a:t>
            </a:r>
            <a:r>
              <a:rPr lang="en-US" sz="2000" dirty="0" err="1"/>
              <a:t>Turnblom</a:t>
            </a:r>
            <a:r>
              <a:rPr lang="en-US" sz="2000" dirty="0"/>
              <a:t> provided by SMC               $15,568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544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Drew Hanft</cp:lastModifiedBy>
  <cp:revision>35</cp:revision>
  <dcterms:created xsi:type="dcterms:W3CDTF">2013-02-25T23:05:08Z</dcterms:created>
  <dcterms:modified xsi:type="dcterms:W3CDTF">2020-06-09T19:55:35Z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