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68" r:id="rId5"/>
    <p:sldId id="258" r:id="rId6"/>
    <p:sldId id="259" r:id="rId7"/>
    <p:sldId id="265" r:id="rId8"/>
    <p:sldId id="269" r:id="rId9"/>
    <p:sldId id="261" r:id="rId10"/>
    <p:sldId id="262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73976" autoAdjust="0"/>
  </p:normalViewPr>
  <p:slideViewPr>
    <p:cSldViewPr snapToGrid="0">
      <p:cViewPr varScale="1">
        <p:scale>
          <a:sx n="101" d="100"/>
          <a:sy n="101" d="100"/>
        </p:scale>
        <p:origin x="1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776288"/>
            <a:ext cx="5113337" cy="3835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5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94512" y="4857186"/>
            <a:ext cx="6355728" cy="460135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47792" cy="51093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496960" y="0"/>
            <a:ext cx="3447792" cy="51093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714738"/>
            <a:ext cx="3447792" cy="51093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496960" y="9714738"/>
            <a:ext cx="3447792" cy="51093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01040" y="4415791"/>
            <a:ext cx="5607584" cy="418264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pc="-1" dirty="0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971088" y="8830116"/>
            <a:ext cx="3037104" cy="464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97" tIns="45848" rIns="91697" bIns="45848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spc="-1">
                <a:solidFill>
                  <a:srgbClr val="000000"/>
                </a:solidFill>
                <a:latin typeface="Arial"/>
              </a:rPr>
              <a:t>1</a:t>
            </a:fld>
            <a:endParaRPr lang="en-U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80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776288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spc="-1">
                <a:latin typeface="Times New Roman"/>
              </a:rPr>
              <a:t>2</a:t>
            </a:fld>
            <a:endParaRPr lang="en-US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9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776288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spc="-1">
                <a:latin typeface="Times New Roman"/>
              </a:rPr>
              <a:t>3</a:t>
            </a:fld>
            <a:endParaRPr lang="en-US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533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776288"/>
            <a:ext cx="5114925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spc="-1">
                <a:latin typeface="Times New Roman"/>
              </a:rPr>
              <a:t>4</a:t>
            </a:fld>
            <a:endParaRPr lang="en-US" sz="14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877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56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05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366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20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39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New Project Proposal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3D39-CBDA-CE40-AB92-15DC85F4F79C}"/>
              </a:ext>
            </a:extLst>
          </p:cNvPr>
          <p:cNvSpPr txBox="1"/>
          <p:nvPr/>
        </p:nvSpPr>
        <p:spPr>
          <a:xfrm>
            <a:off x="342900" y="1219200"/>
            <a:ext cx="8458200" cy="220980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en-US" sz="1600" i="1" dirty="0">
              <a:latin typeface="+mj-lt"/>
              <a:cs typeface="+mn-cs"/>
            </a:endParaRPr>
          </a:p>
          <a:p>
            <a:pPr algn="ctr">
              <a:defRPr/>
            </a:pPr>
            <a:r>
              <a:rPr lang="en-US" sz="3600" dirty="0">
                <a:latin typeface="+mj-lt"/>
                <a:cs typeface="+mn-cs"/>
              </a:rPr>
              <a:t>Stand Response to Thinning:</a:t>
            </a:r>
          </a:p>
          <a:p>
            <a:pPr algn="ctr">
              <a:defRPr/>
            </a:pPr>
            <a:r>
              <a:rPr lang="en-US" sz="2400" dirty="0"/>
              <a:t>Enhancing Response Prediction Through Modeling</a:t>
            </a:r>
            <a:br>
              <a:rPr lang="en-US" sz="2000" dirty="0">
                <a:latin typeface="+mj-lt"/>
                <a:cs typeface="+mn-cs"/>
              </a:rPr>
            </a:br>
            <a:r>
              <a:rPr lang="en-US" sz="2000" dirty="0">
                <a:latin typeface="+mj-lt"/>
                <a:cs typeface="+mn-cs"/>
              </a:rPr>
              <a:t>CAFS 20.82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4A4FB-6733-5F4D-A69E-98D88013D353}"/>
              </a:ext>
            </a:extLst>
          </p:cNvPr>
          <p:cNvSpPr txBox="1"/>
          <p:nvPr/>
        </p:nvSpPr>
        <p:spPr>
          <a:xfrm>
            <a:off x="342900" y="3657600"/>
            <a:ext cx="8458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cs typeface="+mn-cs"/>
              </a:rPr>
              <a:t>Eric Turnblom, Jason Cross (UW)</a:t>
            </a:r>
          </a:p>
          <a:p>
            <a:pPr algn="ctr">
              <a:defRPr/>
            </a:pPr>
            <a:r>
              <a:rPr lang="en-US" sz="2000" dirty="0">
                <a:latin typeface="+mj-lt"/>
                <a:cs typeface="+mn-cs"/>
              </a:rPr>
              <a:t>Aaron </a:t>
            </a:r>
            <a:r>
              <a:rPr lang="en-US" sz="2000" dirty="0" err="1">
                <a:latin typeface="+mj-lt"/>
                <a:cs typeface="+mn-cs"/>
              </a:rPr>
              <a:t>Weiskittel</a:t>
            </a:r>
            <a:r>
              <a:rPr lang="en-US" sz="2000" dirty="0">
                <a:latin typeface="+mj-lt"/>
                <a:cs typeface="+mn-cs"/>
              </a:rPr>
              <a:t> (U ME)</a:t>
            </a:r>
          </a:p>
          <a:p>
            <a:pPr algn="ctr">
              <a:defRPr/>
            </a:pPr>
            <a:r>
              <a:rPr lang="en-US" sz="2000" dirty="0">
                <a:latin typeface="+mj-lt"/>
                <a:cs typeface="+mn-cs"/>
              </a:rPr>
              <a:t>Cristian Montes, </a:t>
            </a:r>
            <a:r>
              <a:rPr lang="en-US" sz="2000" dirty="0"/>
              <a:t>Bronson Bullock</a:t>
            </a:r>
            <a:r>
              <a:rPr lang="en-US" sz="2000" dirty="0">
                <a:latin typeface="+mj-lt"/>
                <a:cs typeface="+mn-cs"/>
              </a:rPr>
              <a:t> (UGA)</a:t>
            </a: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44ED9F49-FC81-014A-A7D0-28174041EE52}"/>
              </a:ext>
            </a:extLst>
          </p:cNvPr>
          <p:cNvSpPr/>
          <p:nvPr/>
        </p:nvSpPr>
        <p:spPr>
          <a:xfrm>
            <a:off x="343080" y="5408362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Eric Turnblom, Presenter</a:t>
            </a:r>
            <a:endParaRPr lang="en-US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244683" y="182520"/>
            <a:ext cx="2267877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Timeline &amp; Budget</a:t>
            </a:r>
            <a:endParaRPr lang="en-US" sz="1800" b="1" strike="noStrike" spc="-1" dirty="0"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97884"/>
              </p:ext>
            </p:extLst>
          </p:nvPr>
        </p:nvGraphicFramePr>
        <p:xfrm>
          <a:off x="1737656" y="2735203"/>
          <a:ext cx="563015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657">
                  <a:extLst>
                    <a:ext uri="{9D8B030D-6E8A-4147-A177-3AD203B41FA5}">
                      <a16:colId xmlns:a16="http://schemas.microsoft.com/office/drawing/2014/main" val="774515805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97538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  <a:r>
                        <a:rPr lang="en-US" baseline="0" dirty="0"/>
                        <a:t> item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 1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62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CAFS funding request: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1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Graduate</a:t>
                      </a:r>
                      <a:r>
                        <a:rPr lang="en-US" baseline="0" dirty="0"/>
                        <a:t> Student 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9,800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6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  <a:r>
                        <a:rPr lang="en-US" baseline="0" dirty="0"/>
                        <a:t> &amp;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0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$ 10,800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8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Other </a:t>
                      </a:r>
                      <a:r>
                        <a:rPr lang="en-US" b="1" baseline="0" dirty="0"/>
                        <a:t>sources (UW CAFS site):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qtrs. TA salary, SEFS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$ 19,600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28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summer </a:t>
                      </a:r>
                      <a:r>
                        <a:rPr lang="en-US" dirty="0" err="1"/>
                        <a:t>qtr</a:t>
                      </a:r>
                      <a:r>
                        <a:rPr lang="en-US" dirty="0"/>
                        <a:t> hourly GRSA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9,100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7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1 </a:t>
                      </a:r>
                      <a:r>
                        <a:rPr lang="en-US" baseline="0" dirty="0" err="1"/>
                        <a:t>mo</a:t>
                      </a:r>
                      <a:r>
                        <a:rPr lang="en-US" baseline="0" dirty="0"/>
                        <a:t> salary Turnblom, Cross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$ 24,400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900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172" y="559540"/>
            <a:ext cx="7379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736600"/>
            <a:r>
              <a:rPr lang="en-US" sz="1600" dirty="0"/>
              <a:t>Year 1:	Assemble PNW data, derive modeling variables, error check, update baseline stand yield model; Literature search for treatment augmentation strategies; Testing of treatment augmentation strategies.</a:t>
            </a:r>
          </a:p>
          <a:p>
            <a:pPr marL="736600" indent="-736600"/>
            <a:r>
              <a:rPr lang="en-US" sz="1600" dirty="0"/>
              <a:t>Year 2:	Final fit of treatment augmented stand yield model; Benchmark / cross-validate model, refine as necessary; Assemble data from collaborating regions / staging personnel for independent within-region work</a:t>
            </a:r>
          </a:p>
          <a:p>
            <a:pPr marL="736600" indent="-736600"/>
            <a:r>
              <a:rPr lang="en-US" sz="1600" dirty="0"/>
              <a:t>Year 3:	Final models fit across regions, evaluated, refined; Web browser-based user interface concluded.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DF5F26-55FD-2748-A9C4-E032604D3EC6}"/>
              </a:ext>
            </a:extLst>
          </p:cNvPr>
          <p:cNvGrpSpPr/>
          <p:nvPr/>
        </p:nvGrpSpPr>
        <p:grpSpPr>
          <a:xfrm>
            <a:off x="279305" y="1110240"/>
            <a:ext cx="8555274" cy="4363292"/>
            <a:chOff x="279305" y="1063940"/>
            <a:chExt cx="8555274" cy="4363292"/>
          </a:xfrm>
        </p:grpSpPr>
        <p:sp>
          <p:nvSpPr>
            <p:cNvPr id="8" name="CustomShape 1">
              <a:extLst>
                <a:ext uri="{FF2B5EF4-FFF2-40B4-BE49-F238E27FC236}">
                  <a16:creationId xmlns:a16="http://schemas.microsoft.com/office/drawing/2014/main" id="{3301BDD5-7264-ED43-B92C-D5E7E3294EAC}"/>
                </a:ext>
              </a:extLst>
            </p:cNvPr>
            <p:cNvSpPr/>
            <p:nvPr/>
          </p:nvSpPr>
          <p:spPr>
            <a:xfrm>
              <a:off x="420966" y="1063940"/>
              <a:ext cx="8265114" cy="1249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US" sz="28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Phase III Member Survey</a:t>
              </a:r>
              <a:br>
                <a:rPr sz="1100" dirty="0"/>
              </a:br>
              <a:r>
                <a:rPr lang="en-US" sz="28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(Silviculture)</a:t>
              </a:r>
              <a:endParaRPr lang="en-US" sz="2800" b="0" strike="noStrike" spc="-1" dirty="0">
                <a:latin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7649B4-3869-FC4A-B26B-E862F03E7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305" y="2231616"/>
              <a:ext cx="8555274" cy="2573989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3">
              <a:extLst>
                <a:ext uri="{FF2B5EF4-FFF2-40B4-BE49-F238E27FC236}">
                  <a16:creationId xmlns:a16="http://schemas.microsoft.com/office/drawing/2014/main" id="{C6650159-3336-7443-8132-5071394F2614}"/>
                </a:ext>
              </a:extLst>
            </p:cNvPr>
            <p:cNvSpPr/>
            <p:nvPr/>
          </p:nvSpPr>
          <p:spPr>
            <a:xfrm>
              <a:off x="774655" y="4826032"/>
              <a:ext cx="7258176" cy="601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Strong support for continued focus on thinning</a:t>
              </a:r>
              <a:endParaRPr lang="en-US" sz="1800" b="0" strike="noStrike" spc="-1" dirty="0">
                <a:latin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E5A8425-6C0D-FD49-95E8-D83916AF7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727"/>
            <a:ext cx="9144000" cy="471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F75605A-2ED6-2A48-A493-1CAF3EA84D03}"/>
              </a:ext>
            </a:extLst>
          </p:cNvPr>
          <p:cNvSpPr txBox="1">
            <a:spLocks/>
          </p:cNvSpPr>
          <p:nvPr/>
        </p:nvSpPr>
        <p:spPr>
          <a:xfrm>
            <a:off x="621322" y="1006997"/>
            <a:ext cx="8210162" cy="46645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Forecasting yield is a primary objective of forest managers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Thinning a stand has a propensity to alter stand allometry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Stand productivity: 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	Actual </a:t>
            </a:r>
            <a:r>
              <a:rPr lang="en-US" altLang="en-US" sz="2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i="1" dirty="0">
                <a:solidFill>
                  <a:schemeClr val="tx1"/>
                </a:solidFill>
              </a:rPr>
              <a:t>Realistic [Realizable?]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Potential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Decision space is clearly in zone between Actual and </a:t>
            </a:r>
            <a:r>
              <a:rPr lang="en-US" altLang="en-US" sz="3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51310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4093960-27D7-F549-9629-D33E2677123A}"/>
              </a:ext>
            </a:extLst>
          </p:cNvPr>
          <p:cNvSpPr txBox="1">
            <a:spLocks/>
          </p:cNvSpPr>
          <p:nvPr/>
        </p:nvSpPr>
        <p:spPr>
          <a:xfrm>
            <a:off x="621322" y="1203767"/>
            <a:ext cx="8198587" cy="47803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Update the existing base stand yield model (untreated stands) within the SMC Plantation Yield Calculator (SMC-PYC) given another two full cycles of data collection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Incorporate Pre-commercial and Commercial Thinning effects using results of Bose, et al (2018) and Cross &amp; Turnblom (2019)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Benchmark fitted model against independent data set, adjust if necessary,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Expand technology to other commercial forest types, as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06DB2122-9D81-4D48-877E-D2572424AC97}"/>
              </a:ext>
            </a:extLst>
          </p:cNvPr>
          <p:cNvSpPr txBox="1">
            <a:spLocks/>
          </p:cNvSpPr>
          <p:nvPr/>
        </p:nvSpPr>
        <p:spPr>
          <a:xfrm>
            <a:off x="557822" y="647700"/>
            <a:ext cx="8198587" cy="51459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Challenge existing base model framework of SMC-PYC: Chapman-Richards function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1A87B-DED6-B94F-A28A-F4372DFC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" y="1727199"/>
            <a:ext cx="2604980" cy="4262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B9CF3C-4DB7-A54A-9E5C-759DE286A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5" y="1727199"/>
            <a:ext cx="4146550" cy="70498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072ACE-83BF-0F46-B3F5-7FB1593B01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5" y="2814626"/>
            <a:ext cx="4148044" cy="310646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1" name="CustomShape 2">
            <a:extLst>
              <a:ext uri="{FF2B5EF4-FFF2-40B4-BE49-F238E27FC236}">
                <a16:creationId xmlns:a16="http://schemas.microsoft.com/office/drawing/2014/main" id="{0D3F669F-852C-FD46-AC69-C732F44D5B73}"/>
              </a:ext>
            </a:extLst>
          </p:cNvPr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BCE8AE-C35A-404A-9A7D-396EA868A64B}"/>
              </a:ext>
            </a:extLst>
          </p:cNvPr>
          <p:cNvSpPr txBox="1">
            <a:spLocks/>
          </p:cNvSpPr>
          <p:nvPr/>
        </p:nvSpPr>
        <p:spPr>
          <a:xfrm>
            <a:off x="622300" y="1181100"/>
            <a:ext cx="7632700" cy="4445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Augment model with silvicultural treatment variables</a:t>
            </a:r>
          </a:p>
          <a:p>
            <a:pPr lvl="1"/>
            <a:r>
              <a:rPr lang="en-US" dirty="0"/>
              <a:t>Treatment type </a:t>
            </a:r>
          </a:p>
          <a:p>
            <a:pPr lvl="1"/>
            <a:r>
              <a:rPr lang="en-US" dirty="0"/>
              <a:t>Treatment intensity / degree   </a:t>
            </a:r>
          </a:p>
          <a:p>
            <a:pPr lvl="1"/>
            <a:r>
              <a:rPr lang="en-US" dirty="0"/>
              <a:t>Time (years) since treatment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1F2E6-649B-3E42-B794-BCECE17A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80" y="3737049"/>
            <a:ext cx="3260719" cy="691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58494E-57E1-504E-BE38-49029F63E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7" y="2806700"/>
            <a:ext cx="3633179" cy="3205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C2461B-68CD-8141-859D-430297AF2526}"/>
                  </a:ext>
                </a:extLst>
              </p:cNvPr>
              <p:cNvSpPr/>
              <p:nvPr/>
            </p:nvSpPr>
            <p:spPr>
              <a:xfrm>
                <a:off x="5315143" y="2884235"/>
                <a:ext cx="2209515" cy="475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C2461B-68CD-8141-859D-430297AF2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43" y="2884235"/>
                <a:ext cx="2209515" cy="475515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C2461B-68CD-8141-859D-430297AF2526}"/>
                  </a:ext>
                </a:extLst>
              </p:cNvPr>
              <p:cNvSpPr/>
              <p:nvPr/>
            </p:nvSpPr>
            <p:spPr>
              <a:xfrm>
                <a:off x="4643754" y="4762896"/>
                <a:ext cx="4043046" cy="432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𝑡h𝑖𝑛</m:t>
                          </m:r>
                        </m:sub>
                      </m:sSub>
                      <m:r>
                        <a:rPr lang="en-US" sz="2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2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US" sz="2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𝑌𝑆𝑇</m:t>
                          </m:r>
                        </m:e>
                        <m:sup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𝑌𝑆𝑇</m:t>
                          </m:r>
                        </m:sup>
                      </m:sSup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C2461B-68CD-8141-859D-430297AF2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54" y="4762896"/>
                <a:ext cx="4043046" cy="432041"/>
              </a:xfrm>
              <a:prstGeom prst="rect">
                <a:avLst/>
              </a:prstGeom>
              <a:blipFill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3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BCE8AE-C35A-404A-9A7D-396EA868A64B}"/>
              </a:ext>
            </a:extLst>
          </p:cNvPr>
          <p:cNvSpPr txBox="1">
            <a:spLocks/>
          </p:cNvSpPr>
          <p:nvPr/>
        </p:nvSpPr>
        <p:spPr>
          <a:xfrm>
            <a:off x="622300" y="1229180"/>
            <a:ext cx="7632700" cy="4445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Benchmark Model with treatment augmentations</a:t>
            </a:r>
          </a:p>
          <a:p>
            <a:pPr lvl="1"/>
            <a:r>
              <a:rPr lang="en-US" dirty="0"/>
              <a:t>Jackknifing </a:t>
            </a:r>
          </a:p>
          <a:p>
            <a:pPr lvl="1"/>
            <a:r>
              <a:rPr lang="en-US" dirty="0"/>
              <a:t>Cross-validation</a:t>
            </a:r>
          </a:p>
          <a:p>
            <a:pPr lvl="1"/>
            <a:endParaRPr lang="en-US" dirty="0"/>
          </a:p>
          <a:p>
            <a:r>
              <a:rPr lang="en-US" sz="2400" dirty="0"/>
              <a:t>Expand efforts to other regions, as appropriate</a:t>
            </a:r>
          </a:p>
          <a:p>
            <a:pPr lvl="1"/>
            <a:r>
              <a:rPr lang="en-US" dirty="0"/>
              <a:t>Enhance existing relationships between scientists and personnel at the relevant CAFS sites</a:t>
            </a:r>
          </a:p>
          <a:p>
            <a:pPr lvl="1"/>
            <a:r>
              <a:rPr lang="en-US" dirty="0"/>
              <a:t>Develop new relationships</a:t>
            </a:r>
          </a:p>
          <a:p>
            <a:pPr lvl="1"/>
            <a:r>
              <a:rPr lang="en-US" dirty="0"/>
              <a:t>Develop data sharing plans</a:t>
            </a:r>
          </a:p>
          <a:p>
            <a:pPr lvl="1"/>
            <a:r>
              <a:rPr lang="en-US" dirty="0"/>
              <a:t>Identify personnel at each collaborating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0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208" y="1028340"/>
            <a:ext cx="7696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EXPECTED DELIVERABLES – ONE YEAR: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Updated SMC-PYC baseline (untreated) stand yield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Annotated Bibliography of stand yield model treatment augmentation strategies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Preliminary results of tested treatment augmentation strategies, including confidently directed plan for fitting a 'treated' model using 'the best' or 'best blend' of treatment augmentation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 presentation of findings at CAFS Annual Meeting and Regional research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Draft manuscript destined for peer-reviewed journal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697" y="1801940"/>
            <a:ext cx="7696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Project results would be a standardized framework for stand modeling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Easier future calibrations of growth and yield prediction models given framework for model updates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Improved forest panning and financial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584</Words>
  <Application>Microsoft Macintosh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Cambria Math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E. Turnblom</cp:lastModifiedBy>
  <cp:revision>135</cp:revision>
  <cp:lastPrinted>2020-06-05T20:53:24Z</cp:lastPrinted>
  <dcterms:created xsi:type="dcterms:W3CDTF">2013-02-25T23:05:08Z</dcterms:created>
  <dcterms:modified xsi:type="dcterms:W3CDTF">2020-06-05T23:41:44Z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