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8"/>
  </p:notesMasterIdLst>
  <p:sldIdLst>
    <p:sldId id="256" r:id="rId3"/>
    <p:sldId id="265" r:id="rId4"/>
    <p:sldId id="257" r:id="rId5"/>
    <p:sldId id="266" r:id="rId6"/>
    <p:sldId id="269" r:id="rId7"/>
    <p:sldId id="258" r:id="rId8"/>
    <p:sldId id="259" r:id="rId9"/>
    <p:sldId id="267" r:id="rId10"/>
    <p:sldId id="268" r:id="rId11"/>
    <p:sldId id="270" r:id="rId12"/>
    <p:sldId id="271" r:id="rId13"/>
    <p:sldId id="260" r:id="rId14"/>
    <p:sldId id="261" r:id="rId15"/>
    <p:sldId id="272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9B7"/>
    <a:srgbClr val="EAF8FF"/>
    <a:srgbClr val="F5DBB9"/>
    <a:srgbClr val="EAF7FF"/>
    <a:srgbClr val="FFD9C1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84" y="1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09AF331-CD7F-4FDC-B425-FB770E011542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A4794E8-AD3A-48AD-9F0D-6496D6A049C3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7680" cy="70380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15"/>
          <a:stretch/>
        </p:blipFill>
        <p:spPr>
          <a:xfrm>
            <a:off x="7581600" y="6035040"/>
            <a:ext cx="699480" cy="73116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7680" cy="703800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15"/>
          <a:stretch/>
        </p:blipFill>
        <p:spPr>
          <a:xfrm>
            <a:off x="7581600" y="6035040"/>
            <a:ext cx="699480" cy="73116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.usda.gov/rds/archive/catalog/RDS-2013-0013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343080" y="1219320"/>
            <a:ext cx="8457480" cy="22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Intraspecific hydraulic responses of commercial tree seedlings to nursery drought conditioning</a:t>
            </a:r>
            <a:endParaRPr lang="en-US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br>
              <a:rPr lang="en-US" dirty="0"/>
            </a:b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 CAFS 20.78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343080" y="3886200"/>
            <a:ext cx="84574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Andrew S. Nelson, University of Idaho</a:t>
            </a:r>
          </a:p>
          <a:p>
            <a:pPr algn="ctr"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Douglass F. Jacobs, Purdue University</a:t>
            </a:r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</a:rPr>
              <a:t>Carlos Gonzalez-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/>
              </a:rPr>
              <a:t>Benecke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/>
              </a:rPr>
              <a:t>, Oregon State University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1943280" y="380880"/>
            <a:ext cx="52570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New Project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343080" y="4933800"/>
            <a:ext cx="84574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Presenter: Andrew Nelson</a:t>
            </a: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4"/>
          <p:cNvSpPr/>
          <p:nvPr/>
        </p:nvSpPr>
        <p:spPr>
          <a:xfrm>
            <a:off x="6540840" y="1825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E6E98-4D71-4AF6-8FD0-4DD587C49D5F}"/>
              </a:ext>
            </a:extLst>
          </p:cNvPr>
          <p:cNvSpPr txBox="1"/>
          <p:nvPr/>
        </p:nvSpPr>
        <p:spPr>
          <a:xfrm>
            <a:off x="1501205" y="331953"/>
            <a:ext cx="568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Hydraulic Conductivity Methods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8238D0-15A2-4D93-9E2F-3A81141276B7}"/>
              </a:ext>
            </a:extLst>
          </p:cNvPr>
          <p:cNvGrpSpPr>
            <a:grpSpLocks noChangeAspect="1"/>
          </p:cNvGrpSpPr>
          <p:nvPr/>
        </p:nvGrpSpPr>
        <p:grpSpPr>
          <a:xfrm>
            <a:off x="50743" y="1028340"/>
            <a:ext cx="9041793" cy="4929411"/>
            <a:chOff x="0" y="0"/>
            <a:chExt cx="5902960" cy="32181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431844E-9B5E-49F4-B941-BDA9080088D9}"/>
                </a:ext>
              </a:extLst>
            </p:cNvPr>
            <p:cNvGrpSpPr/>
            <p:nvPr/>
          </p:nvGrpSpPr>
          <p:grpSpPr>
            <a:xfrm>
              <a:off x="0" y="0"/>
              <a:ext cx="5902960" cy="3218180"/>
              <a:chOff x="0" y="0"/>
              <a:chExt cx="5902960" cy="321818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9F7895E-DACB-4473-AC50-99F596CEC98A}"/>
                  </a:ext>
                </a:extLst>
              </p:cNvPr>
              <p:cNvGrpSpPr/>
              <p:nvPr/>
            </p:nvGrpSpPr>
            <p:grpSpPr>
              <a:xfrm>
                <a:off x="0" y="0"/>
                <a:ext cx="4757420" cy="3218180"/>
                <a:chOff x="0" y="0"/>
                <a:chExt cx="4757420" cy="3218180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AEE2B18B-68AD-4B8C-BD93-0B23076E75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61" b="16495"/>
                <a:stretch/>
              </p:blipFill>
              <p:spPr bwMode="auto">
                <a:xfrm rot="16200000">
                  <a:off x="769620" y="-769620"/>
                  <a:ext cx="3218180" cy="475742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25" name="Text Box 2">
                  <a:extLst>
                    <a:ext uri="{FF2B5EF4-FFF2-40B4-BE49-F238E27FC236}">
                      <a16:creationId xmlns:a16="http://schemas.microsoft.com/office/drawing/2014/main" id="{E1BAC77C-EEA6-489C-9D02-710BAF6B92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69882" y="2330769"/>
                  <a:ext cx="743247" cy="23833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600"/>
                    </a:spcAft>
                  </a:pPr>
                  <a:r>
                    <a:rPr lang="en-US" sz="15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Sample</a:t>
                  </a:r>
                  <a:endPara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Text Box 2">
                  <a:extLst>
                    <a:ext uri="{FF2B5EF4-FFF2-40B4-BE49-F238E27FC236}">
                      <a16:creationId xmlns:a16="http://schemas.microsoft.com/office/drawing/2014/main" id="{7C190E51-FD64-4360-8BE7-579B4BE1ED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36657" y="63818"/>
                  <a:ext cx="881271" cy="4476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600"/>
                    </a:spcAft>
                  </a:pPr>
                  <a:r>
                    <a:rPr lang="en-US" sz="15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Solution reservoir</a:t>
                  </a:r>
                  <a:endPara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Text Box 2">
                  <a:extLst>
                    <a:ext uri="{FF2B5EF4-FFF2-40B4-BE49-F238E27FC236}">
                      <a16:creationId xmlns:a16="http://schemas.microsoft.com/office/drawing/2014/main" id="{3B166DA7-8DA0-4487-8026-5A779D5899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60206" y="1537854"/>
                  <a:ext cx="772750" cy="2667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600"/>
                    </a:spcAft>
                  </a:pPr>
                  <a:r>
                    <a:rPr lang="en-US" sz="15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Balance</a:t>
                  </a:r>
                  <a:endPara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Text Box 2">
                  <a:extLst>
                    <a:ext uri="{FF2B5EF4-FFF2-40B4-BE49-F238E27FC236}">
                      <a16:creationId xmlns:a16="http://schemas.microsoft.com/office/drawing/2014/main" id="{825624EE-F1D5-48E4-A560-EC40E460C73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473" y="1537652"/>
                  <a:ext cx="1005205" cy="2667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600"/>
                    </a:spcAft>
                  </a:pPr>
                  <a:r>
                    <a:rPr lang="en-US" sz="15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Computer</a:t>
                  </a:r>
                  <a:endPara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Text Box 2">
                  <a:extLst>
                    <a:ext uri="{FF2B5EF4-FFF2-40B4-BE49-F238E27FC236}">
                      <a16:creationId xmlns:a16="http://schemas.microsoft.com/office/drawing/2014/main" id="{00E1F961-94F6-4C98-8850-C0F7D92A2A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02708" y="1414993"/>
                  <a:ext cx="1584961" cy="2667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600"/>
                    </a:spcAft>
                  </a:pPr>
                  <a:r>
                    <a:rPr lang="en-US" sz="15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Connecting tubing</a:t>
                  </a:r>
                  <a:endPara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DB79217-5992-4415-81DD-E030E176F59D}"/>
                  </a:ext>
                </a:extLst>
              </p:cNvPr>
              <p:cNvGrpSpPr/>
              <p:nvPr/>
            </p:nvGrpSpPr>
            <p:grpSpPr>
              <a:xfrm>
                <a:off x="4848225" y="19050"/>
                <a:ext cx="1054735" cy="3194685"/>
                <a:chOff x="0" y="0"/>
                <a:chExt cx="1054735" cy="3194685"/>
              </a:xfrm>
            </p:grpSpPr>
            <p:pic>
              <p:nvPicPr>
                <p:cNvPr id="22" name="Picture 21" descr="C:\Users\gonzacar\Box\VMRC Box\Pictures\20190822_114726.jpg">
                  <a:extLst>
                    <a:ext uri="{FF2B5EF4-FFF2-40B4-BE49-F238E27FC236}">
                      <a16:creationId xmlns:a16="http://schemas.microsoft.com/office/drawing/2014/main" id="{542F3678-36EC-4EA1-9FDB-F66C4B598C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241" t="27714" r="18327" b="39143"/>
                <a:stretch/>
              </p:blipFill>
              <p:spPr bwMode="auto">
                <a:xfrm rot="5400000">
                  <a:off x="-1069975" y="1069975"/>
                  <a:ext cx="3194685" cy="10547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23" name="Text Box 2">
                  <a:extLst>
                    <a:ext uri="{FF2B5EF4-FFF2-40B4-BE49-F238E27FC236}">
                      <a16:creationId xmlns:a16="http://schemas.microsoft.com/office/drawing/2014/main" id="{FA682B66-F05F-47E0-9DA7-275E1F94DE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6375" y="1822450"/>
                  <a:ext cx="748983" cy="2299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600"/>
                    </a:spcAft>
                  </a:pPr>
                  <a:r>
                    <a:rPr lang="en-US" sz="150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Sample</a:t>
                  </a:r>
                  <a:endParaRPr lang="en-US" sz="135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8" name="Text Box 2">
              <a:extLst>
                <a:ext uri="{FF2B5EF4-FFF2-40B4-BE49-F238E27FC236}">
                  <a16:creationId xmlns:a16="http://schemas.microsoft.com/office/drawing/2014/main" id="{A482D466-60CA-4A65-8E55-7F0C4D518E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825" y="66675"/>
              <a:ext cx="240982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1500" b="1">
                  <a:solidFill>
                    <a:srgbClr val="FFFF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en-US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id="{A45E8AEC-92BA-4529-9728-30D28DD5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2600" y="66675"/>
              <a:ext cx="240982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1500" b="1">
                  <a:solidFill>
                    <a:srgbClr val="FFFF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en-US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512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4"/>
          <p:cNvSpPr/>
          <p:nvPr/>
        </p:nvSpPr>
        <p:spPr>
          <a:xfrm>
            <a:off x="6540840" y="1825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E6E98-4D71-4AF6-8FD0-4DD587C49D5F}"/>
              </a:ext>
            </a:extLst>
          </p:cNvPr>
          <p:cNvSpPr txBox="1"/>
          <p:nvPr/>
        </p:nvSpPr>
        <p:spPr>
          <a:xfrm>
            <a:off x="1182866" y="331953"/>
            <a:ext cx="6459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Seedlings will be subjected to additional drought in Purdue University Controlled Environment Phenotyping Facility</a:t>
            </a:r>
          </a:p>
        </p:txBody>
      </p:sp>
      <p:pic>
        <p:nvPicPr>
          <p:cNvPr id="6" name="Picture 5" descr="A picture containing table, covered, food, filled&#10;&#10;Description automatically generated">
            <a:extLst>
              <a:ext uri="{FF2B5EF4-FFF2-40B4-BE49-F238E27FC236}">
                <a16:creationId xmlns:a16="http://schemas.microsoft.com/office/drawing/2014/main" id="{C9B77044-B474-44F9-B364-4C72B48BD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64" y="1554783"/>
            <a:ext cx="6156556" cy="46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129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4"/>
          <p:cNvSpPr/>
          <p:nvPr/>
        </p:nvSpPr>
        <p:spPr>
          <a:xfrm>
            <a:off x="6851520" y="182520"/>
            <a:ext cx="16621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Project Timeline</a:t>
            </a:r>
            <a:endParaRPr lang="en-US" sz="1800" b="1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8FC222-E69E-4102-9227-283232913CB8}"/>
              </a:ext>
            </a:extLst>
          </p:cNvPr>
          <p:cNvSpPr txBox="1"/>
          <p:nvPr/>
        </p:nvSpPr>
        <p:spPr>
          <a:xfrm>
            <a:off x="109002" y="817852"/>
            <a:ext cx="299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Timeline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CD4C30-FA8D-42CC-A04F-D99ABF07E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34053"/>
              </p:ext>
            </p:extLst>
          </p:nvPr>
        </p:nvGraphicFramePr>
        <p:xfrm>
          <a:off x="279001" y="1750327"/>
          <a:ext cx="8585998" cy="3822700"/>
        </p:xfrm>
        <a:graphic>
          <a:graphicData uri="http://schemas.openxmlformats.org/drawingml/2006/table">
            <a:tbl>
              <a:tblPr/>
              <a:tblGrid>
                <a:gridCol w="2867340">
                  <a:extLst>
                    <a:ext uri="{9D8B030D-6E8A-4147-A177-3AD203B41FA5}">
                      <a16:colId xmlns:a16="http://schemas.microsoft.com/office/drawing/2014/main" val="2798733106"/>
                    </a:ext>
                  </a:extLst>
                </a:gridCol>
                <a:gridCol w="844744">
                  <a:extLst>
                    <a:ext uri="{9D8B030D-6E8A-4147-A177-3AD203B41FA5}">
                      <a16:colId xmlns:a16="http://schemas.microsoft.com/office/drawing/2014/main" val="1993546755"/>
                    </a:ext>
                  </a:extLst>
                </a:gridCol>
                <a:gridCol w="812319">
                  <a:extLst>
                    <a:ext uri="{9D8B030D-6E8A-4147-A177-3AD203B41FA5}">
                      <a16:colId xmlns:a16="http://schemas.microsoft.com/office/drawing/2014/main" val="609228055"/>
                    </a:ext>
                  </a:extLst>
                </a:gridCol>
                <a:gridCol w="812319">
                  <a:extLst>
                    <a:ext uri="{9D8B030D-6E8A-4147-A177-3AD203B41FA5}">
                      <a16:colId xmlns:a16="http://schemas.microsoft.com/office/drawing/2014/main" val="1455158097"/>
                    </a:ext>
                  </a:extLst>
                </a:gridCol>
                <a:gridCol w="812319">
                  <a:extLst>
                    <a:ext uri="{9D8B030D-6E8A-4147-A177-3AD203B41FA5}">
                      <a16:colId xmlns:a16="http://schemas.microsoft.com/office/drawing/2014/main" val="2718780387"/>
                    </a:ext>
                  </a:extLst>
                </a:gridCol>
                <a:gridCol w="812319">
                  <a:extLst>
                    <a:ext uri="{9D8B030D-6E8A-4147-A177-3AD203B41FA5}">
                      <a16:colId xmlns:a16="http://schemas.microsoft.com/office/drawing/2014/main" val="1259644096"/>
                    </a:ext>
                  </a:extLst>
                </a:gridCol>
                <a:gridCol w="812319">
                  <a:extLst>
                    <a:ext uri="{9D8B030D-6E8A-4147-A177-3AD203B41FA5}">
                      <a16:colId xmlns:a16="http://schemas.microsoft.com/office/drawing/2014/main" val="430004183"/>
                    </a:ext>
                  </a:extLst>
                </a:gridCol>
                <a:gridCol w="812319">
                  <a:extLst>
                    <a:ext uri="{9D8B030D-6E8A-4147-A177-3AD203B41FA5}">
                      <a16:colId xmlns:a16="http://schemas.microsoft.com/office/drawing/2014/main" val="2277846781"/>
                    </a:ext>
                  </a:extLst>
                </a:gridCol>
              </a:tblGrid>
              <a:tr h="28774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558365"/>
                  </a:ext>
                </a:extLst>
              </a:tr>
              <a:tr h="28774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Winter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Winter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166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Seedling nursery treatments and measurements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62451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Seedling hydraulic measurements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8107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Phenotyping facility reciprocal drought treatments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62364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NSF INTERN &amp; REUs analyze data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95394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CAFS project reports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43158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4"/>
          <p:cNvSpPr/>
          <p:nvPr/>
        </p:nvSpPr>
        <p:spPr>
          <a:xfrm>
            <a:off x="7078320" y="182520"/>
            <a:ext cx="14364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Deliverables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E2E3EB5-74B9-4C58-9E0D-477750170B0E}"/>
              </a:ext>
            </a:extLst>
          </p:cNvPr>
          <p:cNvSpPr txBox="1">
            <a:spLocks/>
          </p:cNvSpPr>
          <p:nvPr/>
        </p:nvSpPr>
        <p:spPr>
          <a:xfrm>
            <a:off x="457200" y="685800"/>
            <a:ext cx="82296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latin typeface="+mn-lt"/>
              </a:rPr>
              <a:t>Expected Deliverables – One Year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957CF04-758A-483C-B6EE-2F00E93B972E}"/>
              </a:ext>
            </a:extLst>
          </p:cNvPr>
          <p:cNvSpPr txBox="1">
            <a:spLocks/>
          </p:cNvSpPr>
          <p:nvPr/>
        </p:nvSpPr>
        <p:spPr>
          <a:xfrm>
            <a:off x="355600" y="1845958"/>
            <a:ext cx="8229600" cy="167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altLang="en-US" dirty="0"/>
              <a:t>Nursery drought conditioning protocols for western larch, black walnut, and Douglas-fir</a:t>
            </a:r>
          </a:p>
          <a:p>
            <a:pPr marL="457200" indent="-457200"/>
            <a:r>
              <a:rPr lang="en-US" altLang="en-US" dirty="0"/>
              <a:t>Preparation of peer-reviewed manuscript for the nursery phase of the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4"/>
          <p:cNvSpPr/>
          <p:nvPr/>
        </p:nvSpPr>
        <p:spPr>
          <a:xfrm>
            <a:off x="7078320" y="182520"/>
            <a:ext cx="14364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Deliverables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E2E3EB5-74B9-4C58-9E0D-477750170B0E}"/>
              </a:ext>
            </a:extLst>
          </p:cNvPr>
          <p:cNvSpPr txBox="1">
            <a:spLocks/>
          </p:cNvSpPr>
          <p:nvPr/>
        </p:nvSpPr>
        <p:spPr>
          <a:xfrm>
            <a:off x="457200" y="685800"/>
            <a:ext cx="82296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latin typeface="+mn-lt"/>
              </a:rPr>
              <a:t>Expected Deliverables – Long-term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957CF04-758A-483C-B6EE-2F00E93B972E}"/>
              </a:ext>
            </a:extLst>
          </p:cNvPr>
          <p:cNvSpPr txBox="1">
            <a:spLocks/>
          </p:cNvSpPr>
          <p:nvPr/>
        </p:nvSpPr>
        <p:spPr>
          <a:xfrm>
            <a:off x="457200" y="1509840"/>
            <a:ext cx="8229600" cy="167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altLang="en-US" dirty="0"/>
              <a:t>Training of post-doctoral scientists, NSF INTERN, and undergraduate REUs in seedling physiology research</a:t>
            </a:r>
          </a:p>
          <a:p>
            <a:pPr marL="457200" indent="-457200"/>
            <a:endParaRPr lang="en-US" altLang="en-US" dirty="0"/>
          </a:p>
          <a:p>
            <a:pPr marL="457200" indent="-457200"/>
            <a:r>
              <a:rPr lang="en-US" altLang="en-US" dirty="0"/>
              <a:t>Improved understanding of ways to manipulate seedling phenotypes in the nursery to potentially improve </a:t>
            </a:r>
            <a:r>
              <a:rPr lang="en-US" altLang="en-US" dirty="0" err="1"/>
              <a:t>outplanting</a:t>
            </a:r>
            <a:r>
              <a:rPr lang="en-US" altLang="en-US" dirty="0"/>
              <a:t> performance</a:t>
            </a:r>
          </a:p>
          <a:p>
            <a:pPr marL="457200" indent="-457200"/>
            <a:endParaRPr lang="en-US" altLang="en-US" dirty="0"/>
          </a:p>
          <a:p>
            <a:pPr marL="457200" indent="-457200"/>
            <a:r>
              <a:rPr lang="en-US" altLang="en-US" dirty="0"/>
              <a:t>Peer-reviewed publications and presentations to broad audiences</a:t>
            </a:r>
          </a:p>
        </p:txBody>
      </p:sp>
    </p:spTree>
    <p:extLst>
      <p:ext uri="{BB962C8B-B14F-4D97-AF65-F5344CB8AC3E}">
        <p14:creationId xmlns:p14="http://schemas.microsoft.com/office/powerpoint/2010/main" val="9535335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4"/>
          <p:cNvSpPr/>
          <p:nvPr/>
        </p:nvSpPr>
        <p:spPr>
          <a:xfrm>
            <a:off x="6490800" y="182520"/>
            <a:ext cx="2021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Company Benefits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A5A267FF-DDF9-4675-8741-762F4AA94550}"/>
              </a:ext>
            </a:extLst>
          </p:cNvPr>
          <p:cNvSpPr txBox="1">
            <a:spLocks/>
          </p:cNvSpPr>
          <p:nvPr/>
        </p:nvSpPr>
        <p:spPr>
          <a:xfrm>
            <a:off x="457200" y="685800"/>
            <a:ext cx="82296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latin typeface="+mn-lt"/>
              </a:rPr>
              <a:t>Member Company Benefits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DA9B1B4-3C94-4769-A206-E6B12C2975F2}"/>
              </a:ext>
            </a:extLst>
          </p:cNvPr>
          <p:cNvSpPr txBox="1">
            <a:spLocks/>
          </p:cNvSpPr>
          <p:nvPr/>
        </p:nvSpPr>
        <p:spPr>
          <a:xfrm>
            <a:off x="456480" y="1752600"/>
            <a:ext cx="8229600" cy="167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altLang="en-US" dirty="0"/>
              <a:t>Potentially reduce reforestation costs associated with replanting failed plantations</a:t>
            </a:r>
          </a:p>
          <a:p>
            <a:pPr marL="457200" indent="-457200"/>
            <a:endParaRPr lang="en-US" altLang="en-US" dirty="0"/>
          </a:p>
          <a:p>
            <a:pPr marL="457200" indent="-457200"/>
            <a:r>
              <a:rPr lang="en-US" altLang="en-US" dirty="0"/>
              <a:t>Inform tree improvement programs by integrating genotypes into breeding programs that produce seedlings with root systems and plant hydraulics better acclimated to drought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5787720" y="182520"/>
            <a:ext cx="2780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Justification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40399F-B517-4E18-B22A-5DEBD0AA5893}"/>
              </a:ext>
            </a:extLst>
          </p:cNvPr>
          <p:cNvSpPr txBox="1"/>
          <p:nvPr/>
        </p:nvSpPr>
        <p:spPr>
          <a:xfrm>
            <a:off x="156470" y="566675"/>
            <a:ext cx="7163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Seedling Factors Influencing Survival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450ED-EF31-4221-9628-0BFE9A726021}"/>
              </a:ext>
            </a:extLst>
          </p:cNvPr>
          <p:cNvSpPr txBox="1"/>
          <p:nvPr/>
        </p:nvSpPr>
        <p:spPr>
          <a:xfrm>
            <a:off x="2924869" y="5956660"/>
            <a:ext cx="3172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Grossnickle. 2012. </a:t>
            </a:r>
            <a:r>
              <a:rPr lang="en-US" sz="1200" i="1" dirty="0"/>
              <a:t>New Forests</a:t>
            </a:r>
            <a:r>
              <a:rPr lang="en-US" sz="1200" dirty="0"/>
              <a:t> 43:711-738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090C58-8C13-4AE7-955C-1C016070C4DC}"/>
              </a:ext>
            </a:extLst>
          </p:cNvPr>
          <p:cNvSpPr txBox="1"/>
          <p:nvPr/>
        </p:nvSpPr>
        <p:spPr>
          <a:xfrm>
            <a:off x="570785" y="1581048"/>
            <a:ext cx="42026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Morphological Attributes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Stem height and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Root mass/volume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Shoot-to-root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C77AB9-EC08-4B46-9728-69ADCA765D79}"/>
              </a:ext>
            </a:extLst>
          </p:cNvPr>
          <p:cNvSpPr txBox="1"/>
          <p:nvPr/>
        </p:nvSpPr>
        <p:spPr>
          <a:xfrm>
            <a:off x="4991396" y="1590379"/>
            <a:ext cx="42026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Physiological Attributes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Drought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Freezing tolerance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Nutrient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Root growth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5548CC-36FC-4EDD-AA76-0FCF253013BB}"/>
              </a:ext>
            </a:extLst>
          </p:cNvPr>
          <p:cNvSpPr txBox="1"/>
          <p:nvPr/>
        </p:nvSpPr>
        <p:spPr>
          <a:xfrm>
            <a:off x="2924869" y="3733380"/>
            <a:ext cx="287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Root Growth Attributes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Root </a:t>
            </a:r>
            <a:r>
              <a:rPr lang="en-US" dirty="0" err="1"/>
              <a:t>fibrosity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Stocktype</a:t>
            </a:r>
            <a:r>
              <a:rPr lang="en-US" dirty="0"/>
              <a:t>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57054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5787720" y="182520"/>
            <a:ext cx="2780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Justification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40399F-B517-4E18-B22A-5DEBD0AA5893}"/>
              </a:ext>
            </a:extLst>
          </p:cNvPr>
          <p:cNvSpPr txBox="1"/>
          <p:nvPr/>
        </p:nvSpPr>
        <p:spPr>
          <a:xfrm>
            <a:off x="156470" y="426358"/>
            <a:ext cx="7163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Drought Duration and Frequency are Key Factors Influencing Seedling Survival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E9F27F-E431-4020-8A6A-597F799FC91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61"/>
          <a:stretch/>
        </p:blipFill>
        <p:spPr bwMode="auto">
          <a:xfrm>
            <a:off x="620702" y="1411520"/>
            <a:ext cx="2879452" cy="47239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A5C15A0-3DB2-4026-AB6E-AE39C853A185}"/>
              </a:ext>
            </a:extLst>
          </p:cNvPr>
          <p:cNvSpPr/>
          <p:nvPr/>
        </p:nvSpPr>
        <p:spPr>
          <a:xfrm>
            <a:off x="1320800" y="2066290"/>
            <a:ext cx="1222375" cy="1184275"/>
          </a:xfrm>
          <a:custGeom>
            <a:avLst/>
            <a:gdLst>
              <a:gd name="connsiteX0" fmla="*/ 269875 w 1222375"/>
              <a:gd name="connsiteY0" fmla="*/ 0 h 1184275"/>
              <a:gd name="connsiteX1" fmla="*/ 657225 w 1222375"/>
              <a:gd name="connsiteY1" fmla="*/ 530225 h 1184275"/>
              <a:gd name="connsiteX2" fmla="*/ 1222375 w 1222375"/>
              <a:gd name="connsiteY2" fmla="*/ 847725 h 1184275"/>
              <a:gd name="connsiteX3" fmla="*/ 1133475 w 1222375"/>
              <a:gd name="connsiteY3" fmla="*/ 981075 h 1184275"/>
              <a:gd name="connsiteX4" fmla="*/ 984250 w 1222375"/>
              <a:gd name="connsiteY4" fmla="*/ 1092200 h 1184275"/>
              <a:gd name="connsiteX5" fmla="*/ 762000 w 1222375"/>
              <a:gd name="connsiteY5" fmla="*/ 1171575 h 1184275"/>
              <a:gd name="connsiteX6" fmla="*/ 581025 w 1222375"/>
              <a:gd name="connsiteY6" fmla="*/ 1184275 h 1184275"/>
              <a:gd name="connsiteX7" fmla="*/ 384175 w 1222375"/>
              <a:gd name="connsiteY7" fmla="*/ 1117600 h 1184275"/>
              <a:gd name="connsiteX8" fmla="*/ 180975 w 1222375"/>
              <a:gd name="connsiteY8" fmla="*/ 981075 h 1184275"/>
              <a:gd name="connsiteX9" fmla="*/ 63500 w 1222375"/>
              <a:gd name="connsiteY9" fmla="*/ 793750 h 1184275"/>
              <a:gd name="connsiteX10" fmla="*/ 0 w 1222375"/>
              <a:gd name="connsiteY10" fmla="*/ 552450 h 1184275"/>
              <a:gd name="connsiteX11" fmla="*/ 22225 w 1222375"/>
              <a:gd name="connsiteY11" fmla="*/ 371475 h 1184275"/>
              <a:gd name="connsiteX12" fmla="*/ 133350 w 1222375"/>
              <a:gd name="connsiteY12" fmla="*/ 146050 h 1184275"/>
              <a:gd name="connsiteX13" fmla="*/ 269875 w 1222375"/>
              <a:gd name="connsiteY13" fmla="*/ 0 h 118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2375" h="1184275">
                <a:moveTo>
                  <a:pt x="269875" y="0"/>
                </a:moveTo>
                <a:lnTo>
                  <a:pt x="657225" y="530225"/>
                </a:lnTo>
                <a:lnTo>
                  <a:pt x="1222375" y="847725"/>
                </a:lnTo>
                <a:lnTo>
                  <a:pt x="1133475" y="981075"/>
                </a:lnTo>
                <a:lnTo>
                  <a:pt x="984250" y="1092200"/>
                </a:lnTo>
                <a:lnTo>
                  <a:pt x="762000" y="1171575"/>
                </a:lnTo>
                <a:lnTo>
                  <a:pt x="581025" y="1184275"/>
                </a:lnTo>
                <a:lnTo>
                  <a:pt x="384175" y="1117600"/>
                </a:lnTo>
                <a:lnTo>
                  <a:pt x="180975" y="981075"/>
                </a:lnTo>
                <a:lnTo>
                  <a:pt x="63500" y="793750"/>
                </a:lnTo>
                <a:lnTo>
                  <a:pt x="0" y="552450"/>
                </a:lnTo>
                <a:lnTo>
                  <a:pt x="22225" y="371475"/>
                </a:lnTo>
                <a:lnTo>
                  <a:pt x="133350" y="146050"/>
                </a:lnTo>
                <a:lnTo>
                  <a:pt x="269875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F2BA926-7EE5-40B1-8D29-50ABE2D92097}"/>
              </a:ext>
            </a:extLst>
          </p:cNvPr>
          <p:cNvSpPr/>
          <p:nvPr/>
        </p:nvSpPr>
        <p:spPr>
          <a:xfrm>
            <a:off x="1978025" y="4952365"/>
            <a:ext cx="619125" cy="654050"/>
          </a:xfrm>
          <a:custGeom>
            <a:avLst/>
            <a:gdLst>
              <a:gd name="connsiteX0" fmla="*/ 619125 w 619125"/>
              <a:gd name="connsiteY0" fmla="*/ 225425 h 654050"/>
              <a:gd name="connsiteX1" fmla="*/ 0 w 619125"/>
              <a:gd name="connsiteY1" fmla="*/ 0 h 654050"/>
              <a:gd name="connsiteX2" fmla="*/ 66675 w 619125"/>
              <a:gd name="connsiteY2" fmla="*/ 488950 h 654050"/>
              <a:gd name="connsiteX3" fmla="*/ 73025 w 619125"/>
              <a:gd name="connsiteY3" fmla="*/ 517525 h 654050"/>
              <a:gd name="connsiteX4" fmla="*/ 76200 w 619125"/>
              <a:gd name="connsiteY4" fmla="*/ 527050 h 654050"/>
              <a:gd name="connsiteX5" fmla="*/ 88900 w 619125"/>
              <a:gd name="connsiteY5" fmla="*/ 654050 h 654050"/>
              <a:gd name="connsiteX6" fmla="*/ 254000 w 619125"/>
              <a:gd name="connsiteY6" fmla="*/ 603250 h 654050"/>
              <a:gd name="connsiteX7" fmla="*/ 327025 w 619125"/>
              <a:gd name="connsiteY7" fmla="*/ 565150 h 654050"/>
              <a:gd name="connsiteX8" fmla="*/ 425450 w 619125"/>
              <a:gd name="connsiteY8" fmla="*/ 495300 h 654050"/>
              <a:gd name="connsiteX9" fmla="*/ 523875 w 619125"/>
              <a:gd name="connsiteY9" fmla="*/ 400050 h 654050"/>
              <a:gd name="connsiteX10" fmla="*/ 581025 w 619125"/>
              <a:gd name="connsiteY10" fmla="*/ 295275 h 654050"/>
              <a:gd name="connsiteX11" fmla="*/ 619125 w 619125"/>
              <a:gd name="connsiteY11" fmla="*/ 225425 h 6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9125" h="654050">
                <a:moveTo>
                  <a:pt x="619125" y="225425"/>
                </a:moveTo>
                <a:lnTo>
                  <a:pt x="0" y="0"/>
                </a:lnTo>
                <a:lnTo>
                  <a:pt x="66675" y="488950"/>
                </a:lnTo>
                <a:cubicBezTo>
                  <a:pt x="68792" y="498475"/>
                  <a:pt x="70658" y="508059"/>
                  <a:pt x="73025" y="517525"/>
                </a:cubicBezTo>
                <a:cubicBezTo>
                  <a:pt x="73837" y="520772"/>
                  <a:pt x="76200" y="527050"/>
                  <a:pt x="76200" y="527050"/>
                </a:cubicBezTo>
                <a:lnTo>
                  <a:pt x="88900" y="654050"/>
                </a:lnTo>
                <a:lnTo>
                  <a:pt x="254000" y="603250"/>
                </a:lnTo>
                <a:lnTo>
                  <a:pt x="327025" y="565150"/>
                </a:lnTo>
                <a:lnTo>
                  <a:pt x="425450" y="495300"/>
                </a:lnTo>
                <a:lnTo>
                  <a:pt x="523875" y="400050"/>
                </a:lnTo>
                <a:lnTo>
                  <a:pt x="581025" y="295275"/>
                </a:lnTo>
                <a:lnTo>
                  <a:pt x="619125" y="225425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B892ED-9B32-453A-B782-16ED7DEF479C}"/>
              </a:ext>
            </a:extLst>
          </p:cNvPr>
          <p:cNvGrpSpPr/>
          <p:nvPr/>
        </p:nvGrpSpPr>
        <p:grpSpPr>
          <a:xfrm>
            <a:off x="3498693" y="1607601"/>
            <a:ext cx="5539192" cy="2679914"/>
            <a:chOff x="3977639" y="2448560"/>
            <a:chExt cx="5026629" cy="24319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320CF-D38D-46CB-8AAB-3DC6BD2A310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73" b="28051"/>
            <a:stretch/>
          </p:blipFill>
          <p:spPr bwMode="auto">
            <a:xfrm>
              <a:off x="3977639" y="2848900"/>
              <a:ext cx="5026629" cy="20315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91B4C-23BE-4464-AAEC-08647195F7F3}"/>
                </a:ext>
              </a:extLst>
            </p:cNvPr>
            <p:cNvSpPr txBox="1"/>
            <p:nvPr/>
          </p:nvSpPr>
          <p:spPr>
            <a:xfrm>
              <a:off x="4048760" y="2448560"/>
              <a:ext cx="2453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Douglas-fir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9C68C3-58AD-49DD-96A4-54D752095A2A}"/>
                </a:ext>
              </a:extLst>
            </p:cNvPr>
            <p:cNvSpPr txBox="1"/>
            <p:nvPr/>
          </p:nvSpPr>
          <p:spPr>
            <a:xfrm>
              <a:off x="6471183" y="2448560"/>
              <a:ext cx="2453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Western Larch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2988E1B-AC6D-4616-BF20-242E2EDE4164}"/>
              </a:ext>
            </a:extLst>
          </p:cNvPr>
          <p:cNvSpPr txBox="1"/>
          <p:nvPr/>
        </p:nvSpPr>
        <p:spPr>
          <a:xfrm>
            <a:off x="3421196" y="6119799"/>
            <a:ext cx="201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Chen &amp; Nelson. </a:t>
            </a:r>
            <a:r>
              <a:rPr lang="en-US" sz="1200" i="1" dirty="0"/>
              <a:t>In review.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5787720" y="182520"/>
            <a:ext cx="2780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Justification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40399F-B517-4E18-B22A-5DEBD0AA5893}"/>
              </a:ext>
            </a:extLst>
          </p:cNvPr>
          <p:cNvSpPr txBox="1"/>
          <p:nvPr/>
        </p:nvSpPr>
        <p:spPr>
          <a:xfrm>
            <a:off x="156470" y="566675"/>
            <a:ext cx="7163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Drought Conditioning Effects on Root Morphology</a:t>
            </a:r>
          </a:p>
        </p:txBody>
      </p:sp>
      <p:pic>
        <p:nvPicPr>
          <p:cNvPr id="4" name="Picture 3" descr="A picture containing building, whiteboard, door, white&#10;&#10;Description automatically generated">
            <a:extLst>
              <a:ext uri="{FF2B5EF4-FFF2-40B4-BE49-F238E27FC236}">
                <a16:creationId xmlns:a16="http://schemas.microsoft.com/office/drawing/2014/main" id="{507608F0-CA12-4E63-8EE4-392CD74BD0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05" t="41590" r="27834" b="20551"/>
          <a:stretch/>
        </p:blipFill>
        <p:spPr>
          <a:xfrm rot="8104752">
            <a:off x="54913" y="2810947"/>
            <a:ext cx="2642532" cy="2596394"/>
          </a:xfrm>
          <a:prstGeom prst="snip2DiagRect">
            <a:avLst>
              <a:gd name="adj1" fmla="val 50000"/>
              <a:gd name="adj2" fmla="val 6394"/>
            </a:avLst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AB161E-095E-4E20-B841-C1EC1EF6CA9B}"/>
              </a:ext>
            </a:extLst>
          </p:cNvPr>
          <p:cNvSpPr/>
          <p:nvPr/>
        </p:nvSpPr>
        <p:spPr>
          <a:xfrm>
            <a:off x="6563871" y="1949798"/>
            <a:ext cx="1157680" cy="3984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A95175-E9D1-4AEE-9604-225A1CB43618}"/>
              </a:ext>
            </a:extLst>
          </p:cNvPr>
          <p:cNvSpPr/>
          <p:nvPr/>
        </p:nvSpPr>
        <p:spPr>
          <a:xfrm>
            <a:off x="5330844" y="1976590"/>
            <a:ext cx="1308167" cy="3984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F0ACD-1128-4985-98F7-B5594C516BD0}"/>
              </a:ext>
            </a:extLst>
          </p:cNvPr>
          <p:cNvSpPr txBox="1"/>
          <p:nvPr/>
        </p:nvSpPr>
        <p:spPr>
          <a:xfrm>
            <a:off x="29362" y="1918374"/>
            <a:ext cx="252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High Moisture</a:t>
            </a:r>
          </a:p>
        </p:txBody>
      </p:sp>
      <p:pic>
        <p:nvPicPr>
          <p:cNvPr id="10" name="Picture 9" descr="A picture containing photo, standing, white, sitting&#10;&#10;Description automatically generated">
            <a:extLst>
              <a:ext uri="{FF2B5EF4-FFF2-40B4-BE49-F238E27FC236}">
                <a16:creationId xmlns:a16="http://schemas.microsoft.com/office/drawing/2014/main" id="{6DB24534-B011-4A22-91F5-6F7A41EA21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D9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8" t="36189" r="19585" b="12496"/>
          <a:stretch/>
        </p:blipFill>
        <p:spPr>
          <a:xfrm>
            <a:off x="6117866" y="2211213"/>
            <a:ext cx="2868944" cy="3519183"/>
          </a:xfrm>
          <a:prstGeom prst="snip2DiagRect">
            <a:avLst>
              <a:gd name="adj1" fmla="val 29533"/>
              <a:gd name="adj2" fmla="val 29094"/>
            </a:avLst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5A6E1-EDA5-4A56-AAC2-F98D5E58E328}"/>
              </a:ext>
            </a:extLst>
          </p:cNvPr>
          <p:cNvSpPr txBox="1"/>
          <p:nvPr/>
        </p:nvSpPr>
        <p:spPr>
          <a:xfrm>
            <a:off x="6242980" y="1776076"/>
            <a:ext cx="252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Low Moisture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DE89D76C-885C-4DEF-AA58-8F56C3766A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115937"/>
              </p:ext>
            </p:extLst>
          </p:nvPr>
        </p:nvGraphicFramePr>
        <p:xfrm>
          <a:off x="2565632" y="2412916"/>
          <a:ext cx="3428676" cy="35458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42892">
                  <a:extLst>
                    <a:ext uri="{9D8B030D-6E8A-4147-A177-3AD203B41FA5}">
                      <a16:colId xmlns:a16="http://schemas.microsoft.com/office/drawing/2014/main" val="1288436746"/>
                    </a:ext>
                  </a:extLst>
                </a:gridCol>
                <a:gridCol w="1142892">
                  <a:extLst>
                    <a:ext uri="{9D8B030D-6E8A-4147-A177-3AD203B41FA5}">
                      <a16:colId xmlns:a16="http://schemas.microsoft.com/office/drawing/2014/main" val="1481518053"/>
                    </a:ext>
                  </a:extLst>
                </a:gridCol>
                <a:gridCol w="1142892">
                  <a:extLst>
                    <a:ext uri="{9D8B030D-6E8A-4147-A177-3AD203B41FA5}">
                      <a16:colId xmlns:a16="http://schemas.microsoft.com/office/drawing/2014/main" val="3743306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High Moisture</a:t>
                      </a:r>
                    </a:p>
                  </a:txBody>
                  <a:tcPr>
                    <a:solidFill>
                      <a:srgbClr val="EAF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Low Moisture</a:t>
                      </a:r>
                    </a:p>
                  </a:txBody>
                  <a:tcPr>
                    <a:solidFill>
                      <a:srgbClr val="F2D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806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Root Tips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>
                    <a:solidFill>
                      <a:srgbClr val="EAF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>
                    <a:solidFill>
                      <a:srgbClr val="F2D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395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Number of Branches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221</a:t>
                      </a:r>
                    </a:p>
                  </a:txBody>
                  <a:tcPr>
                    <a:solidFill>
                      <a:srgbClr val="EAF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1243</a:t>
                      </a:r>
                    </a:p>
                  </a:txBody>
                  <a:tcPr>
                    <a:solidFill>
                      <a:srgbClr val="F2D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711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Length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>
                    <a:solidFill>
                      <a:srgbClr val="EAF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178</a:t>
                      </a:r>
                    </a:p>
                  </a:txBody>
                  <a:tcPr>
                    <a:solidFill>
                      <a:srgbClr val="F2D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273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Diameter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0.35</a:t>
                      </a:r>
                    </a:p>
                  </a:txBody>
                  <a:tcPr>
                    <a:solidFill>
                      <a:srgbClr val="EAF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0.28</a:t>
                      </a:r>
                    </a:p>
                  </a:txBody>
                  <a:tcPr>
                    <a:solidFill>
                      <a:srgbClr val="F2D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77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Surface Area (cm2)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5.84</a:t>
                      </a:r>
                    </a:p>
                  </a:txBody>
                  <a:tcPr>
                    <a:solidFill>
                      <a:srgbClr val="EAF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15.55</a:t>
                      </a:r>
                    </a:p>
                  </a:txBody>
                  <a:tcPr>
                    <a:solidFill>
                      <a:srgbClr val="F2D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08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r>
                        <a:rPr lang="en-US" sz="1400" baseline="30000" dirty="0"/>
                        <a:t>st</a:t>
                      </a:r>
                      <a:r>
                        <a:rPr lang="en-US" sz="1400" dirty="0"/>
                        <a:t> Order Angle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58.5</a:t>
                      </a:r>
                    </a:p>
                  </a:txBody>
                  <a:tcPr>
                    <a:solidFill>
                      <a:srgbClr val="EAF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69.1</a:t>
                      </a:r>
                    </a:p>
                  </a:txBody>
                  <a:tcPr>
                    <a:solidFill>
                      <a:srgbClr val="F2D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879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44682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5787720" y="182520"/>
            <a:ext cx="2780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Justification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40399F-B517-4E18-B22A-5DEBD0AA5893}"/>
              </a:ext>
            </a:extLst>
          </p:cNvPr>
          <p:cNvSpPr txBox="1"/>
          <p:nvPr/>
        </p:nvSpPr>
        <p:spPr>
          <a:xfrm>
            <a:off x="156470" y="566675"/>
            <a:ext cx="7618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Inherent Species Differences in Vulnerability to Cavitation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AB161E-095E-4E20-B841-C1EC1EF6CA9B}"/>
              </a:ext>
            </a:extLst>
          </p:cNvPr>
          <p:cNvSpPr/>
          <p:nvPr/>
        </p:nvSpPr>
        <p:spPr>
          <a:xfrm>
            <a:off x="6563871" y="1949798"/>
            <a:ext cx="1157680" cy="3984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A95175-E9D1-4AEE-9604-225A1CB43618}"/>
              </a:ext>
            </a:extLst>
          </p:cNvPr>
          <p:cNvSpPr/>
          <p:nvPr/>
        </p:nvSpPr>
        <p:spPr>
          <a:xfrm>
            <a:off x="5330844" y="1976590"/>
            <a:ext cx="1308167" cy="3984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814783-DD98-42F6-9889-5E8876B6F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" y="1490005"/>
            <a:ext cx="9144000" cy="438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528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4"/>
          <p:cNvSpPr/>
          <p:nvPr/>
        </p:nvSpPr>
        <p:spPr>
          <a:xfrm>
            <a:off x="5787720" y="182520"/>
            <a:ext cx="2780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Hypotheses or Objectives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D0267-8FCD-431A-A043-22CEF472AD02}"/>
              </a:ext>
            </a:extLst>
          </p:cNvPr>
          <p:cNvSpPr txBox="1"/>
          <p:nvPr/>
        </p:nvSpPr>
        <p:spPr>
          <a:xfrm>
            <a:off x="457200" y="2016525"/>
            <a:ext cx="8008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Our </a:t>
            </a:r>
            <a:r>
              <a:rPr lang="en-US" sz="2400" b="1" dirty="0"/>
              <a:t>objective</a:t>
            </a:r>
            <a:r>
              <a:rPr lang="en-US" sz="2400" dirty="0"/>
              <a:t> is to examine seedling physiology and root system architecture in response to nursery-induced drought conditioning and subsequent drought of coastal Douglas-fir, western larch, and black walnut seed sources across a range of maternal tree environments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4"/>
          <p:cNvSpPr/>
          <p:nvPr/>
        </p:nvSpPr>
        <p:spPr>
          <a:xfrm>
            <a:off x="6540840" y="1825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1800" b="1" strike="noStrike" spc="-1">
              <a:latin typeface="Arial"/>
            </a:endParaRPr>
          </a:p>
        </p:txBody>
      </p:sp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EDAFB17-4E0B-40C7-97CA-6D5A7B958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68" y="767167"/>
            <a:ext cx="6337432" cy="48971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134630-DF6B-428D-B1BA-440AC2C004C1}"/>
              </a:ext>
            </a:extLst>
          </p:cNvPr>
          <p:cNvSpPr txBox="1"/>
          <p:nvPr/>
        </p:nvSpPr>
        <p:spPr>
          <a:xfrm>
            <a:off x="1550242" y="5864327"/>
            <a:ext cx="57589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Source: Wilson et al. 2013. Live tree species basal area of the contiguous US (2000-2009). USDA Forest Service. </a:t>
            </a:r>
            <a:r>
              <a:rPr lang="en-US" sz="1100" dirty="0">
                <a:hlinkClick r:id="rId3"/>
              </a:rPr>
              <a:t>https://www.fs.usda.gov/rds/archive/catalog/RDS-2013-0013</a:t>
            </a:r>
            <a:endParaRPr 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E6E98-4D71-4AF6-8FD0-4DD587C49D5F}"/>
              </a:ext>
            </a:extLst>
          </p:cNvPr>
          <p:cNvSpPr txBox="1"/>
          <p:nvPr/>
        </p:nvSpPr>
        <p:spPr>
          <a:xfrm>
            <a:off x="129389" y="914013"/>
            <a:ext cx="26771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Distribution of Black Walnut, Western Larch, and Douglas-fir. All Commercially Important Species for CAFS Industry Members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4"/>
          <p:cNvSpPr/>
          <p:nvPr/>
        </p:nvSpPr>
        <p:spPr>
          <a:xfrm>
            <a:off x="6540840" y="1825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E6E98-4D71-4AF6-8FD0-4DD587C49D5F}"/>
              </a:ext>
            </a:extLst>
          </p:cNvPr>
          <p:cNvSpPr txBox="1"/>
          <p:nvPr/>
        </p:nvSpPr>
        <p:spPr>
          <a:xfrm>
            <a:off x="1501205" y="331953"/>
            <a:ext cx="5680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Nursery Phase</a:t>
            </a:r>
          </a:p>
        </p:txBody>
      </p:sp>
      <p:pic>
        <p:nvPicPr>
          <p:cNvPr id="6" name="Picture 5" descr="A picture containing building, snow, train, covered&#10;&#10;Description automatically generated">
            <a:extLst>
              <a:ext uri="{FF2B5EF4-FFF2-40B4-BE49-F238E27FC236}">
                <a16:creationId xmlns:a16="http://schemas.microsoft.com/office/drawing/2014/main" id="{0E7CC7C8-A34C-4CBF-8075-15BCF7FDE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" y="943051"/>
            <a:ext cx="4469345" cy="3352009"/>
          </a:xfrm>
          <a:prstGeom prst="rect">
            <a:avLst/>
          </a:prstGeom>
        </p:spPr>
      </p:pic>
      <p:pic>
        <p:nvPicPr>
          <p:cNvPr id="8" name="Picture 7" descr="A picture containing building, outdoor, fence, sitting&#10;&#10;Description automatically generated">
            <a:extLst>
              <a:ext uri="{FF2B5EF4-FFF2-40B4-BE49-F238E27FC236}">
                <a16:creationId xmlns:a16="http://schemas.microsoft.com/office/drawing/2014/main" id="{110CA826-2718-40FC-9DD0-8AB190D37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91" y="2737144"/>
            <a:ext cx="4855857" cy="32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063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4"/>
          <p:cNvSpPr/>
          <p:nvPr/>
        </p:nvSpPr>
        <p:spPr>
          <a:xfrm>
            <a:off x="6540840" y="1825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E6E98-4D71-4AF6-8FD0-4DD587C49D5F}"/>
              </a:ext>
            </a:extLst>
          </p:cNvPr>
          <p:cNvSpPr txBox="1"/>
          <p:nvPr/>
        </p:nvSpPr>
        <p:spPr>
          <a:xfrm>
            <a:off x="254337" y="300619"/>
            <a:ext cx="679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Example Nursery Moisture Regimes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DDFA92-F595-4100-963D-66645D7AA717}"/>
              </a:ext>
            </a:extLst>
          </p:cNvPr>
          <p:cNvGrpSpPr/>
          <p:nvPr/>
        </p:nvGrpSpPr>
        <p:grpSpPr>
          <a:xfrm>
            <a:off x="457200" y="961804"/>
            <a:ext cx="6231550" cy="2485949"/>
            <a:chOff x="0" y="2711745"/>
            <a:chExt cx="3595899" cy="14345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923A28-E7D2-4086-A880-88B95311D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2781"/>
            <a:stretch/>
          </p:blipFill>
          <p:spPr>
            <a:xfrm>
              <a:off x="0" y="2711745"/>
              <a:ext cx="660064" cy="14345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92DB27-D6E4-4AA8-8BD0-991C2C2D9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715" r="35179"/>
            <a:stretch/>
          </p:blipFill>
          <p:spPr>
            <a:xfrm>
              <a:off x="660065" y="2711745"/>
              <a:ext cx="2935834" cy="143451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C809FD-50B0-41BA-939F-2794F475A319}"/>
              </a:ext>
            </a:extLst>
          </p:cNvPr>
          <p:cNvGrpSpPr/>
          <p:nvPr/>
        </p:nvGrpSpPr>
        <p:grpSpPr>
          <a:xfrm>
            <a:off x="2206873" y="3528482"/>
            <a:ext cx="6733804" cy="2485949"/>
            <a:chOff x="0" y="2711745"/>
            <a:chExt cx="3885723" cy="14345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A375796-F834-4DCE-974A-E4CBFF165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2781"/>
            <a:stretch/>
          </p:blipFill>
          <p:spPr>
            <a:xfrm>
              <a:off x="0" y="2711745"/>
              <a:ext cx="660064" cy="14345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3290458-22E9-4C55-B80A-86523D31F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23" r="1"/>
            <a:stretch/>
          </p:blipFill>
          <p:spPr>
            <a:xfrm>
              <a:off x="660064" y="2711745"/>
              <a:ext cx="3225659" cy="1434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56411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3199</TotalTime>
  <Words>591</Words>
  <Application>Microsoft Office PowerPoint</Application>
  <PresentationFormat>On-screen Show (4:3)</PresentationFormat>
  <Paragraphs>160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Symbol</vt:lpstr>
      <vt:lpstr>Times New Roman</vt:lpstr>
      <vt:lpstr>Trebuchet MS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CAFS</dc:creator>
  <dc:description/>
  <cp:lastModifiedBy>Nelson, Andrew (asnelson@uidaho.edu)</cp:lastModifiedBy>
  <cp:revision>43</cp:revision>
  <dcterms:created xsi:type="dcterms:W3CDTF">2013-02-25T23:05:08Z</dcterms:created>
  <dcterms:modified xsi:type="dcterms:W3CDTF">2020-06-05T15:33:18Z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NCSU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9</vt:i4>
  </property>
</Properties>
</file>