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256" r:id="rId3"/>
    <p:sldId id="257" r:id="rId4"/>
    <p:sldId id="265" r:id="rId5"/>
    <p:sldId id="258" r:id="rId6"/>
    <p:sldId id="259" r:id="rId7"/>
    <p:sldId id="260" r:id="rId8"/>
    <p:sldId id="266" r:id="rId9"/>
    <p:sldId id="261" r:id="rId10"/>
    <p:sldId id="262" r:id="rId11"/>
    <p:sldId id="264" r:id="rId12"/>
    <p:sldId id="263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Hanft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/>
    <p:restoredTop sz="94699"/>
  </p:normalViewPr>
  <p:slideViewPr>
    <p:cSldViewPr snapToGrid="0">
      <p:cViewPr varScale="1">
        <p:scale>
          <a:sx n="74" d="100"/>
          <a:sy n="74" d="100"/>
        </p:scale>
        <p:origin x="16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09AF331-CD7F-4FDC-B425-FB770E011542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A4794E8-AD3A-48AD-9F0D-6496D6A049C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5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7480" cy="22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/>
              <a:t>Analysis of Aboveground Nutrient Biomass on LTSP Sites Due to the Effects of Site, Harvest Removals, Weed Control, and Compaction</a:t>
            </a:r>
            <a:endParaRPr lang="en-US" sz="5400" spc="-1" dirty="0"/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en-US" sz="3200" dirty="0"/>
              <a:t>CAFS 18.73</a:t>
            </a:r>
            <a:endParaRPr lang="en-US" sz="2000" spc="-1" dirty="0"/>
          </a:p>
        </p:txBody>
      </p:sp>
      <p:sp>
        <p:nvSpPr>
          <p:cNvPr id="88" name="CustomShape 3"/>
          <p:cNvSpPr/>
          <p:nvPr/>
        </p:nvSpPr>
        <p:spPr>
          <a:xfrm>
            <a:off x="343080" y="3886200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dirty="0"/>
              <a:t>Kim Littke, Eric </a:t>
            </a:r>
            <a:r>
              <a:rPr lang="en-US" sz="2000" dirty="0" err="1"/>
              <a:t>Turnblom</a:t>
            </a:r>
            <a:r>
              <a:rPr lang="en-US" sz="2000" dirty="0"/>
              <a:t>, and Rob Harrison (UW)</a:t>
            </a:r>
            <a:endParaRPr lang="en-US" sz="2400" spc="-1" dirty="0"/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70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Ending Project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43080" y="4933800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</a:rPr>
              <a:t>Kim Littke</a:t>
            </a:r>
            <a:endParaRPr lang="en-US" sz="2000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6490800" y="182520"/>
            <a:ext cx="2021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Summary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0BC4A1BF-ABD1-4387-ABD9-98DB8E8D25A7}"/>
              </a:ext>
            </a:extLst>
          </p:cNvPr>
          <p:cNvSpPr/>
          <p:nvPr/>
        </p:nvSpPr>
        <p:spPr>
          <a:xfrm>
            <a:off x="609600" y="15240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CAFBFC-EF8A-4517-A99D-0B6FC3C04CAA}"/>
              </a:ext>
            </a:extLst>
          </p:cNvPr>
          <p:cNvSpPr txBox="1">
            <a:spLocks/>
          </p:cNvSpPr>
          <p:nvPr/>
        </p:nvSpPr>
        <p:spPr>
          <a:xfrm>
            <a:off x="457200" y="1632240"/>
            <a:ext cx="8229240" cy="3977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Whole tree removals resulted in lower Douglas-fir biomass, but little effects on net nutrient contents</a:t>
            </a:r>
          </a:p>
          <a:p>
            <a:pPr>
              <a:spcAft>
                <a:spcPts val="600"/>
              </a:spcAft>
            </a:pPr>
            <a:r>
              <a:rPr lang="en-US" dirty="0"/>
              <a:t>Even though Douglas-fir biomass and nutrient contents increased due to annual vegetation control there were net losses in total base cations</a:t>
            </a:r>
          </a:p>
          <a:p>
            <a:pPr>
              <a:spcAft>
                <a:spcPts val="600"/>
              </a:spcAft>
            </a:pPr>
            <a:r>
              <a:rPr lang="en-US" dirty="0"/>
              <a:t>Compaction increased soil and total N and C contents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4"/>
          <p:cNvSpPr/>
          <p:nvPr/>
        </p:nvSpPr>
        <p:spPr>
          <a:xfrm>
            <a:off x="6490800" y="182520"/>
            <a:ext cx="2021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Recommendations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0B49D-187D-4D2C-8141-DF90B2B3CD3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55240" y="1267720"/>
            <a:ext cx="8330840" cy="4904480"/>
          </a:xfrm>
        </p:spPr>
        <p:txBody>
          <a:bodyPr anchor="t">
            <a:norm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Whole tree removals have the potential for greater effects as stands reach canopy closure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Intensive vegetation control should be balanced with retaining site nutrients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Consider soil nutrition before applying whole tree removals and intensive vegetation control</a:t>
            </a:r>
          </a:p>
          <a:p>
            <a:pPr marL="633413" lvl="1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Sites with limiting soil nutrients will be more impacted by these treatments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E35C-766D-4045-8C29-B4BD77807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C624D-4DA3-4652-A2BE-498E8992904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5465618" cy="3977280"/>
          </a:xfrm>
        </p:spPr>
        <p:txBody>
          <a:bodyPr anchor="t"/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Thanks to Weyerhaeuser, Green Diamond, Port Blakely, and US Forest Service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Field assistance: Scott Holub, Lauren </a:t>
            </a:r>
            <a:r>
              <a:rPr lang="en-US" sz="3200" dirty="0" err="1"/>
              <a:t>Magalska</a:t>
            </a:r>
            <a:r>
              <a:rPr lang="en-US" sz="3200" dirty="0"/>
              <a:t>, Theresa Marquardt, Tim Harrington, and Will Littke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 descr="A picture containing outdoor, sitting, grass, dirt&#10;&#10;Description automatically generated">
            <a:extLst>
              <a:ext uri="{FF2B5EF4-FFF2-40B4-BE49-F238E27FC236}">
                <a16:creationId xmlns:a16="http://schemas.microsoft.com/office/drawing/2014/main" id="{7035F302-3870-41D3-A0E5-3C28C013F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276200"/>
            <a:ext cx="2738005" cy="36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8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6031857" y="108909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1800" b="1" strike="noStrike" spc="-1" dirty="0">
              <a:latin typeface="Arial"/>
            </a:endParaRPr>
          </a:p>
        </p:txBody>
      </p:sp>
      <p:sp>
        <p:nvSpPr>
          <p:cNvPr id="6" name="TextShape 3">
            <a:extLst>
              <a:ext uri="{FF2B5EF4-FFF2-40B4-BE49-F238E27FC236}">
                <a16:creationId xmlns:a16="http://schemas.microsoft.com/office/drawing/2014/main" id="{D4DD72BE-203E-4185-AD73-1302C09BBBFF}"/>
              </a:ext>
            </a:extLst>
          </p:cNvPr>
          <p:cNvSpPr txBox="1"/>
          <p:nvPr/>
        </p:nvSpPr>
        <p:spPr>
          <a:xfrm>
            <a:off x="137653" y="547200"/>
            <a:ext cx="5191432" cy="554832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85750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Long-Term Soil Productivity Study</a:t>
            </a:r>
          </a:p>
          <a:p>
            <a:pPr marL="6286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Effects of intensive forest management on soil and site productivity</a:t>
            </a:r>
          </a:p>
          <a:p>
            <a:pPr marL="285750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Responses to treatments vary by site due to soil nutrition, time since harvest, and treatment severity</a:t>
            </a:r>
          </a:p>
          <a:p>
            <a:pPr marL="285750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Recent soil sampling shows decreases in soil nutrients due to treatments </a:t>
            </a:r>
          </a:p>
          <a:p>
            <a:pPr marL="6286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Losses through leaching or removals</a:t>
            </a:r>
          </a:p>
          <a:p>
            <a:pPr marL="6286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Greater uptake by trees and understory</a:t>
            </a:r>
          </a:p>
          <a:p>
            <a:pPr>
              <a:spcAft>
                <a:spcPts val="600"/>
              </a:spcAft>
            </a:pP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1" descr="Slide018.jpg">
            <a:extLst>
              <a:ext uri="{FF2B5EF4-FFF2-40B4-BE49-F238E27FC236}">
                <a16:creationId xmlns:a16="http://schemas.microsoft.com/office/drawing/2014/main" id="{82492660-1461-4E77-AE7D-415E1EA8AA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085" y="473229"/>
            <a:ext cx="3718162" cy="278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9EA96-06A4-4D2E-8138-69060CFB5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085" y="3209917"/>
            <a:ext cx="2093092" cy="2788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8263C-AB85-4C43-801B-177A273190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7128" y="3261852"/>
            <a:ext cx="1870118" cy="273668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F27746-E895-4061-B262-FDE664795F5F}"/>
              </a:ext>
            </a:extLst>
          </p:cNvPr>
          <p:cNvCxnSpPr>
            <a:cxnSpLocks/>
          </p:cNvCxnSpPr>
          <p:nvPr/>
        </p:nvCxnSpPr>
        <p:spPr>
          <a:xfrm flipV="1">
            <a:off x="7177128" y="3209917"/>
            <a:ext cx="0" cy="2788622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7271446" y="173824"/>
            <a:ext cx="1563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</a:rPr>
              <a:t>Introduction</a:t>
            </a:r>
            <a:endParaRPr lang="en-US" sz="1800" b="1" strike="noStrike" spc="-1" dirty="0">
              <a:latin typeface="Arial"/>
            </a:endParaRPr>
          </a:p>
        </p:txBody>
      </p:sp>
      <p:sp>
        <p:nvSpPr>
          <p:cNvPr id="96" name="TextShape 3"/>
          <p:cNvSpPr txBox="1"/>
          <p:nvPr/>
        </p:nvSpPr>
        <p:spPr>
          <a:xfrm>
            <a:off x="311285" y="755888"/>
            <a:ext cx="5593404" cy="53396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Fall River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20 years old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Bole only (BO), whole tree (WT), whole tree + coarse woody debris (WT+)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Initial (IVC) and annual (AVC) vegetation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Matlock and Molalla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16 years old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BO, WT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IVC, AVC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NARA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6 years old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BO, WT, whole tree + forest floor removal (WTFF)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No compaction (NC) and      compaction (C)</a:t>
            </a:r>
            <a:endParaRPr lang="en-US" sz="2400" dirty="0"/>
          </a:p>
          <a:p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3AB79-CFD1-42CD-9849-57D1F24CB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8746" r="11223" b="28453"/>
          <a:stretch/>
        </p:blipFill>
        <p:spPr>
          <a:xfrm>
            <a:off x="5762331" y="755888"/>
            <a:ext cx="3168895" cy="4776591"/>
          </a:xfrm>
          <a:prstGeom prst="rect">
            <a:avLst/>
          </a:prstGeom>
        </p:spPr>
      </p:pic>
      <p:sp>
        <p:nvSpPr>
          <p:cNvPr id="7" name="TextShape 2">
            <a:extLst>
              <a:ext uri="{FF2B5EF4-FFF2-40B4-BE49-F238E27FC236}">
                <a16:creationId xmlns:a16="http://schemas.microsoft.com/office/drawing/2014/main" id="{68613226-D295-4FDC-8CE6-ED51CA5E61EC}"/>
              </a:ext>
            </a:extLst>
          </p:cNvPr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2019 Meeting</a:t>
            </a:r>
            <a:endParaRPr lang="en-US" sz="12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56804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Objectives</a:t>
            </a:r>
            <a:endParaRPr lang="en-US" sz="1800" b="1" strike="noStrike" spc="-1" dirty="0">
              <a:latin typeface="Arial"/>
            </a:endParaRPr>
          </a:p>
        </p:txBody>
      </p:sp>
      <p:sp>
        <p:nvSpPr>
          <p:cNvPr id="6" name="TextShape 3">
            <a:extLst>
              <a:ext uri="{FF2B5EF4-FFF2-40B4-BE49-F238E27FC236}">
                <a16:creationId xmlns:a16="http://schemas.microsoft.com/office/drawing/2014/main" id="{D78FEF01-7CBD-4D9C-8959-976080435DA6}"/>
              </a:ext>
            </a:extLst>
          </p:cNvPr>
          <p:cNvSpPr txBox="1"/>
          <p:nvPr/>
        </p:nvSpPr>
        <p:spPr>
          <a:xfrm>
            <a:off x="457200" y="1028520"/>
            <a:ext cx="8229240" cy="53089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Compare biomass allocation according to tree measurements to previously established biomass allocation equations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Examine aboveground biomass and nutrient contents on four LTSP sites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Understand the nutrient holding capacity of competing vegetation due to treatments on each site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Compare the belowground and aboveground nutrient contents due to organic matter, vegetation control, and compaction treatments</a:t>
            </a:r>
            <a:endParaRPr lang="en-U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6" name="TextShape 3">
            <a:extLst>
              <a:ext uri="{FF2B5EF4-FFF2-40B4-BE49-F238E27FC236}">
                <a16:creationId xmlns:a16="http://schemas.microsoft.com/office/drawing/2014/main" id="{5BBE8D11-8859-4E40-8290-0E1834A05E9B}"/>
              </a:ext>
            </a:extLst>
          </p:cNvPr>
          <p:cNvSpPr txBox="1"/>
          <p:nvPr/>
        </p:nvSpPr>
        <p:spPr>
          <a:xfrm>
            <a:off x="181896" y="364860"/>
            <a:ext cx="5776452" cy="572189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</a:rPr>
              <a:t>Measured Douglas-fir biomass at Matlock, Molalla, and NARA in 2018 and Fall River in 2019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</a:rPr>
              <a:t>At each plot (16-20 per site):</a:t>
            </a:r>
          </a:p>
          <a:p>
            <a:pPr marL="6286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</a:rPr>
              <a:t>1 whole tree was harvested </a:t>
            </a:r>
          </a:p>
          <a:p>
            <a:pPr marL="6286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</a:rPr>
              <a:t>Samples analyzed for biomass and total N, Ca, Mg, K, Al, and 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</a:rPr>
              <a:t>Biomass compared to previous analyses </a:t>
            </a:r>
            <a:r>
              <a:rPr lang="en-US" spc="-1" dirty="0">
                <a:solidFill>
                  <a:srgbClr val="000000"/>
                </a:solidFill>
              </a:rPr>
              <a:t>(Harrison et al. 2009; Devine et al. 2011; Devine et al. 2013)</a:t>
            </a:r>
            <a:endParaRPr lang="en-US" sz="2400" spc="-1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</a:rPr>
              <a:t>In the summer before measurements, understory was sampled using subplots of known area</a:t>
            </a:r>
          </a:p>
          <a:p>
            <a:pPr marL="62865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</a:rPr>
              <a:t>Analyzed for biomass and total N, Ca, Mg, K, Al, and P</a:t>
            </a:r>
          </a:p>
        </p:txBody>
      </p:sp>
      <p:pic>
        <p:nvPicPr>
          <p:cNvPr id="7" name="Picture 6" descr="A sign on a pole&#10;&#10;Description automatically generated">
            <a:extLst>
              <a:ext uri="{FF2B5EF4-FFF2-40B4-BE49-F238E27FC236}">
                <a16:creationId xmlns:a16="http://schemas.microsoft.com/office/drawing/2014/main" id="{27B9B74F-D2E9-4100-926F-E931FF5FF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5269" r="15985" b="2975"/>
          <a:stretch/>
        </p:blipFill>
        <p:spPr>
          <a:xfrm rot="5400000">
            <a:off x="5853290" y="4373838"/>
            <a:ext cx="1754134" cy="1789737"/>
          </a:xfrm>
          <a:prstGeom prst="rect">
            <a:avLst/>
          </a:prstGeom>
        </p:spPr>
      </p:pic>
      <p:pic>
        <p:nvPicPr>
          <p:cNvPr id="8" name="Picture 7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C0924AEA-B08F-43BD-952C-DBE2F3178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12659" r="18972" b="3907"/>
          <a:stretch/>
        </p:blipFill>
        <p:spPr>
          <a:xfrm>
            <a:off x="6802369" y="606220"/>
            <a:ext cx="2159374" cy="3758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4"/>
          <p:cNvSpPr/>
          <p:nvPr/>
        </p:nvSpPr>
        <p:spPr>
          <a:xfrm>
            <a:off x="6851520" y="182520"/>
            <a:ext cx="1662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Major Findings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39F0A-F78E-4E2B-AF94-62CA5EE6A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058"/>
            <a:ext cx="8229240" cy="1144800"/>
          </a:xfrm>
        </p:spPr>
        <p:txBody>
          <a:bodyPr/>
          <a:lstStyle/>
          <a:p>
            <a:r>
              <a:rPr lang="en-US" dirty="0"/>
              <a:t>NARA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8BD9A-DA0E-455F-A795-7DC24EDEDBC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45805" y="891541"/>
            <a:ext cx="4825792" cy="5203620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Crown volume was the best predictor of foliar, branch, and total biomass in five-year-old trees</a:t>
            </a:r>
          </a:p>
          <a:p>
            <a:pPr marL="571500" lvl="8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NARA contained 2X foliar biomass than Fall River at the same crown volume</a:t>
            </a:r>
          </a:p>
          <a:p>
            <a:pPr marL="571500" lvl="7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Optimal soil nutrients, greater annual growing degree days, and improvements in genetics</a:t>
            </a:r>
          </a:p>
          <a:p>
            <a:pPr marL="5715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Stem biomass was strongly related to stem volume.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WT removals decreased forest floor N content, while compaction increased soil and total C and N biomass</a:t>
            </a:r>
          </a:p>
          <a:p>
            <a:pPr marL="5715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Likely due to mixing of the forest floor into the mineral soil and a decrease in decomposition in compacted soils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C9488BA9-A2D5-4FB1-910B-AA64227BF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9421" r="2552" b="-253"/>
          <a:stretch/>
        </p:blipFill>
        <p:spPr>
          <a:xfrm>
            <a:off x="5196757" y="716826"/>
            <a:ext cx="3657600" cy="2742257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3D189D-9386-41BB-8FFE-5A123214F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7"/>
          <a:stretch/>
        </p:blipFill>
        <p:spPr>
          <a:xfrm>
            <a:off x="5201797" y="3459082"/>
            <a:ext cx="3859076" cy="2465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4"/>
          <p:cNvSpPr/>
          <p:nvPr/>
        </p:nvSpPr>
        <p:spPr>
          <a:xfrm>
            <a:off x="6851520" y="182520"/>
            <a:ext cx="1662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Major Findings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AACA8A-189F-43C4-BDBD-40D4742473C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11760" y="1321360"/>
            <a:ext cx="5177208" cy="4904480"/>
          </a:xfrm>
        </p:spPr>
        <p:txBody>
          <a:bodyPr>
            <a:normAutofit lnSpcReduction="10000"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Crown ratio improved prediction of foliar, branch, and total biomass for trees with crown ratio&lt;0.7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WT removals resulted in lower Douglas-fir biomass and C and P contents</a:t>
            </a:r>
          </a:p>
          <a:p>
            <a:pPr marL="6858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No net change in total nutrient contents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Annual vegetation control decreased soil, forest floor, and competing vegetation base cations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Improved Douglas-fir biomass and nutrient contents  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Net losses in base cations were likely due to increased leaching after annual vegetation control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39F0A-F78E-4E2B-AF94-62CA5EE6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Matlock, Molalla, and Fall River</a:t>
            </a:r>
          </a:p>
        </p:txBody>
      </p:sp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479FDD2C-86D7-4C32-AC82-4D165C68B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" r="2977"/>
          <a:stretch/>
        </p:blipFill>
        <p:spPr>
          <a:xfrm>
            <a:off x="5587424" y="1143000"/>
            <a:ext cx="3061408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DA0461-B37B-4EEF-8584-F58733986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/>
          <a:stretch/>
        </p:blipFill>
        <p:spPr bwMode="auto">
          <a:xfrm>
            <a:off x="5356836" y="3629809"/>
            <a:ext cx="3657600" cy="2264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15230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7078320" y="182520"/>
            <a:ext cx="1436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Deliverables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06B4C-F8C6-4598-9C95-B112C24439D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198390"/>
            <a:ext cx="8229240" cy="4599737"/>
          </a:xfrm>
        </p:spPr>
        <p:txBody>
          <a:bodyPr anchor="t">
            <a:norm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Overstory and understory biomass sampling at Fall River, Matlock, Molalla, and NARA sites were completed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We have developed separate biomass allocation equations for 5-year and 5-50 year regional Douglas-fir using standard tree measurements.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One manuscript published in Forest Ecology and Management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Two manuscripts are in preparation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4"/>
          <p:cNvSpPr/>
          <p:nvPr/>
        </p:nvSpPr>
        <p:spPr>
          <a:xfrm>
            <a:off x="6490800" y="182520"/>
            <a:ext cx="2021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Company Benefits</a:t>
            </a:r>
            <a:endParaRPr lang="en-US" sz="1800" b="1" strike="noStrike" spc="-1" dirty="0">
              <a:latin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47F03E-9051-4DB0-BDFE-CFF733A53D42}"/>
              </a:ext>
            </a:extLst>
          </p:cNvPr>
          <p:cNvSpPr txBox="1">
            <a:spLocks/>
          </p:cNvSpPr>
          <p:nvPr/>
        </p:nvSpPr>
        <p:spPr>
          <a:xfrm>
            <a:off x="457200" y="1110240"/>
            <a:ext cx="8229240" cy="3977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Improved understanding of nutrient dynamics following organic matter removal, vegetation control, and compaction over the short- and long-term</a:t>
            </a:r>
          </a:p>
          <a:p>
            <a:pPr>
              <a:spcAft>
                <a:spcPts val="600"/>
              </a:spcAft>
            </a:pPr>
            <a:r>
              <a:rPr lang="en-US" dirty="0"/>
              <a:t>Instructed forest product companies on changes in soil and site productivity due to intensive forest practices</a:t>
            </a:r>
          </a:p>
          <a:p>
            <a:pPr>
              <a:spcAft>
                <a:spcPts val="600"/>
              </a:spcAft>
            </a:pPr>
            <a:r>
              <a:rPr lang="en-US" dirty="0"/>
              <a:t>Better timing and application of vegetation control and/or fertilization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9466</TotalTime>
  <Words>815</Words>
  <Application>Microsoft Office PowerPoint</Application>
  <PresentationFormat>On-screen Show (4:3)</PresentationFormat>
  <Paragraphs>87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Trebuchet MS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NARA</vt:lpstr>
      <vt:lpstr>Matlock, Molalla, and Fall River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Kim Hanft</cp:lastModifiedBy>
  <cp:revision>46</cp:revision>
  <dcterms:created xsi:type="dcterms:W3CDTF">2013-02-25T23:05:08Z</dcterms:created>
  <dcterms:modified xsi:type="dcterms:W3CDTF">2020-06-08T20:16:46Z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NCSU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