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2"/>
  </p:notesMasterIdLst>
  <p:sldIdLst>
    <p:sldId id="256" r:id="rId6"/>
    <p:sldId id="257" r:id="rId7"/>
    <p:sldId id="270" r:id="rId8"/>
    <p:sldId id="258" r:id="rId9"/>
    <p:sldId id="265" r:id="rId10"/>
    <p:sldId id="259" r:id="rId11"/>
    <p:sldId id="266" r:id="rId12"/>
    <p:sldId id="260" r:id="rId13"/>
    <p:sldId id="268" r:id="rId14"/>
    <p:sldId id="267" r:id="rId15"/>
    <p:sldId id="261" r:id="rId16"/>
    <p:sldId id="269" r:id="rId17"/>
    <p:sldId id="271" r:id="rId18"/>
    <p:sldId id="262" r:id="rId19"/>
    <p:sldId id="263" r:id="rId20"/>
    <p:sldId id="26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86972-0B36-40F0-83F7-1823AD275826}" v="32" dt="2020-06-05T16:04:54.539"/>
    <p1510:client id="{78A67E9C-0A6C-4678-9A25-6409C8F072ED}" v="72" dt="2020-06-05T15:50:54.183"/>
    <p1510:client id="{A1701C2E-5E7A-4662-90E5-6F2C0F070838}" v="10" dt="2020-06-05T16:45:10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06065" y="1219320"/>
            <a:ext cx="8949447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/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Assessing and mapping regional variation in potential site </a:t>
            </a:r>
            <a:r>
              <a:rPr lang="en-US" sz="3600" spc="-1" dirty="0">
                <a:solidFill>
                  <a:srgbClr val="000000"/>
                </a:solidFill>
                <a:latin typeface="Trebuchet MS"/>
                <a:ea typeface="DejaVu Sans"/>
              </a:rPr>
              <a:t>carrying capacity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 </a:t>
            </a:r>
            <a:r>
              <a:rPr lang="en-US" sz="2000" spc="-1" dirty="0">
                <a:solidFill>
                  <a:srgbClr val="000000"/>
                </a:solidFill>
                <a:latin typeface="Trebuchet MS"/>
                <a:ea typeface="DejaVu Sans"/>
              </a:rPr>
              <a:t>19.76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414559"/>
            <a:ext cx="8457480" cy="2042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en-US" sz="1600" spc="-1" dirty="0">
              <a:solidFill>
                <a:srgbClr val="000000"/>
              </a:solidFill>
              <a:latin typeface="Trebuchet MS"/>
            </a:endParaRPr>
          </a:p>
          <a:p>
            <a:pPr algn="ctr"/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Mark Kimsey, University of Idaho  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Cristian Montes, University of Georgia 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Rachel Cook, North Carolina State University 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Douglas McGuire, Oregon State University 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Aaron Weiskittel, University of Maine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 Mark Coleman, University of Idaho</a:t>
            </a: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Trebuchet MS"/>
            </a:endParaRP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Presenter: Ryan Heiderman (PhD Candidate)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rebuchet MS"/>
              </a:rPr>
              <a:t>Post-Doctoral Fellow: Cen Chen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Continuing Project Update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25" y="623311"/>
            <a:ext cx="4456545" cy="52776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43049" y="1514474"/>
            <a:ext cx="1572419" cy="12485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81" y="790575"/>
            <a:ext cx="3305354" cy="4277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172178" y="1098260"/>
            <a:ext cx="1904898" cy="15211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706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3" y="543504"/>
            <a:ext cx="7050714" cy="5448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9958" y="629891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Pure Doug-fir SDImax model for the West Region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028" y="1095790"/>
            <a:ext cx="7413172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Expected Deliverables – First Year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(Combined) Regional datasets with plot location, tree-plot data and environmental variables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West Region Douglas-fir SDImax geospatial model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Expected Deliverables – Second Year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Standardized model equations and coefficients which relate observed species-site factors to SDImax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Preparation of peer-reviewed manuscript for documenting the standardization of SDImax computation as a function of region, site, and stand characteristics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Expected Deliverables – Third Year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High-resolution (30m) raster map of predicted SDImax values with ability to manipulate species proportions (and QMD) by region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6774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028" y="1095790"/>
            <a:ext cx="7413172" cy="292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Expected Deliverables – Long Term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Hire and train 2 post-doctoral fellows, apply for Intern/REUs in forest biometrics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Present results at regional/national forestry forums and develop peer-reviewed publications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a consistent, standardized approach to modeling SDImax, which in turn improves stand density management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6321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56D50-3573-4A92-BCAD-B75802B9CDC9}"/>
              </a:ext>
            </a:extLst>
          </p:cNvPr>
          <p:cNvSpPr txBox="1"/>
          <p:nvPr/>
        </p:nvSpPr>
        <p:spPr>
          <a:xfrm>
            <a:off x="664028" y="1317171"/>
            <a:ext cx="7413172" cy="276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Member Company Benefits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Consistent, standardized, species specific, site sensitive maximum density estimates that are scalable from stand to watershed to region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Optimize species mix to achieve stocking objectives depending on economic or ecological management scenarios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Aid/improve mortality estimation in Growth &amp; Yield models reliant on SDImax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Preliminary Recommendations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C66A9-FDD8-4D09-8E79-F01C4EADB482}"/>
              </a:ext>
            </a:extLst>
          </p:cNvPr>
          <p:cNvSpPr txBox="1"/>
          <p:nvPr/>
        </p:nvSpPr>
        <p:spPr>
          <a:xfrm>
            <a:off x="664028" y="1317171"/>
            <a:ext cx="741317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3F810-1ED9-4158-AF73-973415E2596C}"/>
              </a:ext>
            </a:extLst>
          </p:cNvPr>
          <p:cNvSpPr txBox="1"/>
          <p:nvPr/>
        </p:nvSpPr>
        <p:spPr>
          <a:xfrm>
            <a:off x="664028" y="1317171"/>
            <a:ext cx="7413172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West Region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Westside:  Isolate WH stands wo/DF component when estimating SDImax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Westside-Eastside:  Utilize species SDImax raster layers as mixed conifer models by adjusting species BA proportion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Utilize species model that dominates Stand BA or desired future stand species composition 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2814F-31BB-4B9C-9CE5-A923597A9B42}"/>
              </a:ext>
            </a:extLst>
          </p:cNvPr>
          <p:cNvSpPr txBox="1"/>
          <p:nvPr/>
        </p:nvSpPr>
        <p:spPr>
          <a:xfrm>
            <a:off x="664028" y="951412"/>
            <a:ext cx="7413172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Update and Timeline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First Northwest SDImax model produced for Douglas-fir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Contribution to CAFS effort through IFC core research and USFS-Region 6 funding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Post-doc (Cen Chen, prior CAFS Intern) hired to begin assembling inventory/CFI datasets for regional SDImax modeling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Database recruitment beginning June 2020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Data QA/QC, standardization throughout 2020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 handover to Ryan Heiderman June 2021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Continued data recruitment/standardization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Regional SDImax modeling commences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Regional SDImax species model rollout throughout 2022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950" y="923926"/>
            <a:ext cx="5224713" cy="33085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SDImax: Site-Stand Interactions Matter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Site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Climate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Geography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Soil parent material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Stand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Species mixing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Shade/drought tolerance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Specific gravity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Size/Stocking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CBB6B-835F-4BD5-ACA6-B699FB24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04" y="1353083"/>
            <a:ext cx="3734691" cy="238029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764660A-773D-4BDA-8E62-7A0DC15E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64" y="4329793"/>
            <a:ext cx="2888782" cy="1765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50220-2238-4928-8041-91EA3F4D7D60}"/>
              </a:ext>
            </a:extLst>
          </p:cNvPr>
          <p:cNvSpPr txBox="1"/>
          <p:nvPr/>
        </p:nvSpPr>
        <p:spPr>
          <a:xfrm>
            <a:off x="1883343" y="603370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Kimsey et. al.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6BDB90-2158-486A-851E-956E7D4BF16D}"/>
              </a:ext>
            </a:extLst>
          </p:cNvPr>
          <p:cNvSpPr txBox="1"/>
          <p:nvPr/>
        </p:nvSpPr>
        <p:spPr>
          <a:xfrm>
            <a:off x="5612402" y="5801941"/>
            <a:ext cx="201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Bravo-Oviedo et. al.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FFA5B-4C93-41B4-9820-B12C43A9E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475" y="4033801"/>
            <a:ext cx="3895575" cy="16883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897071" y="2108799"/>
            <a:ext cx="4322379" cy="25391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Rationale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Overstocked stands are slow to develop and susceptible to wildfire, drought and insect outbreaks due to competition for limited resources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Understocked stands underutilize site resources and will not reach maximum potential productivity</a:t>
            </a: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49CF1FA2-142F-4BD7-9F45-25FC926D8D8A}"/>
              </a:ext>
            </a:extLst>
          </p:cNvPr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7" name="Picture 6" descr="A picture containing text, sitting, monitor, screen&#10;&#10;Description automatically generated">
            <a:extLst>
              <a:ext uri="{FF2B5EF4-FFF2-40B4-BE49-F238E27FC236}">
                <a16:creationId xmlns:a16="http://schemas.microsoft.com/office/drawing/2014/main" id="{9F019E5C-F8A9-435E-B522-AF3F930DE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68" y="1164746"/>
            <a:ext cx="1828800" cy="156911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AA4914D-9DAC-4EEA-A21E-EA0C07E94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20" y="4403340"/>
            <a:ext cx="1828800" cy="15727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DEC8C4-6272-40A5-A122-65086F9C5B7C}"/>
              </a:ext>
            </a:extLst>
          </p:cNvPr>
          <p:cNvSpPr/>
          <p:nvPr/>
        </p:nvSpPr>
        <p:spPr>
          <a:xfrm>
            <a:off x="712602" y="770221"/>
            <a:ext cx="6477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OBJECTIVE: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Develop Regional Site-Sensitive, 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Mixed Species SDImax Models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86AD1-C8DE-4683-96B5-DD53A1398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20" y="2798673"/>
            <a:ext cx="1828800" cy="1539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4475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879" y="964505"/>
            <a:ext cx="5294160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National x Regional Focus: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Northwest</a:t>
            </a:r>
            <a:r>
              <a:rPr lang="en-US" sz="2000" dirty="0"/>
              <a:t>, West, Southwest, Northern Rockies, South, Southeast, Ohio Valley, Upper Midwest, Northeast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Species Focus: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Commercially important conifer/hardwood species by region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Statistical Modeling: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Variable Selection: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Machine learning with multivariate analysis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Frontier Fitting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Stochastic Frontier Regression</a:t>
            </a:r>
          </a:p>
        </p:txBody>
      </p:sp>
      <p:pic>
        <p:nvPicPr>
          <p:cNvPr id="3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3D4DB72-AEE0-45E5-9F06-85977148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83" y="1632240"/>
            <a:ext cx="2913376" cy="1919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52573D-66A0-4182-9876-637509290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32" y="3812040"/>
            <a:ext cx="2814669" cy="19838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pPr algn="r"/>
            <a:r>
              <a:rPr lang="en-US" b="1" spc="-1" dirty="0">
                <a:ea typeface="+mn-lt"/>
                <a:cs typeface="+mn-lt"/>
              </a:rPr>
              <a:t>Progress: Northwest</a:t>
            </a:r>
            <a:endParaRPr lang="en-US" spc="-1" dirty="0">
              <a:ea typeface="+mn-lt"/>
              <a:cs typeface="+mn-lt"/>
            </a:endParaRPr>
          </a:p>
          <a:p>
            <a:pPr algn="r">
              <a:lnSpc>
                <a:spcPct val="100000"/>
              </a:lnSpc>
            </a:pPr>
            <a:endParaRPr lang="en-US" sz="1800" b="1" strike="noStrike" spc="-1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03" y="606253"/>
            <a:ext cx="6823928" cy="5212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14425" y="541972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n=188,159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101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047" y="395745"/>
            <a:ext cx="8555276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Database Development and Analysis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Dataset – multiple sources FIA, FS-Veg, state and private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200,000+ initial records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Plot level (</a:t>
            </a:r>
            <a:r>
              <a:rPr lang="en-US" sz="1600" dirty="0" err="1"/>
              <a:t>unfuzzed</a:t>
            </a:r>
            <a:r>
              <a:rPr lang="en-US" sz="1600" dirty="0"/>
              <a:t>) coordinates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10% of dataset used stand centroid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Tree data – QMD, TPA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Species BA proportions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Douglas-fir, western hemlock, western redcedar, red alder, Other Hardwood, Other Conifer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Topography extracted from 30m DEM + transformations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Climate NA – 247 climate variables (annual, month, season) + interactions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Geology and Soils Layers</a:t>
            </a:r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Analysis – multistep approach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Linear quantile mixed models to determine 95% quantile line of ln(TPH)~ln(QMD) with random intercept by record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Random Forests to find variable importance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Stochastic Frontier Analysis with selected variables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4425" y="541972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n=188,159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70" y="875719"/>
            <a:ext cx="7843289" cy="46106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7B590F-72BD-4ECB-AAC0-005840C5622B}"/>
              </a:ext>
            </a:extLst>
          </p:cNvPr>
          <p:cNvSpPr/>
          <p:nvPr/>
        </p:nvSpPr>
        <p:spPr>
          <a:xfrm>
            <a:off x="943609" y="598538"/>
            <a:ext cx="6477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TPH x QMD Point Cloud for the Pacific Northwest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235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953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Douglas fir/mixed species model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79968"/>
              </p:ext>
            </p:extLst>
          </p:nvPr>
        </p:nvGraphicFramePr>
        <p:xfrm>
          <a:off x="4629865" y="1567478"/>
          <a:ext cx="419409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819">
                  <a:extLst>
                    <a:ext uri="{9D8B030D-6E8A-4147-A177-3AD203B41FA5}">
                      <a16:colId xmlns:a16="http://schemas.microsoft.com/office/drawing/2014/main" val="2348367052"/>
                    </a:ext>
                  </a:extLst>
                </a:gridCol>
                <a:gridCol w="838819">
                  <a:extLst>
                    <a:ext uri="{9D8B030D-6E8A-4147-A177-3AD203B41FA5}">
                      <a16:colId xmlns:a16="http://schemas.microsoft.com/office/drawing/2014/main" val="1850774059"/>
                    </a:ext>
                  </a:extLst>
                </a:gridCol>
                <a:gridCol w="838819">
                  <a:extLst>
                    <a:ext uri="{9D8B030D-6E8A-4147-A177-3AD203B41FA5}">
                      <a16:colId xmlns:a16="http://schemas.microsoft.com/office/drawing/2014/main" val="649599534"/>
                    </a:ext>
                  </a:extLst>
                </a:gridCol>
                <a:gridCol w="838819">
                  <a:extLst>
                    <a:ext uri="{9D8B030D-6E8A-4147-A177-3AD203B41FA5}">
                      <a16:colId xmlns:a16="http://schemas.microsoft.com/office/drawing/2014/main" val="3034613250"/>
                    </a:ext>
                  </a:extLst>
                </a:gridCol>
                <a:gridCol w="838819">
                  <a:extLst>
                    <a:ext uri="{9D8B030D-6E8A-4147-A177-3AD203B41FA5}">
                      <a16:colId xmlns:a16="http://schemas.microsoft.com/office/drawing/2014/main" val="3385724885"/>
                    </a:ext>
                  </a:extLst>
                </a:gridCol>
              </a:tblGrid>
              <a:tr h="311398">
                <a:tc>
                  <a:txBody>
                    <a:bodyPr/>
                    <a:lstStyle/>
                    <a:p>
                      <a:r>
                        <a:rPr lang="en-US" sz="200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92349"/>
                  </a:ext>
                </a:extLst>
              </a:tr>
              <a:tr h="311398">
                <a:tc>
                  <a:txBody>
                    <a:bodyPr/>
                    <a:lstStyle/>
                    <a:p>
                      <a:r>
                        <a:rPr lang="en-US" sz="2000"/>
                        <a:t>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55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71160" y="695153"/>
            <a:ext cx="271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n=155,083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485"/>
              </p:ext>
            </p:extLst>
          </p:nvPr>
        </p:nvGraphicFramePr>
        <p:xfrm>
          <a:off x="4526280" y="2481263"/>
          <a:ext cx="4404360" cy="344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30">
                  <a:extLst>
                    <a:ext uri="{9D8B030D-6E8A-4147-A177-3AD203B41FA5}">
                      <a16:colId xmlns:a16="http://schemas.microsoft.com/office/drawing/2014/main" val="1632582448"/>
                    </a:ext>
                  </a:extLst>
                </a:gridCol>
                <a:gridCol w="2459830">
                  <a:extLst>
                    <a:ext uri="{9D8B030D-6E8A-4147-A177-3AD203B41FA5}">
                      <a16:colId xmlns:a16="http://schemas.microsoft.com/office/drawing/2014/main" val="3561892470"/>
                    </a:ext>
                  </a:extLst>
                </a:gridCol>
              </a:tblGrid>
              <a:tr h="455430">
                <a:tc>
                  <a:txBody>
                    <a:bodyPr/>
                    <a:lstStyle/>
                    <a:p>
                      <a:r>
                        <a:rPr lang="en-US" sz="1800"/>
                        <a:t>Max 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06919"/>
                  </a:ext>
                </a:extLst>
              </a:tr>
              <a:tr h="455430">
                <a:tc>
                  <a:txBody>
                    <a:bodyPr/>
                    <a:lstStyle/>
                    <a:p>
                      <a:r>
                        <a:rPr lang="en-US" sz="1800"/>
                        <a:t>1360-1470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Reineke, 1933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8486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r>
                        <a:rPr lang="en-US" sz="1800"/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Long, 1985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73108"/>
                  </a:ext>
                </a:extLst>
              </a:tr>
              <a:tr h="455430">
                <a:tc>
                  <a:txBody>
                    <a:bodyPr/>
                    <a:lstStyle/>
                    <a:p>
                      <a:r>
                        <a:rPr lang="en-US" sz="1800"/>
                        <a:t>1451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err="1"/>
                        <a:t>Weiskittel</a:t>
                      </a:r>
                      <a:r>
                        <a:rPr lang="en-US" sz="1800"/>
                        <a:t> et al, 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062728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r>
                        <a:rPr lang="en-US" sz="1800"/>
                        <a:t>1376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Woodall et al, 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61924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r>
                        <a:rPr lang="en-US" sz="1800"/>
                        <a:t>1478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Long et al, 1988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461813"/>
                  </a:ext>
                </a:extLst>
              </a:tr>
              <a:tr h="453468">
                <a:tc>
                  <a:txBody>
                    <a:bodyPr/>
                    <a:lstStyle/>
                    <a:p>
                      <a:r>
                        <a:rPr lang="en-US" sz="1800"/>
                        <a:t>1815 (BC,CAN)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err="1"/>
                        <a:t>Comeau</a:t>
                      </a:r>
                      <a:r>
                        <a:rPr lang="en-US" sz="1800"/>
                        <a:t> et al,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71024"/>
                  </a:ext>
                </a:extLst>
              </a:tr>
              <a:tr h="455430">
                <a:tc>
                  <a:txBody>
                    <a:bodyPr/>
                    <a:lstStyle/>
                    <a:p>
                      <a:r>
                        <a:rPr lang="en-US" sz="1800"/>
                        <a:t>1491 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err="1"/>
                        <a:t>Comeau</a:t>
                      </a:r>
                      <a:r>
                        <a:rPr lang="en-US" sz="1800" baseline="0"/>
                        <a:t> et al, 2010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7659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2" y="1346200"/>
            <a:ext cx="3968597" cy="46997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5" y="457200"/>
            <a:ext cx="4456545" cy="5277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24" y="800100"/>
            <a:ext cx="3290021" cy="42576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43049" y="1514474"/>
            <a:ext cx="1572419" cy="12485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2178" y="1098260"/>
            <a:ext cx="1904898" cy="15211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380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CB241C6FE264184B9D76FB005A252" ma:contentTypeVersion="13" ma:contentTypeDescription="Create a new document." ma:contentTypeScope="" ma:versionID="ad5d21f1a94cf6fd9a6dca4812db08e6">
  <xsd:schema xmlns:xsd="http://www.w3.org/2001/XMLSchema" xmlns:xs="http://www.w3.org/2001/XMLSchema" xmlns:p="http://schemas.microsoft.com/office/2006/metadata/properties" xmlns:ns3="0f293957-dae6-4323-95a5-105f773a032d" xmlns:ns4="517055be-6874-43f5-b8d5-52cd9cabe3d9" targetNamespace="http://schemas.microsoft.com/office/2006/metadata/properties" ma:root="true" ma:fieldsID="f2c0050bebe7c74b3bb677373c289d14" ns3:_="" ns4:_="">
    <xsd:import namespace="0f293957-dae6-4323-95a5-105f773a032d"/>
    <xsd:import namespace="517055be-6874-43f5-b8d5-52cd9cabe3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93957-dae6-4323-95a5-105f773a03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055be-6874-43f5-b8d5-52cd9cabe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DD758F-D59D-49A7-8797-5D97785A0EED}">
  <ds:schemaRefs>
    <ds:schemaRef ds:uri="http://purl.org/dc/elements/1.1/"/>
    <ds:schemaRef ds:uri="http://schemas.microsoft.com/office/2006/metadata/properties"/>
    <ds:schemaRef ds:uri="517055be-6874-43f5-b8d5-52cd9cabe3d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f293957-dae6-4323-95a5-105f773a03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E59E29-3E82-4283-807C-EE0B03550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26973E-1253-4C13-B992-4B978F251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93957-dae6-4323-95a5-105f773a032d"/>
    <ds:schemaRef ds:uri="517055be-6874-43f5-b8d5-52cd9cabe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818</Words>
  <Application>Microsoft Office PowerPoint</Application>
  <PresentationFormat>On-screen Show (4:3)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Mark Kimsey</cp:lastModifiedBy>
  <cp:revision>13</cp:revision>
  <dcterms:created xsi:type="dcterms:W3CDTF">2013-02-25T23:05:08Z</dcterms:created>
  <dcterms:modified xsi:type="dcterms:W3CDTF">2020-06-05T19:05:52Z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0x0101002F0CB241C6FE264184B9D76FB005A252</vt:lpwstr>
  </property>
  <property fmtid="{D5CDD505-2E9C-101B-9397-08002B2CF9AE}" pid="14" name="ArticulateGUID">
    <vt:lpwstr>CD5472D4-04AD-452F-8DB0-EEDCCBA7EF14</vt:lpwstr>
  </property>
  <property fmtid="{D5CDD505-2E9C-101B-9397-08002B2CF9AE}" pid="15" name="ArticulatePath">
    <vt:lpwstr>https://vandalsuidaho.sharepoint.com/sites/CNR-IFC-Staff/Shared Documents/CAFS/CAFS Presentation.2020.heiderman_20200529</vt:lpwstr>
  </property>
</Properties>
</file>