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3"/>
  </p:notesMasterIdLst>
  <p:sldIdLst>
    <p:sldId id="256" r:id="rId3"/>
    <p:sldId id="681" r:id="rId4"/>
    <p:sldId id="424" r:id="rId5"/>
    <p:sldId id="425" r:id="rId6"/>
    <p:sldId id="682" r:id="rId7"/>
    <p:sldId id="258" r:id="rId8"/>
    <p:sldId id="683" r:id="rId9"/>
    <p:sldId id="684" r:id="rId10"/>
    <p:sldId id="266" r:id="rId11"/>
    <p:sldId id="270" r:id="rId12"/>
    <p:sldId id="259" r:id="rId13"/>
    <p:sldId id="265" r:id="rId14"/>
    <p:sldId id="654" r:id="rId15"/>
    <p:sldId id="269" r:id="rId16"/>
    <p:sldId id="261" r:id="rId17"/>
    <p:sldId id="262" r:id="rId18"/>
    <p:sldId id="264" r:id="rId19"/>
    <p:sldId id="680" r:id="rId20"/>
    <p:sldId id="268" r:id="rId21"/>
    <p:sldId id="36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87439"/>
  </p:normalViewPr>
  <p:slideViewPr>
    <p:cSldViewPr snapToGrid="0" snapToObjects="1">
      <p:cViewPr varScale="1">
        <p:scale>
          <a:sx n="125" d="100"/>
          <a:sy n="125" d="100"/>
        </p:scale>
        <p:origin x="5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allo:Desktop:NARA%20LTSP%20Gallo:Data%20Files%20CSV:NARA_Data_020816_AG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allo:Desktop:NARA%20LTSP%20Gallo:Data%20Files%20CSV:NARA_Data_020816_AG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6125765529309"/>
          <c:y val="6.4814814814814797E-2"/>
          <c:w val="0.65809055118110205"/>
          <c:h val="0.71598789734616497"/>
        </c:manualLayout>
      </c:layout>
      <c:scatterChart>
        <c:scatterStyle val="lineMarker"/>
        <c:varyColors val="0"/>
        <c:ser>
          <c:idx val="0"/>
          <c:order val="0"/>
          <c:tx>
            <c:v>Pre</c:v>
          </c:tx>
          <c:spPr>
            <a:ln w="47625">
              <a:noFill/>
            </a:ln>
          </c:spPr>
          <c:marker>
            <c:symbol val="circle"/>
            <c:size val="9"/>
            <c:spPr>
              <a:solidFill>
                <a:srgbClr val="0000FF"/>
              </a:solidFill>
              <a:ln>
                <a:solidFill>
                  <a:srgbClr val="3366FF"/>
                </a:solidFill>
              </a:ln>
            </c:spPr>
          </c:marker>
          <c:errBars>
            <c:errDir val="x"/>
            <c:errBarType val="both"/>
            <c:errValType val="cust"/>
            <c:noEndCap val="0"/>
            <c:plus>
              <c:numRef>
                <c:f>'PV - 3,5Bd'!$C$3:$C$7</c:f>
                <c:numCache>
                  <c:formatCode>General</c:formatCode>
                  <c:ptCount val="5"/>
                  <c:pt idx="0">
                    <c:v>0.10672669921317</c:v>
                  </c:pt>
                  <c:pt idx="1">
                    <c:v>6.5084571414911002E-2</c:v>
                  </c:pt>
                  <c:pt idx="2">
                    <c:v>0.139137580446172</c:v>
                  </c:pt>
                  <c:pt idx="3">
                    <c:v>4.96240902725835E-2</c:v>
                  </c:pt>
                  <c:pt idx="4">
                    <c:v>3.89560996538851E-2</c:v>
                  </c:pt>
                </c:numCache>
              </c:numRef>
            </c:plus>
            <c:minus>
              <c:numRef>
                <c:f>'PV - 3,5Bd'!$C$3:$C$7</c:f>
                <c:numCache>
                  <c:formatCode>General</c:formatCode>
                  <c:ptCount val="5"/>
                  <c:pt idx="0">
                    <c:v>0.10672669921317</c:v>
                  </c:pt>
                  <c:pt idx="1">
                    <c:v>6.5084571414911002E-2</c:v>
                  </c:pt>
                  <c:pt idx="2">
                    <c:v>0.139137580446172</c:v>
                  </c:pt>
                  <c:pt idx="3">
                    <c:v>4.96240902725835E-2</c:v>
                  </c:pt>
                  <c:pt idx="4">
                    <c:v>3.89560996538851E-2</c:v>
                  </c:pt>
                </c:numCache>
              </c:numRef>
            </c:minus>
            <c:spPr>
              <a:ln>
                <a:solidFill>
                  <a:srgbClr val="0000FF"/>
                </a:solidFill>
              </a:ln>
            </c:spPr>
          </c:errBars>
          <c:errBars>
            <c:errDir val="y"/>
            <c:errBarType val="both"/>
            <c:errValType val="cust"/>
            <c:noEndCap val="0"/>
            <c:plus>
              <c:numRef>
                <c:f>'PV - 3,5Bd'!$E$3:$E$7</c:f>
                <c:numCache>
                  <c:formatCode>General</c:formatCode>
                  <c:ptCount val="5"/>
                  <c:pt idx="0">
                    <c:v>2.94018622638113E-2</c:v>
                  </c:pt>
                  <c:pt idx="1">
                    <c:v>1.7460515969981799E-2</c:v>
                  </c:pt>
                  <c:pt idx="2">
                    <c:v>2.5737222900493201E-2</c:v>
                  </c:pt>
                  <c:pt idx="3">
                    <c:v>1.61363539997878E-2</c:v>
                  </c:pt>
                  <c:pt idx="4">
                    <c:v>1.9240667307464501E-2</c:v>
                  </c:pt>
                </c:numCache>
              </c:numRef>
            </c:plus>
            <c:minus>
              <c:numRef>
                <c:f>'PV - 3,5Bd'!$E$3:$E$7</c:f>
                <c:numCache>
                  <c:formatCode>General</c:formatCode>
                  <c:ptCount val="5"/>
                  <c:pt idx="0">
                    <c:v>2.94018622638113E-2</c:v>
                  </c:pt>
                  <c:pt idx="1">
                    <c:v>1.7460515969981799E-2</c:v>
                  </c:pt>
                  <c:pt idx="2">
                    <c:v>2.5737222900493201E-2</c:v>
                  </c:pt>
                  <c:pt idx="3">
                    <c:v>1.61363539997878E-2</c:v>
                  </c:pt>
                  <c:pt idx="4">
                    <c:v>1.9240667307464501E-2</c:v>
                  </c:pt>
                </c:numCache>
              </c:numRef>
            </c:minus>
            <c:spPr>
              <a:ln>
                <a:solidFill>
                  <a:srgbClr val="0000FF"/>
                </a:solidFill>
              </a:ln>
            </c:spPr>
          </c:errBars>
          <c:xVal>
            <c:numRef>
              <c:f>'PV - 3,5Bd'!$B$3:$B$7</c:f>
              <c:numCache>
                <c:formatCode>0.00</c:formatCode>
                <c:ptCount val="5"/>
                <c:pt idx="0">
                  <c:v>0.201028332362096</c:v>
                </c:pt>
                <c:pt idx="1">
                  <c:v>0.185139102373227</c:v>
                </c:pt>
                <c:pt idx="2">
                  <c:v>0.30450070506492499</c:v>
                </c:pt>
                <c:pt idx="3">
                  <c:v>0.21591440716705701</c:v>
                </c:pt>
                <c:pt idx="4">
                  <c:v>0.18840350929753699</c:v>
                </c:pt>
              </c:numCache>
            </c:numRef>
          </c:xVal>
          <c:yVal>
            <c:numRef>
              <c:f>'PV - 3,5Bd'!$D$3:$D$7</c:f>
              <c:numCache>
                <c:formatCode>0.00</c:formatCode>
                <c:ptCount val="5"/>
                <c:pt idx="0">
                  <c:v>7.3457344253049298E-2</c:v>
                </c:pt>
                <c:pt idx="1">
                  <c:v>6.0805513434798501E-2</c:v>
                </c:pt>
                <c:pt idx="2">
                  <c:v>9.4110819627712797E-2</c:v>
                </c:pt>
                <c:pt idx="3">
                  <c:v>8.4385765377804803E-2</c:v>
                </c:pt>
                <c:pt idx="4">
                  <c:v>7.5010686422096698E-2</c:v>
                </c:pt>
              </c:numCache>
            </c:numRef>
          </c:yVal>
          <c:smooth val="0"/>
          <c:extLst>
            <c:ext xmlns:c16="http://schemas.microsoft.com/office/drawing/2014/chart" uri="{C3380CC4-5D6E-409C-BE32-E72D297353CC}">
              <c16:uniqueId val="{00000000-BBCA-D849-8EC9-FA3F684DB145}"/>
            </c:ext>
          </c:extLst>
        </c:ser>
        <c:ser>
          <c:idx val="1"/>
          <c:order val="1"/>
          <c:tx>
            <c:v>Post</c:v>
          </c:tx>
          <c:spPr>
            <a:ln w="47625">
              <a:noFill/>
            </a:ln>
          </c:spPr>
          <c:marker>
            <c:spPr>
              <a:solidFill>
                <a:srgbClr val="FF0000"/>
              </a:solidFill>
              <a:ln>
                <a:solidFill>
                  <a:srgbClr val="FF0000"/>
                </a:solidFill>
              </a:ln>
            </c:spPr>
          </c:marker>
          <c:errBars>
            <c:errDir val="x"/>
            <c:errBarType val="both"/>
            <c:errValType val="cust"/>
            <c:noEndCap val="0"/>
            <c:plus>
              <c:numRef>
                <c:f>'PV - 3,5Bd'!$H$3:$H$7</c:f>
                <c:numCache>
                  <c:formatCode>General</c:formatCode>
                  <c:ptCount val="5"/>
                  <c:pt idx="0">
                    <c:v>7.6941401050789102E-2</c:v>
                  </c:pt>
                  <c:pt idx="1">
                    <c:v>0.208800604355216</c:v>
                  </c:pt>
                  <c:pt idx="2">
                    <c:v>5.8675253616348302E-2</c:v>
                  </c:pt>
                  <c:pt idx="3">
                    <c:v>5.66143745454004E-2</c:v>
                  </c:pt>
                  <c:pt idx="4">
                    <c:v>8.8872918561702305E-2</c:v>
                  </c:pt>
                </c:numCache>
              </c:numRef>
            </c:plus>
            <c:minus>
              <c:numRef>
                <c:f>'PV - 3,5Bd'!$H$3:$H$7</c:f>
                <c:numCache>
                  <c:formatCode>General</c:formatCode>
                  <c:ptCount val="5"/>
                  <c:pt idx="0">
                    <c:v>7.6941401050789102E-2</c:v>
                  </c:pt>
                  <c:pt idx="1">
                    <c:v>0.208800604355216</c:v>
                  </c:pt>
                  <c:pt idx="2">
                    <c:v>5.8675253616348302E-2</c:v>
                  </c:pt>
                  <c:pt idx="3">
                    <c:v>5.66143745454004E-2</c:v>
                  </c:pt>
                  <c:pt idx="4">
                    <c:v>8.8872918561702305E-2</c:v>
                  </c:pt>
                </c:numCache>
              </c:numRef>
            </c:minus>
            <c:spPr>
              <a:ln>
                <a:solidFill>
                  <a:srgbClr val="FF0000"/>
                </a:solidFill>
              </a:ln>
            </c:spPr>
          </c:errBars>
          <c:errBars>
            <c:errDir val="y"/>
            <c:errBarType val="both"/>
            <c:errValType val="cust"/>
            <c:noEndCap val="0"/>
            <c:plus>
              <c:numRef>
                <c:f>'PV - 3,5Bd'!$J$3:$J$7</c:f>
                <c:numCache>
                  <c:formatCode>General</c:formatCode>
                  <c:ptCount val="5"/>
                  <c:pt idx="0">
                    <c:v>1.9409465388031798E-2</c:v>
                  </c:pt>
                  <c:pt idx="1">
                    <c:v>5.3024128424678602E-2</c:v>
                  </c:pt>
                  <c:pt idx="2">
                    <c:v>3.7421477570407903E-2</c:v>
                  </c:pt>
                  <c:pt idx="3">
                    <c:v>2.7154452455981401E-2</c:v>
                  </c:pt>
                  <c:pt idx="4">
                    <c:v>2.6505764759637802E-2</c:v>
                  </c:pt>
                </c:numCache>
              </c:numRef>
            </c:plus>
            <c:minus>
              <c:numRef>
                <c:f>'PV - 3,5Bd'!$J$3:$J$7</c:f>
                <c:numCache>
                  <c:formatCode>General</c:formatCode>
                  <c:ptCount val="5"/>
                  <c:pt idx="0">
                    <c:v>1.9409465388031798E-2</c:v>
                  </c:pt>
                  <c:pt idx="1">
                    <c:v>5.3024128424678602E-2</c:v>
                  </c:pt>
                  <c:pt idx="2">
                    <c:v>3.7421477570407903E-2</c:v>
                  </c:pt>
                  <c:pt idx="3">
                    <c:v>2.7154452455981401E-2</c:v>
                  </c:pt>
                  <c:pt idx="4">
                    <c:v>2.6505764759637802E-2</c:v>
                  </c:pt>
                </c:numCache>
              </c:numRef>
            </c:minus>
            <c:spPr>
              <a:ln>
                <a:solidFill>
                  <a:srgbClr val="FF0000"/>
                </a:solidFill>
              </a:ln>
            </c:spPr>
          </c:errBars>
          <c:xVal>
            <c:numRef>
              <c:f>'PV - 3,5Bd'!$G$3:$G$7</c:f>
              <c:numCache>
                <c:formatCode>0.00</c:formatCode>
                <c:ptCount val="5"/>
                <c:pt idx="0">
                  <c:v>0.28202079828829202</c:v>
                </c:pt>
                <c:pt idx="1">
                  <c:v>0.37334122082254301</c:v>
                </c:pt>
                <c:pt idx="2">
                  <c:v>0.29379835329130199</c:v>
                </c:pt>
                <c:pt idx="3">
                  <c:v>0.34826707355311998</c:v>
                </c:pt>
                <c:pt idx="4">
                  <c:v>0.270583999490703</c:v>
                </c:pt>
              </c:numCache>
            </c:numRef>
          </c:xVal>
          <c:yVal>
            <c:numRef>
              <c:f>'PV - 3,5Bd'!$I$3:$I$7</c:f>
              <c:numCache>
                <c:formatCode>0.00</c:formatCode>
                <c:ptCount val="5"/>
                <c:pt idx="0">
                  <c:v>8.4028893181819997E-2</c:v>
                </c:pt>
                <c:pt idx="1">
                  <c:v>0.119319336143259</c:v>
                </c:pt>
                <c:pt idx="2">
                  <c:v>0.119964266868962</c:v>
                </c:pt>
                <c:pt idx="3">
                  <c:v>0.106614068056771</c:v>
                </c:pt>
                <c:pt idx="4">
                  <c:v>7.4944639605489194E-2</c:v>
                </c:pt>
              </c:numCache>
            </c:numRef>
          </c:yVal>
          <c:smooth val="0"/>
          <c:extLst>
            <c:ext xmlns:c16="http://schemas.microsoft.com/office/drawing/2014/chart" uri="{C3380CC4-5D6E-409C-BE32-E72D297353CC}">
              <c16:uniqueId val="{00000001-BBCA-D849-8EC9-FA3F684DB145}"/>
            </c:ext>
          </c:extLst>
        </c:ser>
        <c:dLbls>
          <c:showLegendKey val="0"/>
          <c:showVal val="0"/>
          <c:showCatName val="0"/>
          <c:showSerName val="0"/>
          <c:showPercent val="0"/>
          <c:showBubbleSize val="0"/>
        </c:dLbls>
        <c:axId val="1737041632"/>
        <c:axId val="1737010736"/>
      </c:scatterChart>
      <c:valAx>
        <c:axId val="1737041632"/>
        <c:scaling>
          <c:orientation val="minMax"/>
        </c:scaling>
        <c:delete val="0"/>
        <c:axPos val="b"/>
        <c:title>
          <c:tx>
            <c:rich>
              <a:bodyPr/>
              <a:lstStyle/>
              <a:p>
                <a:pPr>
                  <a:defRPr/>
                </a:pPr>
                <a:r>
                  <a:rPr lang="en-US"/>
                  <a:t>P:V</a:t>
                </a:r>
              </a:p>
            </c:rich>
          </c:tx>
          <c:overlay val="0"/>
        </c:title>
        <c:numFmt formatCode="0.00" sourceLinked="1"/>
        <c:majorTickMark val="out"/>
        <c:minorTickMark val="none"/>
        <c:tickLblPos val="nextTo"/>
        <c:crossAx val="1737010736"/>
        <c:crosses val="autoZero"/>
        <c:crossBetween val="midCat"/>
      </c:valAx>
      <c:valAx>
        <c:axId val="1737010736"/>
        <c:scaling>
          <c:orientation val="minMax"/>
        </c:scaling>
        <c:delete val="0"/>
        <c:axPos val="l"/>
        <c:title>
          <c:tx>
            <c:rich>
              <a:bodyPr rot="-5400000" vert="horz"/>
              <a:lstStyle/>
              <a:p>
                <a:pPr>
                  <a:defRPr/>
                </a:pPr>
                <a:r>
                  <a:rPr lang="en-US"/>
                  <a:t>3,5-Bd:V</a:t>
                </a:r>
              </a:p>
            </c:rich>
          </c:tx>
          <c:overlay val="0"/>
        </c:title>
        <c:numFmt formatCode="0.00" sourceLinked="1"/>
        <c:majorTickMark val="out"/>
        <c:minorTickMark val="none"/>
        <c:tickLblPos val="nextTo"/>
        <c:crossAx val="1737041632"/>
        <c:crosses val="autoZero"/>
        <c:crossBetween val="midCat"/>
      </c:valAx>
      <c:spPr>
        <a:ln>
          <a:solidFill>
            <a:schemeClr val="tx1"/>
          </a:solidFill>
        </a:ln>
      </c:spPr>
    </c:plotArea>
    <c:legend>
      <c:legendPos val="r"/>
      <c:layout>
        <c:manualLayout>
          <c:xMode val="edge"/>
          <c:yMode val="edge"/>
          <c:x val="0.66196677969998297"/>
          <c:y val="0.59283403210962304"/>
          <c:w val="0.10891358698775799"/>
          <c:h val="0.15108006953676201"/>
        </c:manualLayout>
      </c:layout>
      <c:overlay val="0"/>
      <c:txPr>
        <a:bodyPr/>
        <a:lstStyle/>
        <a:p>
          <a:pPr>
            <a:defRPr sz="1500" b="1" i="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6125765529309"/>
          <c:y val="6.4814814814814797E-2"/>
          <c:w val="0.65809055118110205"/>
          <c:h val="0.71598789734616497"/>
        </c:manualLayout>
      </c:layout>
      <c:scatterChart>
        <c:scatterStyle val="lineMarker"/>
        <c:varyColors val="0"/>
        <c:ser>
          <c:idx val="0"/>
          <c:order val="0"/>
          <c:tx>
            <c:v>Pre</c:v>
          </c:tx>
          <c:spPr>
            <a:ln w="47625">
              <a:noFill/>
            </a:ln>
          </c:spPr>
          <c:marker>
            <c:symbol val="circle"/>
            <c:size val="9"/>
            <c:spPr>
              <a:solidFill>
                <a:srgbClr val="3366FF"/>
              </a:solidFill>
              <a:ln>
                <a:solidFill>
                  <a:srgbClr val="0000FF"/>
                </a:solidFill>
              </a:ln>
            </c:spPr>
          </c:marker>
          <c:errBars>
            <c:errDir val="x"/>
            <c:errBarType val="both"/>
            <c:errValType val="cust"/>
            <c:noEndCap val="0"/>
            <c:plus>
              <c:numRef>
                <c:f>'SV - CV'!$C$3:$C$7</c:f>
                <c:numCache>
                  <c:formatCode>General</c:formatCode>
                  <c:ptCount val="5"/>
                  <c:pt idx="0">
                    <c:v>0.109587724539929</c:v>
                  </c:pt>
                  <c:pt idx="1">
                    <c:v>7.0707808945516704E-2</c:v>
                  </c:pt>
                  <c:pt idx="2">
                    <c:v>0.177999500019974</c:v>
                  </c:pt>
                  <c:pt idx="3">
                    <c:v>5.38923597060482E-2</c:v>
                  </c:pt>
                  <c:pt idx="4">
                    <c:v>2.37410540696395E-2</c:v>
                  </c:pt>
                </c:numCache>
              </c:numRef>
            </c:plus>
            <c:minus>
              <c:numRef>
                <c:f>'SV - CV'!$C$3:$C$7</c:f>
                <c:numCache>
                  <c:formatCode>General</c:formatCode>
                  <c:ptCount val="5"/>
                  <c:pt idx="0">
                    <c:v>0.109587724539929</c:v>
                  </c:pt>
                  <c:pt idx="1">
                    <c:v>7.0707808945516704E-2</c:v>
                  </c:pt>
                  <c:pt idx="2">
                    <c:v>0.177999500019974</c:v>
                  </c:pt>
                  <c:pt idx="3">
                    <c:v>5.38923597060482E-2</c:v>
                  </c:pt>
                  <c:pt idx="4">
                    <c:v>2.37410540696395E-2</c:v>
                  </c:pt>
                </c:numCache>
              </c:numRef>
            </c:minus>
            <c:spPr>
              <a:ln>
                <a:solidFill>
                  <a:srgbClr val="3366FF"/>
                </a:solidFill>
              </a:ln>
            </c:spPr>
          </c:errBars>
          <c:errBars>
            <c:errDir val="y"/>
            <c:errBarType val="both"/>
            <c:errValType val="cust"/>
            <c:noEndCap val="0"/>
            <c:plus>
              <c:numRef>
                <c:f>'SV - CV'!$E$3:$E$7</c:f>
                <c:numCache>
                  <c:formatCode>General</c:formatCode>
                  <c:ptCount val="5"/>
                  <c:pt idx="0">
                    <c:v>8.50708034877002E-2</c:v>
                  </c:pt>
                  <c:pt idx="1">
                    <c:v>7.3699934150790597E-2</c:v>
                  </c:pt>
                  <c:pt idx="2">
                    <c:v>9.9537244137220995E-2</c:v>
                  </c:pt>
                  <c:pt idx="3">
                    <c:v>8.8565346746719106E-2</c:v>
                  </c:pt>
                  <c:pt idx="4">
                    <c:v>5.36967238915316E-2</c:v>
                  </c:pt>
                </c:numCache>
              </c:numRef>
            </c:plus>
            <c:minus>
              <c:numRef>
                <c:f>'SV - CV'!$E$3:$E$7</c:f>
                <c:numCache>
                  <c:formatCode>General</c:formatCode>
                  <c:ptCount val="5"/>
                  <c:pt idx="0">
                    <c:v>8.50708034877002E-2</c:v>
                  </c:pt>
                  <c:pt idx="1">
                    <c:v>7.3699934150790597E-2</c:v>
                  </c:pt>
                  <c:pt idx="2">
                    <c:v>9.9537244137220995E-2</c:v>
                  </c:pt>
                  <c:pt idx="3">
                    <c:v>8.8565346746719106E-2</c:v>
                  </c:pt>
                  <c:pt idx="4">
                    <c:v>5.36967238915316E-2</c:v>
                  </c:pt>
                </c:numCache>
              </c:numRef>
            </c:minus>
            <c:spPr>
              <a:ln>
                <a:solidFill>
                  <a:srgbClr val="3366FF"/>
                </a:solidFill>
              </a:ln>
            </c:spPr>
          </c:errBars>
          <c:xVal>
            <c:numRef>
              <c:f>'SV - CV'!$B$3:$B$7</c:f>
              <c:numCache>
                <c:formatCode>General</c:formatCode>
                <c:ptCount val="5"/>
                <c:pt idx="0">
                  <c:v>0.14757090071168899</c:v>
                </c:pt>
                <c:pt idx="1">
                  <c:v>0.161510150133789</c:v>
                </c:pt>
                <c:pt idx="2">
                  <c:v>0.250852781234987</c:v>
                </c:pt>
                <c:pt idx="3">
                  <c:v>0.147668803494277</c:v>
                </c:pt>
                <c:pt idx="4">
                  <c:v>0.138091377138885</c:v>
                </c:pt>
              </c:numCache>
            </c:numRef>
          </c:xVal>
          <c:yVal>
            <c:numRef>
              <c:f>'SV - CV'!$D$3:$D$7</c:f>
              <c:numCache>
                <c:formatCode>General</c:formatCode>
                <c:ptCount val="5"/>
                <c:pt idx="0">
                  <c:v>0.25918746308240498</c:v>
                </c:pt>
                <c:pt idx="1">
                  <c:v>0.23819247180943101</c:v>
                </c:pt>
                <c:pt idx="2">
                  <c:v>0.40536716867482497</c:v>
                </c:pt>
                <c:pt idx="3">
                  <c:v>0.31902991086358101</c:v>
                </c:pt>
                <c:pt idx="4">
                  <c:v>0.27239179189865798</c:v>
                </c:pt>
              </c:numCache>
            </c:numRef>
          </c:yVal>
          <c:smooth val="0"/>
          <c:extLst>
            <c:ext xmlns:c16="http://schemas.microsoft.com/office/drawing/2014/chart" uri="{C3380CC4-5D6E-409C-BE32-E72D297353CC}">
              <c16:uniqueId val="{00000000-399F-1A4D-A271-CF56D6CA6EA8}"/>
            </c:ext>
          </c:extLst>
        </c:ser>
        <c:ser>
          <c:idx val="1"/>
          <c:order val="1"/>
          <c:tx>
            <c:v>Post</c:v>
          </c:tx>
          <c:spPr>
            <a:ln w="47625">
              <a:noFill/>
            </a:ln>
          </c:spPr>
          <c:marker>
            <c:spPr>
              <a:solidFill>
                <a:srgbClr val="FF0000"/>
              </a:solidFill>
              <a:ln>
                <a:solidFill>
                  <a:srgbClr val="FF0000"/>
                </a:solidFill>
              </a:ln>
            </c:spPr>
          </c:marker>
          <c:errBars>
            <c:errDir val="x"/>
            <c:errBarType val="both"/>
            <c:errValType val="cust"/>
            <c:noEndCap val="0"/>
            <c:plus>
              <c:numRef>
                <c:f>'SV - CV'!$H$3:$H$7</c:f>
                <c:numCache>
                  <c:formatCode>General</c:formatCode>
                  <c:ptCount val="5"/>
                  <c:pt idx="0">
                    <c:v>7.5437348793304396E-2</c:v>
                  </c:pt>
                  <c:pt idx="1">
                    <c:v>0.13163725159081299</c:v>
                  </c:pt>
                  <c:pt idx="2">
                    <c:v>5.1701235591531003E-2</c:v>
                  </c:pt>
                  <c:pt idx="3">
                    <c:v>6.0871833224198001E-2</c:v>
                  </c:pt>
                  <c:pt idx="4">
                    <c:v>2.47871354076462E-2</c:v>
                  </c:pt>
                </c:numCache>
              </c:numRef>
            </c:plus>
            <c:minus>
              <c:numRef>
                <c:f>'SV - CV'!$H$3:$H$7</c:f>
                <c:numCache>
                  <c:formatCode>General</c:formatCode>
                  <c:ptCount val="5"/>
                  <c:pt idx="0">
                    <c:v>7.5437348793304396E-2</c:v>
                  </c:pt>
                  <c:pt idx="1">
                    <c:v>0.13163725159081299</c:v>
                  </c:pt>
                  <c:pt idx="2">
                    <c:v>5.1701235591531003E-2</c:v>
                  </c:pt>
                  <c:pt idx="3">
                    <c:v>6.0871833224198001E-2</c:v>
                  </c:pt>
                  <c:pt idx="4">
                    <c:v>2.47871354076462E-2</c:v>
                  </c:pt>
                </c:numCache>
              </c:numRef>
            </c:minus>
            <c:spPr>
              <a:ln>
                <a:solidFill>
                  <a:schemeClr val="accent2"/>
                </a:solidFill>
              </a:ln>
            </c:spPr>
          </c:errBars>
          <c:errBars>
            <c:errDir val="y"/>
            <c:errBarType val="both"/>
            <c:errValType val="cust"/>
            <c:noEndCap val="0"/>
            <c:plus>
              <c:numRef>
                <c:f>'SV - CV'!$J$3:$J$7</c:f>
                <c:numCache>
                  <c:formatCode>General</c:formatCode>
                  <c:ptCount val="5"/>
                  <c:pt idx="0">
                    <c:v>3.1806224058424502E-2</c:v>
                  </c:pt>
                  <c:pt idx="1">
                    <c:v>0.12515459096430101</c:v>
                  </c:pt>
                  <c:pt idx="2">
                    <c:v>3.6354328629330197E-2</c:v>
                  </c:pt>
                  <c:pt idx="3">
                    <c:v>7.3869348224558803E-2</c:v>
                  </c:pt>
                  <c:pt idx="4">
                    <c:v>9.8902696266714801E-2</c:v>
                  </c:pt>
                </c:numCache>
              </c:numRef>
            </c:plus>
            <c:minus>
              <c:numRef>
                <c:f>'SV - CV'!$J$3:$J$7</c:f>
                <c:numCache>
                  <c:formatCode>General</c:formatCode>
                  <c:ptCount val="5"/>
                  <c:pt idx="0">
                    <c:v>3.1806224058424502E-2</c:v>
                  </c:pt>
                  <c:pt idx="1">
                    <c:v>0.12515459096430101</c:v>
                  </c:pt>
                  <c:pt idx="2">
                    <c:v>3.6354328629330197E-2</c:v>
                  </c:pt>
                  <c:pt idx="3">
                    <c:v>7.3869348224558803E-2</c:v>
                  </c:pt>
                  <c:pt idx="4">
                    <c:v>9.8902696266714801E-2</c:v>
                  </c:pt>
                </c:numCache>
              </c:numRef>
            </c:minus>
            <c:spPr>
              <a:ln>
                <a:solidFill>
                  <a:srgbClr val="C0504D"/>
                </a:solidFill>
              </a:ln>
            </c:spPr>
          </c:errBars>
          <c:xVal>
            <c:numRef>
              <c:f>'SV - CV'!$G$3:$G$7</c:f>
              <c:numCache>
                <c:formatCode>General</c:formatCode>
                <c:ptCount val="5"/>
                <c:pt idx="0">
                  <c:v>0.21340944560009201</c:v>
                </c:pt>
                <c:pt idx="1">
                  <c:v>0.27484920582917</c:v>
                </c:pt>
                <c:pt idx="2">
                  <c:v>0.240236092821905</c:v>
                </c:pt>
                <c:pt idx="3">
                  <c:v>0.29666638679419699</c:v>
                </c:pt>
                <c:pt idx="4">
                  <c:v>0.19418043170782301</c:v>
                </c:pt>
              </c:numCache>
            </c:numRef>
          </c:xVal>
          <c:yVal>
            <c:numRef>
              <c:f>'SV - CV'!$I$3:$I$7</c:f>
              <c:numCache>
                <c:formatCode>General</c:formatCode>
                <c:ptCount val="5"/>
                <c:pt idx="0">
                  <c:v>0.33599189040623401</c:v>
                </c:pt>
                <c:pt idx="1">
                  <c:v>0.41665032358137</c:v>
                </c:pt>
                <c:pt idx="2">
                  <c:v>0.33670092126534901</c:v>
                </c:pt>
                <c:pt idx="3">
                  <c:v>0.36222988072449802</c:v>
                </c:pt>
                <c:pt idx="4">
                  <c:v>0.26766356177897699</c:v>
                </c:pt>
              </c:numCache>
            </c:numRef>
          </c:yVal>
          <c:smooth val="0"/>
          <c:extLst>
            <c:ext xmlns:c16="http://schemas.microsoft.com/office/drawing/2014/chart" uri="{C3380CC4-5D6E-409C-BE32-E72D297353CC}">
              <c16:uniqueId val="{00000001-399F-1A4D-A271-CF56D6CA6EA8}"/>
            </c:ext>
          </c:extLst>
        </c:ser>
        <c:dLbls>
          <c:showLegendKey val="0"/>
          <c:showVal val="0"/>
          <c:showCatName val="0"/>
          <c:showSerName val="0"/>
          <c:showPercent val="0"/>
          <c:showBubbleSize val="0"/>
        </c:dLbls>
        <c:axId val="1736906800"/>
        <c:axId val="1736910192"/>
      </c:scatterChart>
      <c:valAx>
        <c:axId val="1736906800"/>
        <c:scaling>
          <c:orientation val="minMax"/>
        </c:scaling>
        <c:delete val="0"/>
        <c:axPos val="b"/>
        <c:title>
          <c:tx>
            <c:rich>
              <a:bodyPr/>
              <a:lstStyle/>
              <a:p>
                <a:pPr>
                  <a:defRPr/>
                </a:pPr>
                <a:r>
                  <a:rPr lang="en-US"/>
                  <a:t>S:V</a:t>
                </a:r>
              </a:p>
            </c:rich>
          </c:tx>
          <c:overlay val="0"/>
        </c:title>
        <c:numFmt formatCode="General" sourceLinked="1"/>
        <c:majorTickMark val="out"/>
        <c:minorTickMark val="none"/>
        <c:tickLblPos val="nextTo"/>
        <c:crossAx val="1736910192"/>
        <c:crosses val="autoZero"/>
        <c:crossBetween val="midCat"/>
      </c:valAx>
      <c:valAx>
        <c:axId val="1736910192"/>
        <c:scaling>
          <c:orientation val="minMax"/>
        </c:scaling>
        <c:delete val="0"/>
        <c:axPos val="l"/>
        <c:title>
          <c:tx>
            <c:rich>
              <a:bodyPr rot="-5400000" vert="horz"/>
              <a:lstStyle/>
              <a:p>
                <a:pPr>
                  <a:defRPr/>
                </a:pPr>
                <a:r>
                  <a:rPr lang="en-US"/>
                  <a:t>C:V</a:t>
                </a:r>
              </a:p>
            </c:rich>
          </c:tx>
          <c:overlay val="0"/>
        </c:title>
        <c:numFmt formatCode="General" sourceLinked="1"/>
        <c:majorTickMark val="out"/>
        <c:minorTickMark val="none"/>
        <c:tickLblPos val="nextTo"/>
        <c:crossAx val="1736906800"/>
        <c:crosses val="autoZero"/>
        <c:crossBetween val="midCat"/>
      </c:valAx>
      <c:spPr>
        <a:ln>
          <a:solidFill>
            <a:schemeClr val="tx1"/>
          </a:solidFill>
        </a:ln>
      </c:spPr>
    </c:plotArea>
    <c:legend>
      <c:legendPos val="r"/>
      <c:layout>
        <c:manualLayout>
          <c:xMode val="edge"/>
          <c:yMode val="edge"/>
          <c:x val="0.64509506175776399"/>
          <c:y val="0.544222987751531"/>
          <c:w val="0.127424616673671"/>
          <c:h val="0.22489856736657901"/>
        </c:manualLayout>
      </c:layout>
      <c:overlay val="0"/>
      <c:txPr>
        <a:bodyPr/>
        <a:lstStyle/>
        <a:p>
          <a:pPr>
            <a:defRPr sz="1500" b="1" i="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pPr algn="ctr"/>
            <a:r>
              <a:rPr lang="en-US" sz="4400" b="0" strike="noStrike" spc="-1">
                <a:latin typeface="Arial"/>
              </a:rPr>
              <a:t>Click to move the slide</a:t>
            </a:r>
          </a:p>
        </p:txBody>
      </p:sp>
      <p:sp>
        <p:nvSpPr>
          <p:cNvPr id="81"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82"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 </a:t>
            </a:r>
          </a:p>
        </p:txBody>
      </p:sp>
      <p:sp>
        <p:nvSpPr>
          <p:cNvPr id="83"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 </a:t>
            </a:r>
          </a:p>
        </p:txBody>
      </p:sp>
      <p:sp>
        <p:nvSpPr>
          <p:cNvPr id="84"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 </a:t>
            </a:r>
          </a:p>
        </p:txBody>
      </p:sp>
      <p:sp>
        <p:nvSpPr>
          <p:cNvPr id="85" name="PlaceHolder 6"/>
          <p:cNvSpPr>
            <a:spLocks noGrp="1"/>
          </p:cNvSpPr>
          <p:nvPr>
            <p:ph type="sldNum"/>
          </p:nvPr>
        </p:nvSpPr>
        <p:spPr>
          <a:xfrm>
            <a:off x="4399200" y="9555480"/>
            <a:ext cx="3372840" cy="502560"/>
          </a:xfrm>
          <a:prstGeom prst="rect">
            <a:avLst/>
          </a:prstGeom>
        </p:spPr>
        <p:txBody>
          <a:bodyPr lIns="0" tIns="0" rIns="0" bIns="0" anchor="b"/>
          <a:lstStyle/>
          <a:p>
            <a:pPr algn="r"/>
            <a:fld id="{E09AF331-CD7F-4FDC-B425-FB770E011542}"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1143000" y="685800"/>
            <a:ext cx="4572000" cy="3429000"/>
          </a:xfrm>
          <a:prstGeom prst="rect">
            <a:avLst/>
          </a:prstGeom>
        </p:spPr>
      </p:sp>
      <p:sp>
        <p:nvSpPr>
          <p:cNvPr id="124" name="PlaceHolder 2"/>
          <p:cNvSpPr>
            <a:spLocks noGrp="1"/>
          </p:cNvSpPr>
          <p:nvPr>
            <p:ph type="body"/>
          </p:nvPr>
        </p:nvSpPr>
        <p:spPr>
          <a:xfrm>
            <a:off x="685800" y="4343400"/>
            <a:ext cx="5485680" cy="4114080"/>
          </a:xfrm>
          <a:prstGeom prst="rect">
            <a:avLst/>
          </a:prstGeom>
        </p:spPr>
        <p:txBody>
          <a:bodyPr lIns="0" tIns="0" rIns="0" bIns="0"/>
          <a:lstStyle/>
          <a:p>
            <a:endParaRPr lang="en-US" sz="2000" b="0" strike="noStrike" spc="-1">
              <a:latin typeface="Arial"/>
            </a:endParaRPr>
          </a:p>
        </p:txBody>
      </p:sp>
      <p:sp>
        <p:nvSpPr>
          <p:cNvPr id="125" name="CustomShape 3"/>
          <p:cNvSpPr/>
          <p:nvPr/>
        </p:nvSpPr>
        <p:spPr>
          <a:xfrm>
            <a:off x="3884760" y="8685360"/>
            <a:ext cx="2971080" cy="456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A4794E8-AD3A-48AD-9F0D-6496D6A049C3}" type="slidenum">
              <a:rPr lang="en-US" sz="1200" b="0" strike="noStrike" spc="-1">
                <a:solidFill>
                  <a:srgbClr val="000000"/>
                </a:solidFill>
                <a:latin typeface="Arial"/>
                <a:ea typeface="+mn-ea"/>
              </a:rPr>
              <a:t>1</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Harvesting and thinning operations alter soil carbon cycling by cutting the supply of root and litter inputs, disturbing the soil surface, and changing temperature and moisture regimes, all of which tend to increase heterotrophic respiration rates; however, they also move some forest floor carbon into deeper, mineral soil layers.</a:t>
            </a:r>
          </a:p>
          <a:p>
            <a:endParaRPr lang="en-US" dirty="0"/>
          </a:p>
        </p:txBody>
      </p:sp>
      <p:sp>
        <p:nvSpPr>
          <p:cNvPr id="4" name="Slide Number Placeholder 3"/>
          <p:cNvSpPr>
            <a:spLocks noGrp="1"/>
          </p:cNvSpPr>
          <p:nvPr>
            <p:ph type="sldNum" sz="quarter" idx="10"/>
          </p:nvPr>
        </p:nvSpPr>
        <p:spPr/>
        <p:txBody>
          <a:bodyPr/>
          <a:lstStyle/>
          <a:p>
            <a:fld id="{B83ACF66-F964-4109-9052-D7B2AD05F560}" type="slidenum">
              <a:rPr lang="en-US" smtClean="0"/>
              <a:pPr/>
              <a:t>3</a:t>
            </a:fld>
            <a:endParaRPr lang="en-US"/>
          </a:p>
        </p:txBody>
      </p:sp>
    </p:spTree>
    <p:extLst>
      <p:ext uri="{BB962C8B-B14F-4D97-AF65-F5344CB8AC3E}">
        <p14:creationId xmlns:p14="http://schemas.microsoft.com/office/powerpoint/2010/main" val="392587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Harvesting and thinning operations alter soil carbon cycling by cutting the supply of root and litter inputs, disturbing the soil surface, and changing temperature and moisture regimes, all of which tend to increase heterotrophic respiration rates; however, they also move some forest floor carbon into deeper, mineral soil layers.</a:t>
            </a:r>
          </a:p>
          <a:p>
            <a:endParaRPr lang="en-US" dirty="0"/>
          </a:p>
        </p:txBody>
      </p:sp>
      <p:sp>
        <p:nvSpPr>
          <p:cNvPr id="4" name="Slide Number Placeholder 3"/>
          <p:cNvSpPr>
            <a:spLocks noGrp="1"/>
          </p:cNvSpPr>
          <p:nvPr>
            <p:ph type="sldNum" sz="quarter" idx="10"/>
          </p:nvPr>
        </p:nvSpPr>
        <p:spPr/>
        <p:txBody>
          <a:bodyPr/>
          <a:lstStyle/>
          <a:p>
            <a:fld id="{B83ACF66-F964-4109-9052-D7B2AD05F560}" type="slidenum">
              <a:rPr lang="en-US" smtClean="0"/>
              <a:pPr/>
              <a:t>4</a:t>
            </a:fld>
            <a:endParaRPr lang="en-US"/>
          </a:p>
        </p:txBody>
      </p:sp>
    </p:spTree>
    <p:extLst>
      <p:ext uri="{BB962C8B-B14F-4D97-AF65-F5344CB8AC3E}">
        <p14:creationId xmlns:p14="http://schemas.microsoft.com/office/powerpoint/2010/main" val="64009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370013" y="763588"/>
            <a:ext cx="5030787" cy="37719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pitchFamily="34" charset="0"/>
              <a:buChar char="•"/>
            </a:pPr>
            <a:r>
              <a:rPr lang="en-US" dirty="0"/>
              <a:t>To trace the source or inputs of carbon in the soil we can use the various lignin monomers.  Different classes of plants produce differing proportions of lignin monomers. </a:t>
            </a:r>
          </a:p>
          <a:p>
            <a:pPr marL="171450" indent="-171450">
              <a:spcBef>
                <a:spcPct val="0"/>
              </a:spcBef>
              <a:buFont typeface="Arial" pitchFamily="34" charset="0"/>
              <a:buChar char="•"/>
            </a:pPr>
            <a:endParaRPr lang="en-US" dirty="0"/>
          </a:p>
          <a:p>
            <a:pPr marL="171450" indent="-171450">
              <a:spcBef>
                <a:spcPct val="0"/>
              </a:spcBef>
              <a:buFont typeface="Arial" pitchFamily="34" charset="0"/>
              <a:buChar char="•"/>
            </a:pPr>
            <a:r>
              <a:rPr lang="en-US" dirty="0"/>
              <a:t>Microorganisms and vegetation produce </a:t>
            </a:r>
            <a:r>
              <a:rPr lang="en-US" dirty="0" err="1"/>
              <a:t>para-hydroxy</a:t>
            </a:r>
            <a:r>
              <a:rPr lang="en-US" dirty="0"/>
              <a:t> benzenes.</a:t>
            </a:r>
            <a:r>
              <a:rPr lang="en-US" baseline="0" dirty="0"/>
              <a:t>  By taking the ratio of P to V we can normalize for vascular plant contributions and isolate the contributions as a result of OM added by microorganisms.  I would expect that if N and OM mineralization rates were higher there would be a higher contribution of P relative to V.  So if the REMOVED plots have </a:t>
            </a:r>
            <a:r>
              <a:rPr lang="en-US" baseline="0" dirty="0" err="1"/>
              <a:t>expereinced</a:t>
            </a:r>
            <a:r>
              <a:rPr lang="en-US" baseline="0" dirty="0"/>
              <a:t> higher mineralization rates then there would be higher ratios of P to V.  </a:t>
            </a:r>
          </a:p>
          <a:p>
            <a:pPr marL="171450" indent="-171450">
              <a:spcBef>
                <a:spcPct val="0"/>
              </a:spcBef>
              <a:buFont typeface="Arial" pitchFamily="34" charset="0"/>
              <a:buChar char="•"/>
            </a:pPr>
            <a:endParaRPr lang="en-US" baseline="0" dirty="0"/>
          </a:p>
          <a:p>
            <a:pPr marL="171450" indent="-171450">
              <a:spcBef>
                <a:spcPct val="0"/>
              </a:spcBef>
              <a:buFont typeface="Arial" pitchFamily="34" charset="0"/>
              <a:buChar char="•"/>
            </a:pPr>
            <a:r>
              <a:rPr lang="en-US" baseline="0" dirty="0"/>
              <a:t>I would also expect the P:V to have a positive relationship with 15N if high mineralization rates lead to enriched 15N </a:t>
            </a:r>
            <a:r>
              <a:rPr lang="en-US" baseline="0" dirty="0" err="1"/>
              <a:t>ahd</a:t>
            </a:r>
            <a:r>
              <a:rPr lang="en-US" baseline="0" dirty="0"/>
              <a:t> high P:V</a:t>
            </a:r>
          </a:p>
          <a:p>
            <a:pPr marL="171450" indent="-171450">
              <a:spcBef>
                <a:spcPct val="0"/>
              </a:spcBef>
              <a:buFont typeface="Arial" pitchFamily="34" charset="0"/>
              <a:buChar char="•"/>
            </a:pPr>
            <a:endParaRPr lang="en-US" baseline="0" dirty="0"/>
          </a:p>
          <a:p>
            <a:pPr marL="171450" indent="-171450">
              <a:spcBef>
                <a:spcPct val="0"/>
              </a:spcBef>
              <a:buFont typeface="Arial" pitchFamily="34" charset="0"/>
              <a:buChar char="•"/>
            </a:pPr>
            <a:r>
              <a:rPr lang="en-US" baseline="0" dirty="0"/>
              <a:t>Let’s see…</a:t>
            </a:r>
            <a:endParaRPr lang="en-US" dirty="0"/>
          </a:p>
        </p:txBody>
      </p:sp>
    </p:spTree>
    <p:extLst>
      <p:ext uri="{BB962C8B-B14F-4D97-AF65-F5344CB8AC3E}">
        <p14:creationId xmlns:p14="http://schemas.microsoft.com/office/powerpoint/2010/main" val="178559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Remake with right plots</a:t>
            </a:r>
          </a:p>
        </p:txBody>
      </p:sp>
      <p:sp>
        <p:nvSpPr>
          <p:cNvPr id="4" name="Slide Number Placeholder 3"/>
          <p:cNvSpPr>
            <a:spLocks noGrp="1"/>
          </p:cNvSpPr>
          <p:nvPr>
            <p:ph type="sldNum" sz="quarter" idx="10"/>
          </p:nvPr>
        </p:nvSpPr>
        <p:spPr/>
        <p:txBody>
          <a:bodyPr/>
          <a:lstStyle/>
          <a:p>
            <a:fld id="{1F523F0A-1BBC-D344-B89F-1C76B7A720EF}" type="slidenum">
              <a:rPr lang="en-US" smtClean="0"/>
              <a:t>18</a:t>
            </a:fld>
            <a:endParaRPr lang="en-US"/>
          </a:p>
        </p:txBody>
      </p:sp>
    </p:spTree>
    <p:extLst>
      <p:ext uri="{BB962C8B-B14F-4D97-AF65-F5344CB8AC3E}">
        <p14:creationId xmlns:p14="http://schemas.microsoft.com/office/powerpoint/2010/main" val="168322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3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3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B96E588B-0A99-4B59-BC7E-C6E37D76AC0D}" type="datetimeFigureOut">
              <a:rPr lang="en-US" smtClean="0"/>
              <a:pPr>
                <a:defRPr/>
              </a:pPr>
              <a:t>6/8/20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3D84DF-DC10-4C5D-ADA3-D1FBD6E5D720}" type="slidenum">
              <a:rPr lang="en-US" smtClean="0"/>
              <a:pPr>
                <a:defRPr/>
              </a:pPr>
              <a:t>‹#›</a:t>
            </a:fld>
            <a:endParaRPr lang="en-US"/>
          </a:p>
        </p:txBody>
      </p:sp>
    </p:spTree>
    <p:extLst>
      <p:ext uri="{BB962C8B-B14F-4D97-AF65-F5344CB8AC3E}">
        <p14:creationId xmlns:p14="http://schemas.microsoft.com/office/powerpoint/2010/main" val="2985154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7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7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7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7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7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7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7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7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9"/>
          <p:cNvPicPr/>
          <p:nvPr/>
        </p:nvPicPr>
        <p:blipFill>
          <a:blip r:embed="rId15"/>
          <a:stretch/>
        </p:blipFill>
        <p:spPr>
          <a:xfrm>
            <a:off x="765000" y="6078960"/>
            <a:ext cx="697680" cy="703800"/>
          </a:xfrm>
          <a:prstGeom prst="rect">
            <a:avLst/>
          </a:prstGeom>
          <a:ln>
            <a:noFill/>
          </a:ln>
        </p:spPr>
      </p:pic>
      <p:pic>
        <p:nvPicPr>
          <p:cNvPr id="5" name="Picture 4"/>
          <p:cNvPicPr/>
          <p:nvPr/>
        </p:nvPicPr>
        <p:blipFill>
          <a:blip r:embed="rId16"/>
          <a:stretch/>
        </p:blipFill>
        <p:spPr>
          <a:xfrm>
            <a:off x="7581600" y="6035040"/>
            <a:ext cx="699480" cy="731160"/>
          </a:xfrm>
          <a:prstGeom prst="rect">
            <a:avLst/>
          </a:prstGeom>
          <a:ln>
            <a:noFill/>
          </a:ln>
        </p:spPr>
      </p:pic>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9"/>
          <p:cNvPicPr/>
          <p:nvPr/>
        </p:nvPicPr>
        <p:blipFill>
          <a:blip r:embed="rId14"/>
          <a:stretch/>
        </p:blipFill>
        <p:spPr>
          <a:xfrm>
            <a:off x="765000" y="6078960"/>
            <a:ext cx="697680" cy="703800"/>
          </a:xfrm>
          <a:prstGeom prst="rect">
            <a:avLst/>
          </a:prstGeom>
          <a:ln>
            <a:noFill/>
          </a:ln>
        </p:spPr>
      </p:pic>
      <p:pic>
        <p:nvPicPr>
          <p:cNvPr id="41" name="Picture 40"/>
          <p:cNvPicPr/>
          <p:nvPr/>
        </p:nvPicPr>
        <p:blipFill>
          <a:blip r:embed="rId15"/>
          <a:stretch/>
        </p:blipFill>
        <p:spPr>
          <a:xfrm>
            <a:off x="7581600" y="6035040"/>
            <a:ext cx="699480" cy="731160"/>
          </a:xfrm>
          <a:prstGeom prst="rect">
            <a:avLst/>
          </a:prstGeom>
          <a:ln>
            <a:noFill/>
          </a:ln>
        </p:spPr>
      </p:pic>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87" name="CustomShape 2"/>
          <p:cNvSpPr/>
          <p:nvPr/>
        </p:nvSpPr>
        <p:spPr>
          <a:xfrm>
            <a:off x="343080" y="1219320"/>
            <a:ext cx="8457480" cy="22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endParaRPr lang="en-US" sz="1800" b="0" strike="noStrike" spc="-1" dirty="0">
              <a:latin typeface="Arial"/>
            </a:endParaRPr>
          </a:p>
          <a:p>
            <a:pPr algn="ctr">
              <a:lnSpc>
                <a:spcPct val="100000"/>
              </a:lnSpc>
            </a:pPr>
            <a:r>
              <a:rPr lang="en-US" sz="3600" spc="-1" dirty="0">
                <a:solidFill>
                  <a:srgbClr val="000000"/>
                </a:solidFill>
                <a:latin typeface="Trebuchet MS"/>
              </a:rPr>
              <a:t>Resilience of soil organic matter to harvesting: A global study of long-term soil productivity experiments</a:t>
            </a:r>
            <a:br>
              <a:rPr dirty="0"/>
            </a:br>
            <a:r>
              <a:rPr lang="en-US" sz="2000" spc="-1" dirty="0">
                <a:solidFill>
                  <a:srgbClr val="000000"/>
                </a:solidFill>
                <a:latin typeface="Trebuchet MS"/>
              </a:rPr>
              <a:t>CAFS. 20.81</a:t>
            </a:r>
            <a:endParaRPr lang="en-US" sz="2000" b="0" strike="noStrike" spc="-1" dirty="0">
              <a:latin typeface="Arial"/>
            </a:endParaRPr>
          </a:p>
        </p:txBody>
      </p:sp>
      <p:sp>
        <p:nvSpPr>
          <p:cNvPr id="88" name="CustomShape 3"/>
          <p:cNvSpPr/>
          <p:nvPr/>
        </p:nvSpPr>
        <p:spPr>
          <a:xfrm>
            <a:off x="343080" y="3886200"/>
            <a:ext cx="84574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spc="-1" dirty="0">
                <a:solidFill>
                  <a:srgbClr val="000000"/>
                </a:solidFill>
                <a:latin typeface="Trebuchet MS"/>
              </a:rPr>
              <a:t>Jeff Hatten (OSU), Stephanie Winters (OSU), Kate Heckman (USFS), Deb </a:t>
            </a:r>
            <a:r>
              <a:rPr lang="en-US" sz="2000" spc="-1" dirty="0" err="1">
                <a:solidFill>
                  <a:srgbClr val="000000"/>
                </a:solidFill>
                <a:latin typeface="Trebuchet MS"/>
              </a:rPr>
              <a:t>Dumroese</a:t>
            </a:r>
            <a:r>
              <a:rPr lang="en-US" sz="2000" spc="-1" dirty="0">
                <a:solidFill>
                  <a:srgbClr val="000000"/>
                </a:solidFill>
                <a:latin typeface="Trebuchet MS"/>
              </a:rPr>
              <a:t> (USFS), Scott Holub (WY), Loretta Garrett (Scion, NZ), Kim </a:t>
            </a:r>
            <a:r>
              <a:rPr lang="en-US" sz="2000" spc="-1" dirty="0" err="1">
                <a:solidFill>
                  <a:srgbClr val="000000"/>
                </a:solidFill>
                <a:latin typeface="Trebuchet MS"/>
              </a:rPr>
              <a:t>Littke</a:t>
            </a:r>
            <a:r>
              <a:rPr lang="en-US" sz="2000" spc="-1" dirty="0">
                <a:solidFill>
                  <a:srgbClr val="000000"/>
                </a:solidFill>
                <a:latin typeface="Trebuchet MS"/>
              </a:rPr>
              <a:t> (UW), Carlos Gonzalez (OSU), Doug Maguire (OSU), Aaron </a:t>
            </a:r>
            <a:r>
              <a:rPr lang="en-US" sz="2000" spc="-1" dirty="0" err="1">
                <a:solidFill>
                  <a:srgbClr val="000000"/>
                </a:solidFill>
                <a:latin typeface="Trebuchet MS"/>
              </a:rPr>
              <a:t>Weiskittel</a:t>
            </a:r>
            <a:r>
              <a:rPr lang="en-US" sz="2000" spc="-1" dirty="0">
                <a:solidFill>
                  <a:srgbClr val="000000"/>
                </a:solidFill>
                <a:latin typeface="Trebuchet MS"/>
              </a:rPr>
              <a:t> (UM)</a:t>
            </a:r>
          </a:p>
          <a:p>
            <a:pPr algn="ctr">
              <a:lnSpc>
                <a:spcPct val="100000"/>
              </a:lnSpc>
            </a:pPr>
            <a:endParaRPr lang="en-US" sz="2000" spc="-1" dirty="0">
              <a:solidFill>
                <a:srgbClr val="000000"/>
              </a:solidFill>
              <a:latin typeface="Trebuchet MS"/>
            </a:endParaRPr>
          </a:p>
          <a:p>
            <a:pPr algn="ctr">
              <a:lnSpc>
                <a:spcPct val="100000"/>
              </a:lnSpc>
            </a:pPr>
            <a:endParaRPr lang="en-US" sz="2000" spc="-1" dirty="0">
              <a:solidFill>
                <a:srgbClr val="000000"/>
              </a:solidFill>
              <a:latin typeface="Trebuchet MS"/>
            </a:endParaRPr>
          </a:p>
          <a:p>
            <a:pPr algn="ctr">
              <a:lnSpc>
                <a:spcPct val="100000"/>
              </a:lnSpc>
            </a:pPr>
            <a:endParaRPr lang="en-US" sz="2000" spc="-1" dirty="0">
              <a:solidFill>
                <a:srgbClr val="000000"/>
              </a:solidFill>
              <a:latin typeface="Trebuchet MS"/>
            </a:endParaRPr>
          </a:p>
        </p:txBody>
      </p:sp>
      <p:sp>
        <p:nvSpPr>
          <p:cNvPr id="89" name="CustomShape 4"/>
          <p:cNvSpPr/>
          <p:nvPr/>
        </p:nvSpPr>
        <p:spPr>
          <a:xfrm>
            <a:off x="1943280" y="380880"/>
            <a:ext cx="52570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0" strike="noStrike" spc="-1" dirty="0">
                <a:solidFill>
                  <a:srgbClr val="000000"/>
                </a:solidFill>
                <a:latin typeface="Trebuchet MS"/>
                <a:ea typeface="DejaVu Sans"/>
              </a:rPr>
              <a:t>New Project</a:t>
            </a:r>
            <a:endParaRPr lang="en-US" sz="2800" b="0" strike="noStrike" spc="-1" dirty="0">
              <a:latin typeface="Arial"/>
            </a:endParaRPr>
          </a:p>
        </p:txBody>
      </p:sp>
      <p:sp>
        <p:nvSpPr>
          <p:cNvPr id="90" name="CustomShape 5"/>
          <p:cNvSpPr/>
          <p:nvPr/>
        </p:nvSpPr>
        <p:spPr>
          <a:xfrm>
            <a:off x="342900" y="5306220"/>
            <a:ext cx="84574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spc="-1" dirty="0">
                <a:solidFill>
                  <a:srgbClr val="000000"/>
                </a:solidFill>
                <a:latin typeface="Trebuchet MS"/>
              </a:rPr>
              <a:t>Presenter: Jeff Hatten (OSU)</a:t>
            </a:r>
            <a:endParaRPr lang="en-US"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00"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01"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02" name="CustomShape 4"/>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Arial"/>
                <a:ea typeface="DejaVu Sans"/>
              </a:rPr>
              <a:t>Methods</a:t>
            </a:r>
            <a:endParaRPr lang="en-US" sz="1800" b="1" strike="noStrike" spc="-1">
              <a:latin typeface="Arial"/>
            </a:endParaRPr>
          </a:p>
        </p:txBody>
      </p:sp>
      <p:sp>
        <p:nvSpPr>
          <p:cNvPr id="2" name="Title 1">
            <a:extLst>
              <a:ext uri="{FF2B5EF4-FFF2-40B4-BE49-F238E27FC236}">
                <a16:creationId xmlns:a16="http://schemas.microsoft.com/office/drawing/2014/main" id="{72F5663D-A2F9-C54D-9164-FC14E5363067}"/>
              </a:ext>
            </a:extLst>
          </p:cNvPr>
          <p:cNvSpPr>
            <a:spLocks noGrp="1"/>
          </p:cNvSpPr>
          <p:nvPr>
            <p:ph type="title"/>
          </p:nvPr>
        </p:nvSpPr>
        <p:spPr>
          <a:solidFill>
            <a:schemeClr val="accent6">
              <a:lumMod val="60000"/>
              <a:lumOff val="40000"/>
            </a:schemeClr>
          </a:solidFill>
        </p:spPr>
        <p:txBody>
          <a:bodyPr/>
          <a:lstStyle/>
          <a:p>
            <a:r>
              <a:rPr lang="en-US" dirty="0"/>
              <a:t>Methods: LTSP</a:t>
            </a:r>
          </a:p>
        </p:txBody>
      </p:sp>
      <p:pic>
        <p:nvPicPr>
          <p:cNvPr id="8" name="Picture 7" descr="A picture containing food&#10;&#10;Description automatically generated">
            <a:extLst>
              <a:ext uri="{FF2B5EF4-FFF2-40B4-BE49-F238E27FC236}">
                <a16:creationId xmlns:a16="http://schemas.microsoft.com/office/drawing/2014/main" id="{03D5888F-BD94-F640-9701-F823526A744D}"/>
              </a:ext>
            </a:extLst>
          </p:cNvPr>
          <p:cNvPicPr>
            <a:picLocks noChangeAspect="1"/>
          </p:cNvPicPr>
          <p:nvPr/>
        </p:nvPicPr>
        <p:blipFill rotWithShape="1">
          <a:blip r:embed="rId2">
            <a:extLst>
              <a:ext uri="{28A0092B-C50C-407E-A947-70E740481C1C}">
                <a14:useLocalDpi xmlns:a14="http://schemas.microsoft.com/office/drawing/2010/main" val="0"/>
              </a:ext>
            </a:extLst>
          </a:blip>
          <a:srcRect l="6780" t="6018" r="6260" b="4665"/>
          <a:stretch/>
        </p:blipFill>
        <p:spPr>
          <a:xfrm>
            <a:off x="620110" y="1830599"/>
            <a:ext cx="7951490" cy="3245897"/>
          </a:xfrm>
          <a:prstGeom prst="rect">
            <a:avLst/>
          </a:prstGeom>
        </p:spPr>
      </p:pic>
      <p:sp>
        <p:nvSpPr>
          <p:cNvPr id="9" name="TextBox 8">
            <a:extLst>
              <a:ext uri="{FF2B5EF4-FFF2-40B4-BE49-F238E27FC236}">
                <a16:creationId xmlns:a16="http://schemas.microsoft.com/office/drawing/2014/main" id="{363E6AE6-079B-2F46-9DA9-806139730643}"/>
              </a:ext>
            </a:extLst>
          </p:cNvPr>
          <p:cNvSpPr txBox="1"/>
          <p:nvPr/>
        </p:nvSpPr>
        <p:spPr>
          <a:xfrm>
            <a:off x="3405352" y="1555531"/>
            <a:ext cx="2280745" cy="3668110"/>
          </a:xfrm>
          <a:prstGeom prst="rect">
            <a:avLst/>
          </a:prstGeom>
          <a:solidFill>
            <a:srgbClr val="FFFFFF"/>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84F53557-FDFD-F247-8E65-9D2367C0E5D9}"/>
              </a:ext>
            </a:extLst>
          </p:cNvPr>
          <p:cNvSpPr/>
          <p:nvPr/>
        </p:nvSpPr>
        <p:spPr>
          <a:xfrm>
            <a:off x="7172960" y="2418080"/>
            <a:ext cx="274320" cy="38608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B2164A32-D8DC-6F46-9F8B-49A9B2E9CD5B}"/>
              </a:ext>
            </a:extLst>
          </p:cNvPr>
          <p:cNvSpPr/>
          <p:nvPr/>
        </p:nvSpPr>
        <p:spPr>
          <a:xfrm>
            <a:off x="6695440" y="2804160"/>
            <a:ext cx="497840" cy="243840"/>
          </a:xfrm>
          <a:custGeom>
            <a:avLst/>
            <a:gdLst>
              <a:gd name="connsiteX0" fmla="*/ 497840 w 497840"/>
              <a:gd name="connsiteY0" fmla="*/ 0 h 243840"/>
              <a:gd name="connsiteX1" fmla="*/ 467360 w 497840"/>
              <a:gd name="connsiteY1" fmla="*/ 81280 h 243840"/>
              <a:gd name="connsiteX2" fmla="*/ 457200 w 497840"/>
              <a:gd name="connsiteY2" fmla="*/ 111760 h 243840"/>
              <a:gd name="connsiteX3" fmla="*/ 416560 w 497840"/>
              <a:gd name="connsiteY3" fmla="*/ 172720 h 243840"/>
              <a:gd name="connsiteX4" fmla="*/ 365760 w 497840"/>
              <a:gd name="connsiteY4" fmla="*/ 223520 h 243840"/>
              <a:gd name="connsiteX5" fmla="*/ 335280 w 497840"/>
              <a:gd name="connsiteY5" fmla="*/ 233680 h 243840"/>
              <a:gd name="connsiteX6" fmla="*/ 40640 w 497840"/>
              <a:gd name="connsiteY6" fmla="*/ 233680 h 243840"/>
              <a:gd name="connsiteX7" fmla="*/ 0 w 497840"/>
              <a:gd name="connsiteY7"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840" h="243840">
                <a:moveTo>
                  <a:pt x="497840" y="0"/>
                </a:moveTo>
                <a:cubicBezTo>
                  <a:pt x="478238" y="98010"/>
                  <a:pt x="502242" y="11516"/>
                  <a:pt x="467360" y="81280"/>
                </a:cubicBezTo>
                <a:cubicBezTo>
                  <a:pt x="462571" y="90859"/>
                  <a:pt x="462401" y="102398"/>
                  <a:pt x="457200" y="111760"/>
                </a:cubicBezTo>
                <a:cubicBezTo>
                  <a:pt x="445340" y="133108"/>
                  <a:pt x="430107" y="152400"/>
                  <a:pt x="416560" y="172720"/>
                </a:cubicBezTo>
                <a:cubicBezTo>
                  <a:pt x="396240" y="203200"/>
                  <a:pt x="399627" y="206587"/>
                  <a:pt x="365760" y="223520"/>
                </a:cubicBezTo>
                <a:cubicBezTo>
                  <a:pt x="356181" y="228309"/>
                  <a:pt x="345440" y="230293"/>
                  <a:pt x="335280" y="233680"/>
                </a:cubicBezTo>
                <a:cubicBezTo>
                  <a:pt x="188953" y="220378"/>
                  <a:pt x="218047" y="217552"/>
                  <a:pt x="40640" y="233680"/>
                </a:cubicBezTo>
                <a:cubicBezTo>
                  <a:pt x="26734" y="234944"/>
                  <a:pt x="0" y="243840"/>
                  <a:pt x="0" y="243840"/>
                </a:cubicBez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0C8C32F-A0F1-D343-9DC9-7BBD5DFFD918}"/>
              </a:ext>
            </a:extLst>
          </p:cNvPr>
          <p:cNvSpPr/>
          <p:nvPr/>
        </p:nvSpPr>
        <p:spPr>
          <a:xfrm>
            <a:off x="7233920" y="2854960"/>
            <a:ext cx="416860" cy="548640"/>
          </a:xfrm>
          <a:custGeom>
            <a:avLst/>
            <a:gdLst>
              <a:gd name="connsiteX0" fmla="*/ 0 w 416860"/>
              <a:gd name="connsiteY0" fmla="*/ 0 h 548640"/>
              <a:gd name="connsiteX1" fmla="*/ 20320 w 416860"/>
              <a:gd name="connsiteY1" fmla="*/ 162560 h 548640"/>
              <a:gd name="connsiteX2" fmla="*/ 30480 w 416860"/>
              <a:gd name="connsiteY2" fmla="*/ 213360 h 548640"/>
              <a:gd name="connsiteX3" fmla="*/ 81280 w 416860"/>
              <a:gd name="connsiteY3" fmla="*/ 264160 h 548640"/>
              <a:gd name="connsiteX4" fmla="*/ 152400 w 416860"/>
              <a:gd name="connsiteY4" fmla="*/ 314960 h 548640"/>
              <a:gd name="connsiteX5" fmla="*/ 233680 w 416860"/>
              <a:gd name="connsiteY5" fmla="*/ 335280 h 548640"/>
              <a:gd name="connsiteX6" fmla="*/ 325120 w 416860"/>
              <a:gd name="connsiteY6" fmla="*/ 345440 h 548640"/>
              <a:gd name="connsiteX7" fmla="*/ 406400 w 416860"/>
              <a:gd name="connsiteY7" fmla="*/ 355600 h 548640"/>
              <a:gd name="connsiteX8" fmla="*/ 416560 w 416860"/>
              <a:gd name="connsiteY8"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860" h="548640">
                <a:moveTo>
                  <a:pt x="0" y="0"/>
                </a:moveTo>
                <a:cubicBezTo>
                  <a:pt x="9317" y="93175"/>
                  <a:pt x="6315" y="85534"/>
                  <a:pt x="20320" y="162560"/>
                </a:cubicBezTo>
                <a:cubicBezTo>
                  <a:pt x="23409" y="179550"/>
                  <a:pt x="24417" y="197191"/>
                  <a:pt x="30480" y="213360"/>
                </a:cubicBezTo>
                <a:cubicBezTo>
                  <a:pt x="42375" y="245079"/>
                  <a:pt x="55839" y="245988"/>
                  <a:pt x="81280" y="264160"/>
                </a:cubicBezTo>
                <a:cubicBezTo>
                  <a:pt x="92018" y="271830"/>
                  <a:pt x="136437" y="306979"/>
                  <a:pt x="152400" y="314960"/>
                </a:cubicBezTo>
                <a:cubicBezTo>
                  <a:pt x="171311" y="324415"/>
                  <a:pt x="217450" y="332961"/>
                  <a:pt x="233680" y="335280"/>
                </a:cubicBezTo>
                <a:cubicBezTo>
                  <a:pt x="264039" y="339617"/>
                  <a:pt x="294662" y="341857"/>
                  <a:pt x="325120" y="345440"/>
                </a:cubicBezTo>
                <a:lnTo>
                  <a:pt x="406400" y="355600"/>
                </a:lnTo>
                <a:cubicBezTo>
                  <a:pt x="419593" y="487529"/>
                  <a:pt x="416560" y="423164"/>
                  <a:pt x="416560" y="548640"/>
                </a:cubicBez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A19B38BC-8E11-5148-9844-74FA38CE62B9}"/>
              </a:ext>
            </a:extLst>
          </p:cNvPr>
          <p:cNvSpPr/>
          <p:nvPr/>
        </p:nvSpPr>
        <p:spPr>
          <a:xfrm>
            <a:off x="6878320" y="3190240"/>
            <a:ext cx="528320" cy="386080"/>
          </a:xfrm>
          <a:custGeom>
            <a:avLst/>
            <a:gdLst>
              <a:gd name="connsiteX0" fmla="*/ 528320 w 528320"/>
              <a:gd name="connsiteY0" fmla="*/ 0 h 386080"/>
              <a:gd name="connsiteX1" fmla="*/ 477520 w 528320"/>
              <a:gd name="connsiteY1" fmla="*/ 50800 h 386080"/>
              <a:gd name="connsiteX2" fmla="*/ 447040 w 528320"/>
              <a:gd name="connsiteY2" fmla="*/ 60960 h 386080"/>
              <a:gd name="connsiteX3" fmla="*/ 416560 w 528320"/>
              <a:gd name="connsiteY3" fmla="*/ 81280 h 386080"/>
              <a:gd name="connsiteX4" fmla="*/ 386080 w 528320"/>
              <a:gd name="connsiteY4" fmla="*/ 91440 h 386080"/>
              <a:gd name="connsiteX5" fmla="*/ 355600 w 528320"/>
              <a:gd name="connsiteY5" fmla="*/ 111760 h 386080"/>
              <a:gd name="connsiteX6" fmla="*/ 284480 w 528320"/>
              <a:gd name="connsiteY6" fmla="*/ 142240 h 386080"/>
              <a:gd name="connsiteX7" fmla="*/ 193040 w 528320"/>
              <a:gd name="connsiteY7" fmla="*/ 182880 h 386080"/>
              <a:gd name="connsiteX8" fmla="*/ 162560 w 528320"/>
              <a:gd name="connsiteY8" fmla="*/ 203200 h 386080"/>
              <a:gd name="connsiteX9" fmla="*/ 101600 w 528320"/>
              <a:gd name="connsiteY9" fmla="*/ 264160 h 386080"/>
              <a:gd name="connsiteX10" fmla="*/ 71120 w 528320"/>
              <a:gd name="connsiteY10" fmla="*/ 325120 h 386080"/>
              <a:gd name="connsiteX11" fmla="*/ 60960 w 528320"/>
              <a:gd name="connsiteY11" fmla="*/ 355600 h 386080"/>
              <a:gd name="connsiteX12" fmla="*/ 30480 w 528320"/>
              <a:gd name="connsiteY12" fmla="*/ 375920 h 386080"/>
              <a:gd name="connsiteX13" fmla="*/ 0 w 528320"/>
              <a:gd name="connsiteY13" fmla="*/ 386080 h 38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320" h="386080">
                <a:moveTo>
                  <a:pt x="528320" y="0"/>
                </a:moveTo>
                <a:cubicBezTo>
                  <a:pt x="511387" y="16933"/>
                  <a:pt x="496678" y="36432"/>
                  <a:pt x="477520" y="50800"/>
                </a:cubicBezTo>
                <a:cubicBezTo>
                  <a:pt x="468952" y="57226"/>
                  <a:pt x="456619" y="56171"/>
                  <a:pt x="447040" y="60960"/>
                </a:cubicBezTo>
                <a:cubicBezTo>
                  <a:pt x="436118" y="66421"/>
                  <a:pt x="427482" y="75819"/>
                  <a:pt x="416560" y="81280"/>
                </a:cubicBezTo>
                <a:cubicBezTo>
                  <a:pt x="406981" y="86069"/>
                  <a:pt x="395659" y="86651"/>
                  <a:pt x="386080" y="91440"/>
                </a:cubicBezTo>
                <a:cubicBezTo>
                  <a:pt x="375158" y="96901"/>
                  <a:pt x="366202" y="105702"/>
                  <a:pt x="355600" y="111760"/>
                </a:cubicBezTo>
                <a:cubicBezTo>
                  <a:pt x="207608" y="196327"/>
                  <a:pt x="398465" y="85248"/>
                  <a:pt x="284480" y="142240"/>
                </a:cubicBezTo>
                <a:cubicBezTo>
                  <a:pt x="196597" y="186182"/>
                  <a:pt x="270593" y="163492"/>
                  <a:pt x="193040" y="182880"/>
                </a:cubicBezTo>
                <a:cubicBezTo>
                  <a:pt x="182880" y="189653"/>
                  <a:pt x="171686" y="195088"/>
                  <a:pt x="162560" y="203200"/>
                </a:cubicBezTo>
                <a:cubicBezTo>
                  <a:pt x="141082" y="222292"/>
                  <a:pt x="101600" y="264160"/>
                  <a:pt x="101600" y="264160"/>
                </a:cubicBezTo>
                <a:cubicBezTo>
                  <a:pt x="76063" y="340772"/>
                  <a:pt x="110511" y="246338"/>
                  <a:pt x="71120" y="325120"/>
                </a:cubicBezTo>
                <a:cubicBezTo>
                  <a:pt x="66331" y="334699"/>
                  <a:pt x="67650" y="347237"/>
                  <a:pt x="60960" y="355600"/>
                </a:cubicBezTo>
                <a:cubicBezTo>
                  <a:pt x="53332" y="365135"/>
                  <a:pt x="41402" y="370459"/>
                  <a:pt x="30480" y="375920"/>
                </a:cubicBezTo>
                <a:cubicBezTo>
                  <a:pt x="20901" y="380709"/>
                  <a:pt x="0" y="386080"/>
                  <a:pt x="0" y="386080"/>
                </a:cubicBez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61FAD0C2-38D9-1640-8B91-352D6228C7F2}"/>
              </a:ext>
            </a:extLst>
          </p:cNvPr>
          <p:cNvSpPr/>
          <p:nvPr/>
        </p:nvSpPr>
        <p:spPr>
          <a:xfrm>
            <a:off x="7406640" y="2814320"/>
            <a:ext cx="619760" cy="731520"/>
          </a:xfrm>
          <a:custGeom>
            <a:avLst/>
            <a:gdLst>
              <a:gd name="connsiteX0" fmla="*/ 0 w 619760"/>
              <a:gd name="connsiteY0" fmla="*/ 0 h 731520"/>
              <a:gd name="connsiteX1" fmla="*/ 20320 w 619760"/>
              <a:gd name="connsiteY1" fmla="*/ 50800 h 731520"/>
              <a:gd name="connsiteX2" fmla="*/ 30480 w 619760"/>
              <a:gd name="connsiteY2" fmla="*/ 81280 h 731520"/>
              <a:gd name="connsiteX3" fmla="*/ 60960 w 619760"/>
              <a:gd name="connsiteY3" fmla="*/ 111760 h 731520"/>
              <a:gd name="connsiteX4" fmla="*/ 81280 w 619760"/>
              <a:gd name="connsiteY4" fmla="*/ 142240 h 731520"/>
              <a:gd name="connsiteX5" fmla="*/ 121920 w 619760"/>
              <a:gd name="connsiteY5" fmla="*/ 152400 h 731520"/>
              <a:gd name="connsiteX6" fmla="*/ 223520 w 619760"/>
              <a:gd name="connsiteY6" fmla="*/ 172720 h 731520"/>
              <a:gd name="connsiteX7" fmla="*/ 314960 w 619760"/>
              <a:gd name="connsiteY7" fmla="*/ 213360 h 731520"/>
              <a:gd name="connsiteX8" fmla="*/ 345440 w 619760"/>
              <a:gd name="connsiteY8" fmla="*/ 274320 h 731520"/>
              <a:gd name="connsiteX9" fmla="*/ 416560 w 619760"/>
              <a:gd name="connsiteY9" fmla="*/ 345440 h 731520"/>
              <a:gd name="connsiteX10" fmla="*/ 538480 w 619760"/>
              <a:gd name="connsiteY10" fmla="*/ 355600 h 731520"/>
              <a:gd name="connsiteX11" fmla="*/ 568960 w 619760"/>
              <a:gd name="connsiteY11" fmla="*/ 365760 h 731520"/>
              <a:gd name="connsiteX12" fmla="*/ 609600 w 619760"/>
              <a:gd name="connsiteY12" fmla="*/ 447040 h 731520"/>
              <a:gd name="connsiteX13" fmla="*/ 619760 w 619760"/>
              <a:gd name="connsiteY13" fmla="*/ 508000 h 731520"/>
              <a:gd name="connsiteX14" fmla="*/ 579120 w 619760"/>
              <a:gd name="connsiteY14" fmla="*/ 619760 h 731520"/>
              <a:gd name="connsiteX15" fmla="*/ 457200 w 619760"/>
              <a:gd name="connsiteY15" fmla="*/ 650240 h 731520"/>
              <a:gd name="connsiteX16" fmla="*/ 416560 w 619760"/>
              <a:gd name="connsiteY16" fmla="*/ 660400 h 731520"/>
              <a:gd name="connsiteX17" fmla="*/ 386080 w 619760"/>
              <a:gd name="connsiteY17" fmla="*/ 680720 h 731520"/>
              <a:gd name="connsiteX18" fmla="*/ 375920 w 619760"/>
              <a:gd name="connsiteY18"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9760" h="731520">
                <a:moveTo>
                  <a:pt x="0" y="0"/>
                </a:moveTo>
                <a:cubicBezTo>
                  <a:pt x="6773" y="16933"/>
                  <a:pt x="13916" y="33723"/>
                  <a:pt x="20320" y="50800"/>
                </a:cubicBezTo>
                <a:cubicBezTo>
                  <a:pt x="24080" y="60828"/>
                  <a:pt x="24539" y="72369"/>
                  <a:pt x="30480" y="81280"/>
                </a:cubicBezTo>
                <a:cubicBezTo>
                  <a:pt x="38450" y="93235"/>
                  <a:pt x="51762" y="100722"/>
                  <a:pt x="60960" y="111760"/>
                </a:cubicBezTo>
                <a:cubicBezTo>
                  <a:pt x="68777" y="121141"/>
                  <a:pt x="71120" y="135467"/>
                  <a:pt x="81280" y="142240"/>
                </a:cubicBezTo>
                <a:cubicBezTo>
                  <a:pt x="92898" y="149986"/>
                  <a:pt x="108266" y="149474"/>
                  <a:pt x="121920" y="152400"/>
                </a:cubicBezTo>
                <a:cubicBezTo>
                  <a:pt x="155691" y="159637"/>
                  <a:pt x="190755" y="161798"/>
                  <a:pt x="223520" y="172720"/>
                </a:cubicBezTo>
                <a:cubicBezTo>
                  <a:pt x="296064" y="196901"/>
                  <a:pt x="266658" y="181159"/>
                  <a:pt x="314960" y="213360"/>
                </a:cubicBezTo>
                <a:cubicBezTo>
                  <a:pt x="340497" y="289972"/>
                  <a:pt x="306049" y="195538"/>
                  <a:pt x="345440" y="274320"/>
                </a:cubicBezTo>
                <a:cubicBezTo>
                  <a:pt x="363328" y="310095"/>
                  <a:pt x="346678" y="339617"/>
                  <a:pt x="416560" y="345440"/>
                </a:cubicBezTo>
                <a:lnTo>
                  <a:pt x="538480" y="355600"/>
                </a:lnTo>
                <a:cubicBezTo>
                  <a:pt x="548640" y="358987"/>
                  <a:pt x="560733" y="358904"/>
                  <a:pt x="568960" y="365760"/>
                </a:cubicBezTo>
                <a:cubicBezTo>
                  <a:pt x="599003" y="390796"/>
                  <a:pt x="602602" y="412052"/>
                  <a:pt x="609600" y="447040"/>
                </a:cubicBezTo>
                <a:cubicBezTo>
                  <a:pt x="613640" y="467240"/>
                  <a:pt x="616373" y="487680"/>
                  <a:pt x="619760" y="508000"/>
                </a:cubicBezTo>
                <a:cubicBezTo>
                  <a:pt x="617713" y="516189"/>
                  <a:pt x="605647" y="603181"/>
                  <a:pt x="579120" y="619760"/>
                </a:cubicBezTo>
                <a:cubicBezTo>
                  <a:pt x="547170" y="639729"/>
                  <a:pt x="492591" y="643162"/>
                  <a:pt x="457200" y="650240"/>
                </a:cubicBezTo>
                <a:cubicBezTo>
                  <a:pt x="443508" y="652978"/>
                  <a:pt x="430107" y="657013"/>
                  <a:pt x="416560" y="660400"/>
                </a:cubicBezTo>
                <a:cubicBezTo>
                  <a:pt x="406400" y="667173"/>
                  <a:pt x="393708" y="671185"/>
                  <a:pt x="386080" y="680720"/>
                </a:cubicBezTo>
                <a:cubicBezTo>
                  <a:pt x="373778" y="696097"/>
                  <a:pt x="375920" y="714106"/>
                  <a:pt x="375920" y="731520"/>
                </a:cubicBez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4A3586AC-45E8-6641-A0F5-F2E15F516564}"/>
              </a:ext>
            </a:extLst>
          </p:cNvPr>
          <p:cNvSpPr/>
          <p:nvPr/>
        </p:nvSpPr>
        <p:spPr>
          <a:xfrm>
            <a:off x="7711440" y="2965517"/>
            <a:ext cx="467360" cy="52003"/>
          </a:xfrm>
          <a:custGeom>
            <a:avLst/>
            <a:gdLst>
              <a:gd name="connsiteX0" fmla="*/ 0 w 467360"/>
              <a:gd name="connsiteY0" fmla="*/ 52003 h 52003"/>
              <a:gd name="connsiteX1" fmla="*/ 71120 w 467360"/>
              <a:gd name="connsiteY1" fmla="*/ 41843 h 52003"/>
              <a:gd name="connsiteX2" fmla="*/ 121920 w 467360"/>
              <a:gd name="connsiteY2" fmla="*/ 21523 h 52003"/>
              <a:gd name="connsiteX3" fmla="*/ 223520 w 467360"/>
              <a:gd name="connsiteY3" fmla="*/ 1203 h 52003"/>
              <a:gd name="connsiteX4" fmla="*/ 467360 w 467360"/>
              <a:gd name="connsiteY4" fmla="*/ 1203 h 5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60" h="52003">
                <a:moveTo>
                  <a:pt x="0" y="52003"/>
                </a:moveTo>
                <a:cubicBezTo>
                  <a:pt x="23707" y="48616"/>
                  <a:pt x="47888" y="47651"/>
                  <a:pt x="71120" y="41843"/>
                </a:cubicBezTo>
                <a:cubicBezTo>
                  <a:pt x="88813" y="37420"/>
                  <a:pt x="104618" y="27290"/>
                  <a:pt x="121920" y="21523"/>
                </a:cubicBezTo>
                <a:cubicBezTo>
                  <a:pt x="143191" y="14433"/>
                  <a:pt x="206846" y="1759"/>
                  <a:pt x="223520" y="1203"/>
                </a:cubicBezTo>
                <a:cubicBezTo>
                  <a:pt x="304755" y="-1505"/>
                  <a:pt x="386080" y="1203"/>
                  <a:pt x="467360" y="1203"/>
                </a:cubicBez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C05DDCCB-5B42-AC44-9439-12420172773F}"/>
              </a:ext>
            </a:extLst>
          </p:cNvPr>
          <p:cNvSpPr/>
          <p:nvPr/>
        </p:nvSpPr>
        <p:spPr>
          <a:xfrm>
            <a:off x="7965440" y="3474720"/>
            <a:ext cx="30488" cy="463231"/>
          </a:xfrm>
          <a:custGeom>
            <a:avLst/>
            <a:gdLst>
              <a:gd name="connsiteX0" fmla="*/ 0 w 30488"/>
              <a:gd name="connsiteY0" fmla="*/ 0 h 463231"/>
              <a:gd name="connsiteX1" fmla="*/ 10160 w 30488"/>
              <a:gd name="connsiteY1" fmla="*/ 50800 h 463231"/>
              <a:gd name="connsiteX2" fmla="*/ 20320 w 30488"/>
              <a:gd name="connsiteY2" fmla="*/ 81280 h 463231"/>
              <a:gd name="connsiteX3" fmla="*/ 0 w 30488"/>
              <a:gd name="connsiteY3" fmla="*/ 284480 h 463231"/>
              <a:gd name="connsiteX4" fmla="*/ 10160 w 30488"/>
              <a:gd name="connsiteY4" fmla="*/ 386080 h 463231"/>
              <a:gd name="connsiteX5" fmla="*/ 30480 w 30488"/>
              <a:gd name="connsiteY5" fmla="*/ 436880 h 46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 h="463231">
                <a:moveTo>
                  <a:pt x="0" y="0"/>
                </a:moveTo>
                <a:cubicBezTo>
                  <a:pt x="3387" y="16933"/>
                  <a:pt x="5972" y="34047"/>
                  <a:pt x="10160" y="50800"/>
                </a:cubicBezTo>
                <a:cubicBezTo>
                  <a:pt x="12757" y="61190"/>
                  <a:pt x="20320" y="70570"/>
                  <a:pt x="20320" y="81280"/>
                </a:cubicBezTo>
                <a:cubicBezTo>
                  <a:pt x="20320" y="174302"/>
                  <a:pt x="12935" y="206868"/>
                  <a:pt x="0" y="284480"/>
                </a:cubicBezTo>
                <a:cubicBezTo>
                  <a:pt x="3387" y="318347"/>
                  <a:pt x="3888" y="352627"/>
                  <a:pt x="10160" y="386080"/>
                </a:cubicBezTo>
                <a:cubicBezTo>
                  <a:pt x="31551" y="500165"/>
                  <a:pt x="30480" y="460567"/>
                  <a:pt x="30480" y="436880"/>
                </a:cubicBez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4CA225F4-8164-6643-B363-9E344DDDC591}"/>
              </a:ext>
            </a:extLst>
          </p:cNvPr>
          <p:cNvSpPr/>
          <p:nvPr/>
        </p:nvSpPr>
        <p:spPr>
          <a:xfrm>
            <a:off x="1249680" y="2468880"/>
            <a:ext cx="497840" cy="243840"/>
          </a:xfrm>
          <a:custGeom>
            <a:avLst/>
            <a:gdLst>
              <a:gd name="connsiteX0" fmla="*/ 497840 w 497840"/>
              <a:gd name="connsiteY0" fmla="*/ 0 h 243840"/>
              <a:gd name="connsiteX1" fmla="*/ 467360 w 497840"/>
              <a:gd name="connsiteY1" fmla="*/ 81280 h 243840"/>
              <a:gd name="connsiteX2" fmla="*/ 457200 w 497840"/>
              <a:gd name="connsiteY2" fmla="*/ 111760 h 243840"/>
              <a:gd name="connsiteX3" fmla="*/ 416560 w 497840"/>
              <a:gd name="connsiteY3" fmla="*/ 172720 h 243840"/>
              <a:gd name="connsiteX4" fmla="*/ 365760 w 497840"/>
              <a:gd name="connsiteY4" fmla="*/ 223520 h 243840"/>
              <a:gd name="connsiteX5" fmla="*/ 335280 w 497840"/>
              <a:gd name="connsiteY5" fmla="*/ 233680 h 243840"/>
              <a:gd name="connsiteX6" fmla="*/ 40640 w 497840"/>
              <a:gd name="connsiteY6" fmla="*/ 233680 h 243840"/>
              <a:gd name="connsiteX7" fmla="*/ 0 w 497840"/>
              <a:gd name="connsiteY7"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840" h="243840">
                <a:moveTo>
                  <a:pt x="497840" y="0"/>
                </a:moveTo>
                <a:cubicBezTo>
                  <a:pt x="478238" y="98010"/>
                  <a:pt x="502242" y="11516"/>
                  <a:pt x="467360" y="81280"/>
                </a:cubicBezTo>
                <a:cubicBezTo>
                  <a:pt x="462571" y="90859"/>
                  <a:pt x="462401" y="102398"/>
                  <a:pt x="457200" y="111760"/>
                </a:cubicBezTo>
                <a:cubicBezTo>
                  <a:pt x="445340" y="133108"/>
                  <a:pt x="430107" y="152400"/>
                  <a:pt x="416560" y="172720"/>
                </a:cubicBezTo>
                <a:cubicBezTo>
                  <a:pt x="396240" y="203200"/>
                  <a:pt x="399627" y="206587"/>
                  <a:pt x="365760" y="223520"/>
                </a:cubicBezTo>
                <a:cubicBezTo>
                  <a:pt x="356181" y="228309"/>
                  <a:pt x="345440" y="230293"/>
                  <a:pt x="335280" y="233680"/>
                </a:cubicBezTo>
                <a:cubicBezTo>
                  <a:pt x="188953" y="220378"/>
                  <a:pt x="218047" y="217552"/>
                  <a:pt x="40640" y="233680"/>
                </a:cubicBezTo>
                <a:cubicBezTo>
                  <a:pt x="26734" y="234944"/>
                  <a:pt x="0" y="243840"/>
                  <a:pt x="0" y="243840"/>
                </a:cubicBez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1EBFD7A6-CBC0-F444-83D8-D745A859638F}"/>
              </a:ext>
            </a:extLst>
          </p:cNvPr>
          <p:cNvSpPr/>
          <p:nvPr/>
        </p:nvSpPr>
        <p:spPr>
          <a:xfrm>
            <a:off x="1788160" y="2519680"/>
            <a:ext cx="416860" cy="548640"/>
          </a:xfrm>
          <a:custGeom>
            <a:avLst/>
            <a:gdLst>
              <a:gd name="connsiteX0" fmla="*/ 0 w 416860"/>
              <a:gd name="connsiteY0" fmla="*/ 0 h 548640"/>
              <a:gd name="connsiteX1" fmla="*/ 20320 w 416860"/>
              <a:gd name="connsiteY1" fmla="*/ 162560 h 548640"/>
              <a:gd name="connsiteX2" fmla="*/ 30480 w 416860"/>
              <a:gd name="connsiteY2" fmla="*/ 213360 h 548640"/>
              <a:gd name="connsiteX3" fmla="*/ 81280 w 416860"/>
              <a:gd name="connsiteY3" fmla="*/ 264160 h 548640"/>
              <a:gd name="connsiteX4" fmla="*/ 152400 w 416860"/>
              <a:gd name="connsiteY4" fmla="*/ 314960 h 548640"/>
              <a:gd name="connsiteX5" fmla="*/ 233680 w 416860"/>
              <a:gd name="connsiteY5" fmla="*/ 335280 h 548640"/>
              <a:gd name="connsiteX6" fmla="*/ 325120 w 416860"/>
              <a:gd name="connsiteY6" fmla="*/ 345440 h 548640"/>
              <a:gd name="connsiteX7" fmla="*/ 406400 w 416860"/>
              <a:gd name="connsiteY7" fmla="*/ 355600 h 548640"/>
              <a:gd name="connsiteX8" fmla="*/ 416560 w 416860"/>
              <a:gd name="connsiteY8"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860" h="548640">
                <a:moveTo>
                  <a:pt x="0" y="0"/>
                </a:moveTo>
                <a:cubicBezTo>
                  <a:pt x="9317" y="93175"/>
                  <a:pt x="6315" y="85534"/>
                  <a:pt x="20320" y="162560"/>
                </a:cubicBezTo>
                <a:cubicBezTo>
                  <a:pt x="23409" y="179550"/>
                  <a:pt x="24417" y="197191"/>
                  <a:pt x="30480" y="213360"/>
                </a:cubicBezTo>
                <a:cubicBezTo>
                  <a:pt x="42375" y="245079"/>
                  <a:pt x="55839" y="245988"/>
                  <a:pt x="81280" y="264160"/>
                </a:cubicBezTo>
                <a:cubicBezTo>
                  <a:pt x="92018" y="271830"/>
                  <a:pt x="136437" y="306979"/>
                  <a:pt x="152400" y="314960"/>
                </a:cubicBezTo>
                <a:cubicBezTo>
                  <a:pt x="171311" y="324415"/>
                  <a:pt x="217450" y="332961"/>
                  <a:pt x="233680" y="335280"/>
                </a:cubicBezTo>
                <a:cubicBezTo>
                  <a:pt x="264039" y="339617"/>
                  <a:pt x="294662" y="341857"/>
                  <a:pt x="325120" y="345440"/>
                </a:cubicBezTo>
                <a:lnTo>
                  <a:pt x="406400" y="355600"/>
                </a:lnTo>
                <a:cubicBezTo>
                  <a:pt x="419593" y="487529"/>
                  <a:pt x="416560" y="423164"/>
                  <a:pt x="416560" y="548640"/>
                </a:cubicBez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B0C82C0B-55A8-A249-8963-C125CF4923AA}"/>
              </a:ext>
            </a:extLst>
          </p:cNvPr>
          <p:cNvSpPr/>
          <p:nvPr/>
        </p:nvSpPr>
        <p:spPr>
          <a:xfrm>
            <a:off x="1432560" y="2854960"/>
            <a:ext cx="528320" cy="386080"/>
          </a:xfrm>
          <a:custGeom>
            <a:avLst/>
            <a:gdLst>
              <a:gd name="connsiteX0" fmla="*/ 528320 w 528320"/>
              <a:gd name="connsiteY0" fmla="*/ 0 h 386080"/>
              <a:gd name="connsiteX1" fmla="*/ 477520 w 528320"/>
              <a:gd name="connsiteY1" fmla="*/ 50800 h 386080"/>
              <a:gd name="connsiteX2" fmla="*/ 447040 w 528320"/>
              <a:gd name="connsiteY2" fmla="*/ 60960 h 386080"/>
              <a:gd name="connsiteX3" fmla="*/ 416560 w 528320"/>
              <a:gd name="connsiteY3" fmla="*/ 81280 h 386080"/>
              <a:gd name="connsiteX4" fmla="*/ 386080 w 528320"/>
              <a:gd name="connsiteY4" fmla="*/ 91440 h 386080"/>
              <a:gd name="connsiteX5" fmla="*/ 355600 w 528320"/>
              <a:gd name="connsiteY5" fmla="*/ 111760 h 386080"/>
              <a:gd name="connsiteX6" fmla="*/ 284480 w 528320"/>
              <a:gd name="connsiteY6" fmla="*/ 142240 h 386080"/>
              <a:gd name="connsiteX7" fmla="*/ 193040 w 528320"/>
              <a:gd name="connsiteY7" fmla="*/ 182880 h 386080"/>
              <a:gd name="connsiteX8" fmla="*/ 162560 w 528320"/>
              <a:gd name="connsiteY8" fmla="*/ 203200 h 386080"/>
              <a:gd name="connsiteX9" fmla="*/ 101600 w 528320"/>
              <a:gd name="connsiteY9" fmla="*/ 264160 h 386080"/>
              <a:gd name="connsiteX10" fmla="*/ 71120 w 528320"/>
              <a:gd name="connsiteY10" fmla="*/ 325120 h 386080"/>
              <a:gd name="connsiteX11" fmla="*/ 60960 w 528320"/>
              <a:gd name="connsiteY11" fmla="*/ 355600 h 386080"/>
              <a:gd name="connsiteX12" fmla="*/ 30480 w 528320"/>
              <a:gd name="connsiteY12" fmla="*/ 375920 h 386080"/>
              <a:gd name="connsiteX13" fmla="*/ 0 w 528320"/>
              <a:gd name="connsiteY13" fmla="*/ 386080 h 38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320" h="386080">
                <a:moveTo>
                  <a:pt x="528320" y="0"/>
                </a:moveTo>
                <a:cubicBezTo>
                  <a:pt x="511387" y="16933"/>
                  <a:pt x="496678" y="36432"/>
                  <a:pt x="477520" y="50800"/>
                </a:cubicBezTo>
                <a:cubicBezTo>
                  <a:pt x="468952" y="57226"/>
                  <a:pt x="456619" y="56171"/>
                  <a:pt x="447040" y="60960"/>
                </a:cubicBezTo>
                <a:cubicBezTo>
                  <a:pt x="436118" y="66421"/>
                  <a:pt x="427482" y="75819"/>
                  <a:pt x="416560" y="81280"/>
                </a:cubicBezTo>
                <a:cubicBezTo>
                  <a:pt x="406981" y="86069"/>
                  <a:pt x="395659" y="86651"/>
                  <a:pt x="386080" y="91440"/>
                </a:cubicBezTo>
                <a:cubicBezTo>
                  <a:pt x="375158" y="96901"/>
                  <a:pt x="366202" y="105702"/>
                  <a:pt x="355600" y="111760"/>
                </a:cubicBezTo>
                <a:cubicBezTo>
                  <a:pt x="207608" y="196327"/>
                  <a:pt x="398465" y="85248"/>
                  <a:pt x="284480" y="142240"/>
                </a:cubicBezTo>
                <a:cubicBezTo>
                  <a:pt x="196597" y="186182"/>
                  <a:pt x="270593" y="163492"/>
                  <a:pt x="193040" y="182880"/>
                </a:cubicBezTo>
                <a:cubicBezTo>
                  <a:pt x="182880" y="189653"/>
                  <a:pt x="171686" y="195088"/>
                  <a:pt x="162560" y="203200"/>
                </a:cubicBezTo>
                <a:cubicBezTo>
                  <a:pt x="141082" y="222292"/>
                  <a:pt x="101600" y="264160"/>
                  <a:pt x="101600" y="264160"/>
                </a:cubicBezTo>
                <a:cubicBezTo>
                  <a:pt x="76063" y="340772"/>
                  <a:pt x="110511" y="246338"/>
                  <a:pt x="71120" y="325120"/>
                </a:cubicBezTo>
                <a:cubicBezTo>
                  <a:pt x="66331" y="334699"/>
                  <a:pt x="67650" y="347237"/>
                  <a:pt x="60960" y="355600"/>
                </a:cubicBezTo>
                <a:cubicBezTo>
                  <a:pt x="53332" y="365135"/>
                  <a:pt x="41402" y="370459"/>
                  <a:pt x="30480" y="375920"/>
                </a:cubicBezTo>
                <a:cubicBezTo>
                  <a:pt x="20901" y="380709"/>
                  <a:pt x="0" y="386080"/>
                  <a:pt x="0" y="386080"/>
                </a:cubicBez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45E3AF51-7A33-EA46-AB19-8031A225CD78}"/>
              </a:ext>
            </a:extLst>
          </p:cNvPr>
          <p:cNvSpPr/>
          <p:nvPr/>
        </p:nvSpPr>
        <p:spPr>
          <a:xfrm>
            <a:off x="1960880" y="2479040"/>
            <a:ext cx="619760" cy="731520"/>
          </a:xfrm>
          <a:custGeom>
            <a:avLst/>
            <a:gdLst>
              <a:gd name="connsiteX0" fmla="*/ 0 w 619760"/>
              <a:gd name="connsiteY0" fmla="*/ 0 h 731520"/>
              <a:gd name="connsiteX1" fmla="*/ 20320 w 619760"/>
              <a:gd name="connsiteY1" fmla="*/ 50800 h 731520"/>
              <a:gd name="connsiteX2" fmla="*/ 30480 w 619760"/>
              <a:gd name="connsiteY2" fmla="*/ 81280 h 731520"/>
              <a:gd name="connsiteX3" fmla="*/ 60960 w 619760"/>
              <a:gd name="connsiteY3" fmla="*/ 111760 h 731520"/>
              <a:gd name="connsiteX4" fmla="*/ 81280 w 619760"/>
              <a:gd name="connsiteY4" fmla="*/ 142240 h 731520"/>
              <a:gd name="connsiteX5" fmla="*/ 121920 w 619760"/>
              <a:gd name="connsiteY5" fmla="*/ 152400 h 731520"/>
              <a:gd name="connsiteX6" fmla="*/ 223520 w 619760"/>
              <a:gd name="connsiteY6" fmla="*/ 172720 h 731520"/>
              <a:gd name="connsiteX7" fmla="*/ 314960 w 619760"/>
              <a:gd name="connsiteY7" fmla="*/ 213360 h 731520"/>
              <a:gd name="connsiteX8" fmla="*/ 345440 w 619760"/>
              <a:gd name="connsiteY8" fmla="*/ 274320 h 731520"/>
              <a:gd name="connsiteX9" fmla="*/ 416560 w 619760"/>
              <a:gd name="connsiteY9" fmla="*/ 345440 h 731520"/>
              <a:gd name="connsiteX10" fmla="*/ 538480 w 619760"/>
              <a:gd name="connsiteY10" fmla="*/ 355600 h 731520"/>
              <a:gd name="connsiteX11" fmla="*/ 568960 w 619760"/>
              <a:gd name="connsiteY11" fmla="*/ 365760 h 731520"/>
              <a:gd name="connsiteX12" fmla="*/ 609600 w 619760"/>
              <a:gd name="connsiteY12" fmla="*/ 447040 h 731520"/>
              <a:gd name="connsiteX13" fmla="*/ 619760 w 619760"/>
              <a:gd name="connsiteY13" fmla="*/ 508000 h 731520"/>
              <a:gd name="connsiteX14" fmla="*/ 579120 w 619760"/>
              <a:gd name="connsiteY14" fmla="*/ 619760 h 731520"/>
              <a:gd name="connsiteX15" fmla="*/ 457200 w 619760"/>
              <a:gd name="connsiteY15" fmla="*/ 650240 h 731520"/>
              <a:gd name="connsiteX16" fmla="*/ 416560 w 619760"/>
              <a:gd name="connsiteY16" fmla="*/ 660400 h 731520"/>
              <a:gd name="connsiteX17" fmla="*/ 386080 w 619760"/>
              <a:gd name="connsiteY17" fmla="*/ 680720 h 731520"/>
              <a:gd name="connsiteX18" fmla="*/ 375920 w 619760"/>
              <a:gd name="connsiteY18"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9760" h="731520">
                <a:moveTo>
                  <a:pt x="0" y="0"/>
                </a:moveTo>
                <a:cubicBezTo>
                  <a:pt x="6773" y="16933"/>
                  <a:pt x="13916" y="33723"/>
                  <a:pt x="20320" y="50800"/>
                </a:cubicBezTo>
                <a:cubicBezTo>
                  <a:pt x="24080" y="60828"/>
                  <a:pt x="24539" y="72369"/>
                  <a:pt x="30480" y="81280"/>
                </a:cubicBezTo>
                <a:cubicBezTo>
                  <a:pt x="38450" y="93235"/>
                  <a:pt x="51762" y="100722"/>
                  <a:pt x="60960" y="111760"/>
                </a:cubicBezTo>
                <a:cubicBezTo>
                  <a:pt x="68777" y="121141"/>
                  <a:pt x="71120" y="135467"/>
                  <a:pt x="81280" y="142240"/>
                </a:cubicBezTo>
                <a:cubicBezTo>
                  <a:pt x="92898" y="149986"/>
                  <a:pt x="108266" y="149474"/>
                  <a:pt x="121920" y="152400"/>
                </a:cubicBezTo>
                <a:cubicBezTo>
                  <a:pt x="155691" y="159637"/>
                  <a:pt x="190755" y="161798"/>
                  <a:pt x="223520" y="172720"/>
                </a:cubicBezTo>
                <a:cubicBezTo>
                  <a:pt x="296064" y="196901"/>
                  <a:pt x="266658" y="181159"/>
                  <a:pt x="314960" y="213360"/>
                </a:cubicBezTo>
                <a:cubicBezTo>
                  <a:pt x="340497" y="289972"/>
                  <a:pt x="306049" y="195538"/>
                  <a:pt x="345440" y="274320"/>
                </a:cubicBezTo>
                <a:cubicBezTo>
                  <a:pt x="363328" y="310095"/>
                  <a:pt x="346678" y="339617"/>
                  <a:pt x="416560" y="345440"/>
                </a:cubicBezTo>
                <a:lnTo>
                  <a:pt x="538480" y="355600"/>
                </a:lnTo>
                <a:cubicBezTo>
                  <a:pt x="548640" y="358987"/>
                  <a:pt x="560733" y="358904"/>
                  <a:pt x="568960" y="365760"/>
                </a:cubicBezTo>
                <a:cubicBezTo>
                  <a:pt x="599003" y="390796"/>
                  <a:pt x="602602" y="412052"/>
                  <a:pt x="609600" y="447040"/>
                </a:cubicBezTo>
                <a:cubicBezTo>
                  <a:pt x="613640" y="467240"/>
                  <a:pt x="616373" y="487680"/>
                  <a:pt x="619760" y="508000"/>
                </a:cubicBezTo>
                <a:cubicBezTo>
                  <a:pt x="617713" y="516189"/>
                  <a:pt x="605647" y="603181"/>
                  <a:pt x="579120" y="619760"/>
                </a:cubicBezTo>
                <a:cubicBezTo>
                  <a:pt x="547170" y="639729"/>
                  <a:pt x="492591" y="643162"/>
                  <a:pt x="457200" y="650240"/>
                </a:cubicBezTo>
                <a:cubicBezTo>
                  <a:pt x="443508" y="652978"/>
                  <a:pt x="430107" y="657013"/>
                  <a:pt x="416560" y="660400"/>
                </a:cubicBezTo>
                <a:cubicBezTo>
                  <a:pt x="406400" y="667173"/>
                  <a:pt x="393708" y="671185"/>
                  <a:pt x="386080" y="680720"/>
                </a:cubicBezTo>
                <a:cubicBezTo>
                  <a:pt x="373778" y="696097"/>
                  <a:pt x="375920" y="714106"/>
                  <a:pt x="375920" y="731520"/>
                </a:cubicBez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1FAF011F-5DE2-7D48-81D3-A0159AFE6F19}"/>
              </a:ext>
            </a:extLst>
          </p:cNvPr>
          <p:cNvSpPr/>
          <p:nvPr/>
        </p:nvSpPr>
        <p:spPr>
          <a:xfrm>
            <a:off x="2265680" y="2630237"/>
            <a:ext cx="467360" cy="52003"/>
          </a:xfrm>
          <a:custGeom>
            <a:avLst/>
            <a:gdLst>
              <a:gd name="connsiteX0" fmla="*/ 0 w 467360"/>
              <a:gd name="connsiteY0" fmla="*/ 52003 h 52003"/>
              <a:gd name="connsiteX1" fmla="*/ 71120 w 467360"/>
              <a:gd name="connsiteY1" fmla="*/ 41843 h 52003"/>
              <a:gd name="connsiteX2" fmla="*/ 121920 w 467360"/>
              <a:gd name="connsiteY2" fmla="*/ 21523 h 52003"/>
              <a:gd name="connsiteX3" fmla="*/ 223520 w 467360"/>
              <a:gd name="connsiteY3" fmla="*/ 1203 h 52003"/>
              <a:gd name="connsiteX4" fmla="*/ 467360 w 467360"/>
              <a:gd name="connsiteY4" fmla="*/ 1203 h 5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60" h="52003">
                <a:moveTo>
                  <a:pt x="0" y="52003"/>
                </a:moveTo>
                <a:cubicBezTo>
                  <a:pt x="23707" y="48616"/>
                  <a:pt x="47888" y="47651"/>
                  <a:pt x="71120" y="41843"/>
                </a:cubicBezTo>
                <a:cubicBezTo>
                  <a:pt x="88813" y="37420"/>
                  <a:pt x="104618" y="27290"/>
                  <a:pt x="121920" y="21523"/>
                </a:cubicBezTo>
                <a:cubicBezTo>
                  <a:pt x="143191" y="14433"/>
                  <a:pt x="206846" y="1759"/>
                  <a:pt x="223520" y="1203"/>
                </a:cubicBezTo>
                <a:cubicBezTo>
                  <a:pt x="304755" y="-1505"/>
                  <a:pt x="386080" y="1203"/>
                  <a:pt x="467360" y="1203"/>
                </a:cubicBez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664A4BFA-A121-7546-8297-C770E08EE1A1}"/>
              </a:ext>
            </a:extLst>
          </p:cNvPr>
          <p:cNvSpPr/>
          <p:nvPr/>
        </p:nvSpPr>
        <p:spPr>
          <a:xfrm>
            <a:off x="2519680" y="3139440"/>
            <a:ext cx="30488" cy="463231"/>
          </a:xfrm>
          <a:custGeom>
            <a:avLst/>
            <a:gdLst>
              <a:gd name="connsiteX0" fmla="*/ 0 w 30488"/>
              <a:gd name="connsiteY0" fmla="*/ 0 h 463231"/>
              <a:gd name="connsiteX1" fmla="*/ 10160 w 30488"/>
              <a:gd name="connsiteY1" fmla="*/ 50800 h 463231"/>
              <a:gd name="connsiteX2" fmla="*/ 20320 w 30488"/>
              <a:gd name="connsiteY2" fmla="*/ 81280 h 463231"/>
              <a:gd name="connsiteX3" fmla="*/ 0 w 30488"/>
              <a:gd name="connsiteY3" fmla="*/ 284480 h 463231"/>
              <a:gd name="connsiteX4" fmla="*/ 10160 w 30488"/>
              <a:gd name="connsiteY4" fmla="*/ 386080 h 463231"/>
              <a:gd name="connsiteX5" fmla="*/ 30480 w 30488"/>
              <a:gd name="connsiteY5" fmla="*/ 436880 h 46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 h="463231">
                <a:moveTo>
                  <a:pt x="0" y="0"/>
                </a:moveTo>
                <a:cubicBezTo>
                  <a:pt x="3387" y="16933"/>
                  <a:pt x="5972" y="34047"/>
                  <a:pt x="10160" y="50800"/>
                </a:cubicBezTo>
                <a:cubicBezTo>
                  <a:pt x="12757" y="61190"/>
                  <a:pt x="20320" y="70570"/>
                  <a:pt x="20320" y="81280"/>
                </a:cubicBezTo>
                <a:cubicBezTo>
                  <a:pt x="20320" y="174302"/>
                  <a:pt x="12935" y="206868"/>
                  <a:pt x="0" y="284480"/>
                </a:cubicBezTo>
                <a:cubicBezTo>
                  <a:pt x="3387" y="318347"/>
                  <a:pt x="3888" y="352627"/>
                  <a:pt x="10160" y="386080"/>
                </a:cubicBezTo>
                <a:cubicBezTo>
                  <a:pt x="31551" y="500165"/>
                  <a:pt x="30480" y="460567"/>
                  <a:pt x="30480" y="436880"/>
                </a:cubicBezTo>
              </a:path>
            </a:pathLst>
          </a:cu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02DDCA-3731-A049-86DE-1C2BB0FD9865}"/>
              </a:ext>
            </a:extLst>
          </p:cNvPr>
          <p:cNvSpPr/>
          <p:nvPr/>
        </p:nvSpPr>
        <p:spPr>
          <a:xfrm>
            <a:off x="1722270" y="2092960"/>
            <a:ext cx="274320" cy="38608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4756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00"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01"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02" name="CustomShape 4"/>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Arial"/>
                <a:ea typeface="DejaVu Sans"/>
              </a:rPr>
              <a:t>Methods</a:t>
            </a:r>
            <a:endParaRPr lang="en-US" sz="1800" b="1" strike="noStrike" spc="-1">
              <a:latin typeface="Arial"/>
            </a:endParaRPr>
          </a:p>
        </p:txBody>
      </p:sp>
      <p:sp>
        <p:nvSpPr>
          <p:cNvPr id="2" name="Title 1">
            <a:extLst>
              <a:ext uri="{FF2B5EF4-FFF2-40B4-BE49-F238E27FC236}">
                <a16:creationId xmlns:a16="http://schemas.microsoft.com/office/drawing/2014/main" id="{72F5663D-A2F9-C54D-9164-FC14E5363067}"/>
              </a:ext>
            </a:extLst>
          </p:cNvPr>
          <p:cNvSpPr>
            <a:spLocks noGrp="1"/>
          </p:cNvSpPr>
          <p:nvPr>
            <p:ph type="title"/>
          </p:nvPr>
        </p:nvSpPr>
        <p:spPr>
          <a:xfrm>
            <a:off x="457200" y="273600"/>
            <a:ext cx="4992671" cy="1144800"/>
          </a:xfrm>
          <a:solidFill>
            <a:schemeClr val="accent6">
              <a:lumMod val="60000"/>
              <a:lumOff val="40000"/>
            </a:schemeClr>
          </a:solidFill>
        </p:spPr>
        <p:txBody>
          <a:bodyPr/>
          <a:lstStyle/>
          <a:p>
            <a:r>
              <a:rPr lang="en-US" dirty="0"/>
              <a:t>Methods</a:t>
            </a:r>
          </a:p>
        </p:txBody>
      </p:sp>
      <p:sp>
        <p:nvSpPr>
          <p:cNvPr id="3" name="Subtitle 2">
            <a:extLst>
              <a:ext uri="{FF2B5EF4-FFF2-40B4-BE49-F238E27FC236}">
                <a16:creationId xmlns:a16="http://schemas.microsoft.com/office/drawing/2014/main" id="{9955106B-4399-B24E-A2FA-45625AE7C3A3}"/>
              </a:ext>
            </a:extLst>
          </p:cNvPr>
          <p:cNvSpPr>
            <a:spLocks noGrp="1"/>
          </p:cNvSpPr>
          <p:nvPr>
            <p:ph type="subTitle"/>
          </p:nvPr>
        </p:nvSpPr>
        <p:spPr>
          <a:xfrm>
            <a:off x="457200" y="1604520"/>
            <a:ext cx="8229240" cy="2005946"/>
          </a:xfrm>
        </p:spPr>
        <p:txBody>
          <a:bodyPr/>
          <a:lstStyle/>
          <a:p>
            <a:r>
              <a:rPr lang="en-US" dirty="0"/>
              <a:t>Sample Archives: Soils</a:t>
            </a:r>
          </a:p>
          <a:p>
            <a:pPr lvl="1"/>
            <a:r>
              <a:rPr lang="en-US" dirty="0"/>
              <a:t>Pre-treatment</a:t>
            </a:r>
          </a:p>
          <a:p>
            <a:pPr lvl="1"/>
            <a:r>
              <a:rPr lang="en-US" dirty="0"/>
              <a:t>Immediate post-treatment</a:t>
            </a:r>
          </a:p>
          <a:p>
            <a:pPr lvl="1"/>
            <a:r>
              <a:rPr lang="en-US" dirty="0"/>
              <a:t>Years post-treatment</a:t>
            </a:r>
          </a:p>
        </p:txBody>
      </p:sp>
      <p:pic>
        <p:nvPicPr>
          <p:cNvPr id="5" name="Picture 4" descr="A close up of a store&#10;&#10;Description automatically generated">
            <a:extLst>
              <a:ext uri="{FF2B5EF4-FFF2-40B4-BE49-F238E27FC236}">
                <a16:creationId xmlns:a16="http://schemas.microsoft.com/office/drawing/2014/main" id="{0D97F23E-D540-5944-8250-4D8574FB019A}"/>
              </a:ext>
            </a:extLst>
          </p:cNvPr>
          <p:cNvPicPr>
            <a:picLocks noChangeAspect="1"/>
          </p:cNvPicPr>
          <p:nvPr/>
        </p:nvPicPr>
        <p:blipFill rotWithShape="1">
          <a:blip r:embed="rId2">
            <a:extLst>
              <a:ext uri="{28A0092B-C50C-407E-A947-70E740481C1C}">
                <a14:useLocalDpi xmlns:a14="http://schemas.microsoft.com/office/drawing/2010/main" val="0"/>
              </a:ext>
            </a:extLst>
          </a:blip>
          <a:srcRect t="11919" b="12393"/>
          <a:stretch/>
        </p:blipFill>
        <p:spPr>
          <a:xfrm>
            <a:off x="456839" y="3416676"/>
            <a:ext cx="4718475" cy="2678484"/>
          </a:xfrm>
          <a:prstGeom prst="rect">
            <a:avLst/>
          </a:prstGeom>
        </p:spPr>
      </p:pic>
      <p:pic>
        <p:nvPicPr>
          <p:cNvPr id="9" name="Picture 8" descr="A picture containing indoor, cabinet, shelf, sitting&#10;&#10;Description automatically generated">
            <a:extLst>
              <a:ext uri="{FF2B5EF4-FFF2-40B4-BE49-F238E27FC236}">
                <a16:creationId xmlns:a16="http://schemas.microsoft.com/office/drawing/2014/main" id="{5FA865D1-374F-0F42-B5CE-BB7F99904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871" y="846000"/>
            <a:ext cx="3694129" cy="4925505"/>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00"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01"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02" name="CustomShape 4"/>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Arial"/>
                <a:ea typeface="DejaVu Sans"/>
              </a:rPr>
              <a:t>Methods</a:t>
            </a:r>
            <a:endParaRPr lang="en-US" sz="1800" b="1" strike="noStrike" spc="-1">
              <a:latin typeface="Arial"/>
            </a:endParaRPr>
          </a:p>
        </p:txBody>
      </p:sp>
      <p:pic>
        <p:nvPicPr>
          <p:cNvPr id="7" name="Picture 6">
            <a:extLst>
              <a:ext uri="{FF2B5EF4-FFF2-40B4-BE49-F238E27FC236}">
                <a16:creationId xmlns:a16="http://schemas.microsoft.com/office/drawing/2014/main" id="{F9CA667B-0E71-C246-BD36-46B160225F6A}"/>
              </a:ext>
            </a:extLst>
          </p:cNvPr>
          <p:cNvPicPr/>
          <p:nvPr/>
        </p:nvPicPr>
        <p:blipFill>
          <a:blip r:embed="rId2"/>
          <a:stretch>
            <a:fillRect/>
          </a:stretch>
        </p:blipFill>
        <p:spPr>
          <a:xfrm>
            <a:off x="4572000" y="1557360"/>
            <a:ext cx="3186430" cy="3235960"/>
          </a:xfrm>
          <a:prstGeom prst="rect">
            <a:avLst/>
          </a:prstGeom>
        </p:spPr>
      </p:pic>
      <p:pic>
        <p:nvPicPr>
          <p:cNvPr id="6" name="Picture 5">
            <a:extLst>
              <a:ext uri="{FF2B5EF4-FFF2-40B4-BE49-F238E27FC236}">
                <a16:creationId xmlns:a16="http://schemas.microsoft.com/office/drawing/2014/main" id="{2ADD533A-1CCC-6141-BFBB-F466B804A640}"/>
              </a:ext>
            </a:extLst>
          </p:cNvPr>
          <p:cNvPicPr/>
          <p:nvPr/>
        </p:nvPicPr>
        <p:blipFill rotWithShape="1">
          <a:blip r:embed="rId3"/>
          <a:srcRect r="6528"/>
          <a:stretch/>
        </p:blipFill>
        <p:spPr>
          <a:xfrm>
            <a:off x="1135380" y="1557360"/>
            <a:ext cx="3436620" cy="3235960"/>
          </a:xfrm>
          <a:prstGeom prst="rect">
            <a:avLst/>
          </a:prstGeom>
        </p:spPr>
      </p:pic>
      <p:sp>
        <p:nvSpPr>
          <p:cNvPr id="8" name="Title 1">
            <a:extLst>
              <a:ext uri="{FF2B5EF4-FFF2-40B4-BE49-F238E27FC236}">
                <a16:creationId xmlns:a16="http://schemas.microsoft.com/office/drawing/2014/main" id="{BDCFA262-B527-3249-85C4-5CCF0E53AC52}"/>
              </a:ext>
            </a:extLst>
          </p:cNvPr>
          <p:cNvSpPr txBox="1">
            <a:spLocks/>
          </p:cNvSpPr>
          <p:nvPr/>
        </p:nvSpPr>
        <p:spPr>
          <a:xfrm>
            <a:off x="457200" y="273600"/>
            <a:ext cx="8229240" cy="1144800"/>
          </a:xfrm>
          <a:prstGeom prst="rect">
            <a:avLst/>
          </a:prstGeom>
          <a:solidFill>
            <a:schemeClr val="accent6">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 Sites</a:t>
            </a:r>
          </a:p>
        </p:txBody>
      </p:sp>
      <p:sp>
        <p:nvSpPr>
          <p:cNvPr id="2" name="TextBox 1">
            <a:extLst>
              <a:ext uri="{FF2B5EF4-FFF2-40B4-BE49-F238E27FC236}">
                <a16:creationId xmlns:a16="http://schemas.microsoft.com/office/drawing/2014/main" id="{2E83F065-F683-AA42-9781-2D1497DFD3D4}"/>
              </a:ext>
            </a:extLst>
          </p:cNvPr>
          <p:cNvSpPr txBox="1"/>
          <p:nvPr/>
        </p:nvSpPr>
        <p:spPr>
          <a:xfrm>
            <a:off x="3082565" y="5024435"/>
            <a:ext cx="2569934" cy="923330"/>
          </a:xfrm>
          <a:prstGeom prst="rect">
            <a:avLst/>
          </a:prstGeom>
          <a:noFill/>
        </p:spPr>
        <p:txBody>
          <a:bodyPr wrap="none" rtlCol="0">
            <a:spAutoFit/>
          </a:bodyPr>
          <a:lstStyle/>
          <a:p>
            <a:r>
              <a:rPr lang="en-US" dirty="0"/>
              <a:t>Since these figures: </a:t>
            </a:r>
          </a:p>
          <a:p>
            <a:r>
              <a:rPr lang="en-US" dirty="0"/>
              <a:t>6 Sites in California</a:t>
            </a:r>
          </a:p>
          <a:p>
            <a:r>
              <a:rPr lang="en-US" dirty="0"/>
              <a:t>1 Site in North Carolina</a:t>
            </a:r>
          </a:p>
        </p:txBody>
      </p:sp>
    </p:spTree>
    <p:extLst>
      <p:ext uri="{BB962C8B-B14F-4D97-AF65-F5344CB8AC3E}">
        <p14:creationId xmlns:p14="http://schemas.microsoft.com/office/powerpoint/2010/main" val="285077255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2"/>
          <p:cNvPicPr>
            <a:picLocks noChangeAspect="1" noChangeArrowheads="1"/>
          </p:cNvPicPr>
          <p:nvPr/>
        </p:nvPicPr>
        <p:blipFill>
          <a:blip r:embed="rId3" cstate="print">
            <a:clrChange>
              <a:clrFrom>
                <a:srgbClr val="FFFFFF"/>
              </a:clrFrom>
              <a:clrTo>
                <a:srgbClr val="FFFFFF">
                  <a:alpha val="0"/>
                </a:srgbClr>
              </a:clrTo>
            </a:clrChange>
            <a:lum bright="-12000" contrast="6000"/>
            <a:extLst>
              <a:ext uri="{28A0092B-C50C-407E-A947-70E740481C1C}">
                <a14:useLocalDpi xmlns:a14="http://schemas.microsoft.com/office/drawing/2010/main"/>
              </a:ext>
            </a:extLst>
          </a:blip>
          <a:srcRect l="27560" t="8336" r="15024" b="28642"/>
          <a:stretch>
            <a:fillRect/>
          </a:stretch>
        </p:blipFill>
        <p:spPr bwMode="auto">
          <a:xfrm>
            <a:off x="185737" y="1931181"/>
            <a:ext cx="2282620" cy="3452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 Box 2"/>
          <p:cNvSpPr txBox="1">
            <a:spLocks noChangeArrowheads="1"/>
          </p:cNvSpPr>
          <p:nvPr/>
        </p:nvSpPr>
        <p:spPr bwMode="auto">
          <a:xfrm>
            <a:off x="7231297" y="6488113"/>
            <a:ext cx="191270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dirty="0" err="1"/>
              <a:t>Goni</a:t>
            </a:r>
            <a:r>
              <a:rPr lang="en-US" sz="1400" dirty="0"/>
              <a:t> and Thomas, 2000</a:t>
            </a:r>
          </a:p>
        </p:txBody>
      </p:sp>
      <p:pic>
        <p:nvPicPr>
          <p:cNvPr id="24580"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l="2167" r="7921" b="24902"/>
          <a:stretch>
            <a:fillRect/>
          </a:stretch>
        </p:blipFill>
        <p:spPr bwMode="auto">
          <a:xfrm>
            <a:off x="3232150" y="2895600"/>
            <a:ext cx="57150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1" name="Text Box 43"/>
          <p:cNvSpPr txBox="1">
            <a:spLocks noChangeArrowheads="1"/>
          </p:cNvSpPr>
          <p:nvPr/>
        </p:nvSpPr>
        <p:spPr bwMode="auto">
          <a:xfrm>
            <a:off x="3200400" y="1366838"/>
            <a:ext cx="5257800" cy="1508125"/>
          </a:xfrm>
          <a:prstGeom prst="rect">
            <a:avLst/>
          </a:prstGeom>
          <a:solidFill>
            <a:schemeClr val="bg1">
              <a:alpha val="7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t-IT">
                <a:latin typeface="Arial" charset="0"/>
              </a:rPr>
              <a:t>Method: </a:t>
            </a:r>
          </a:p>
          <a:p>
            <a:r>
              <a:rPr lang="it-IT" sz="2000" b="1">
                <a:latin typeface="Arial" charset="0"/>
              </a:rPr>
              <a:t>CuO oxide oxidation</a:t>
            </a:r>
            <a:endParaRPr lang="it-IT" b="1">
              <a:latin typeface="Arial" charset="0"/>
            </a:endParaRPr>
          </a:p>
          <a:p>
            <a:endParaRPr lang="it-IT" i="1">
              <a:latin typeface="Arial" charset="0"/>
            </a:endParaRPr>
          </a:p>
          <a:p>
            <a:r>
              <a:rPr lang="it-IT" i="1">
                <a:latin typeface="Arial" charset="0"/>
              </a:rPr>
              <a:t>COP determinations made with GC/MS after hydrolysis of OM</a:t>
            </a:r>
            <a:endParaRPr lang="en-US" i="1">
              <a:latin typeface="Arial" charset="0"/>
            </a:endParaRPr>
          </a:p>
        </p:txBody>
      </p:sp>
      <p:sp>
        <p:nvSpPr>
          <p:cNvPr id="11" name="Title 1"/>
          <p:cNvSpPr txBox="1">
            <a:spLocks/>
          </p:cNvSpPr>
          <p:nvPr/>
        </p:nvSpPr>
        <p:spPr>
          <a:xfrm>
            <a:off x="457200" y="322607"/>
            <a:ext cx="8229600" cy="1062038"/>
          </a:xfrm>
          <a:prstGeom prst="rect">
            <a:avLst/>
          </a:prstGeom>
          <a:solidFill>
            <a:schemeClr val="accent6">
              <a:lumMod val="60000"/>
              <a:lumOff val="40000"/>
            </a:schemeClr>
          </a:solidFill>
        </p:spPr>
        <p:txBody>
          <a:bodyPr anchor="ctr"/>
          <a:lstStyle/>
          <a:p>
            <a:pPr algn="ctr" fontAlgn="auto">
              <a:spcAft>
                <a:spcPts val="0"/>
              </a:spcAft>
              <a:defRPr/>
            </a:pPr>
            <a:r>
              <a:rPr lang="en-US" sz="4400" dirty="0">
                <a:latin typeface="+mj-lt"/>
              </a:rPr>
              <a:t>Biomarkers: </a:t>
            </a:r>
            <a:r>
              <a:rPr lang="en-US" sz="4400" dirty="0" err="1">
                <a:latin typeface="+mj-lt"/>
              </a:rPr>
              <a:t>CuO</a:t>
            </a:r>
            <a:r>
              <a:rPr lang="en-US" sz="4400" dirty="0">
                <a:latin typeface="+mj-lt"/>
              </a:rPr>
              <a:t> Oxidation</a:t>
            </a:r>
            <a:endParaRPr lang="en-US" sz="4400" dirty="0">
              <a:latin typeface="+mj-lt"/>
              <a:ea typeface="+mj-ea"/>
              <a:cs typeface="+mj-cs"/>
            </a:endParaRPr>
          </a:p>
        </p:txBody>
      </p:sp>
      <p:cxnSp>
        <p:nvCxnSpPr>
          <p:cNvPr id="12" name="Straight Arrow Connector 11"/>
          <p:cNvCxnSpPr/>
          <p:nvPr/>
        </p:nvCxnSpPr>
        <p:spPr>
          <a:xfrm>
            <a:off x="1066800" y="4800600"/>
            <a:ext cx="2562225" cy="609600"/>
          </a:xfrm>
          <a:prstGeom prst="straightConnector1">
            <a:avLst/>
          </a:prstGeom>
          <a:ln w="889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3629025" y="2843213"/>
            <a:ext cx="5329238" cy="3657600"/>
          </a:xfrm>
          <a:custGeom>
            <a:avLst/>
            <a:gdLst>
              <a:gd name="connsiteX0" fmla="*/ 4114800 w 5329238"/>
              <a:gd name="connsiteY0" fmla="*/ 1485900 h 3657600"/>
              <a:gd name="connsiteX1" fmla="*/ 4114800 w 5329238"/>
              <a:gd name="connsiteY1" fmla="*/ 0 h 3657600"/>
              <a:gd name="connsiteX2" fmla="*/ 5329238 w 5329238"/>
              <a:gd name="connsiteY2" fmla="*/ 0 h 3657600"/>
              <a:gd name="connsiteX3" fmla="*/ 5286375 w 5329238"/>
              <a:gd name="connsiteY3" fmla="*/ 3629025 h 3657600"/>
              <a:gd name="connsiteX4" fmla="*/ 0 w 5329238"/>
              <a:gd name="connsiteY4" fmla="*/ 3657600 h 3657600"/>
              <a:gd name="connsiteX5" fmla="*/ 0 w 5329238"/>
              <a:gd name="connsiteY5" fmla="*/ 1443037 h 3657600"/>
              <a:gd name="connsiteX6" fmla="*/ 4114800 w 5329238"/>
              <a:gd name="connsiteY6" fmla="*/ 14859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9238" h="3657600">
                <a:moveTo>
                  <a:pt x="4114800" y="1485900"/>
                </a:moveTo>
                <a:lnTo>
                  <a:pt x="4114800" y="0"/>
                </a:lnTo>
                <a:lnTo>
                  <a:pt x="5329238" y="0"/>
                </a:lnTo>
                <a:lnTo>
                  <a:pt x="5286375" y="3629025"/>
                </a:lnTo>
                <a:lnTo>
                  <a:pt x="0" y="3657600"/>
                </a:lnTo>
                <a:lnTo>
                  <a:pt x="0" y="1443037"/>
                </a:lnTo>
                <a:lnTo>
                  <a:pt x="4114800" y="1485900"/>
                </a:lnTo>
                <a:close/>
              </a:path>
            </a:pathLst>
          </a:cu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954655" y="4089737"/>
            <a:ext cx="1460638" cy="1015663"/>
          </a:xfrm>
          <a:prstGeom prst="rect">
            <a:avLst/>
          </a:prstGeom>
          <a:noFill/>
        </p:spPr>
        <p:txBody>
          <a:bodyPr wrap="square" rtlCol="0">
            <a:spAutoFit/>
          </a:bodyPr>
          <a:lstStyle/>
          <a:p>
            <a:r>
              <a:rPr lang="en-US" sz="2000" b="1" dirty="0">
                <a:solidFill>
                  <a:schemeClr val="accent3">
                    <a:lumMod val="50000"/>
                  </a:schemeClr>
                </a:solidFill>
              </a:rPr>
              <a:t>Lignin (vascular plant only)</a:t>
            </a:r>
          </a:p>
        </p:txBody>
      </p:sp>
    </p:spTree>
    <p:extLst>
      <p:ext uri="{BB962C8B-B14F-4D97-AF65-F5344CB8AC3E}">
        <p14:creationId xmlns:p14="http://schemas.microsoft.com/office/powerpoint/2010/main" val="42879218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1CDE-7A66-4649-8ED2-36491D114462}"/>
              </a:ext>
            </a:extLst>
          </p:cNvPr>
          <p:cNvSpPr>
            <a:spLocks noGrp="1"/>
          </p:cNvSpPr>
          <p:nvPr>
            <p:ph type="title"/>
          </p:nvPr>
        </p:nvSpPr>
        <p:spPr>
          <a:solidFill>
            <a:schemeClr val="accent6">
              <a:lumMod val="60000"/>
              <a:lumOff val="40000"/>
            </a:schemeClr>
          </a:solidFill>
        </p:spPr>
        <p:txBody>
          <a:bodyPr/>
          <a:lstStyle/>
          <a:p>
            <a:r>
              <a:rPr lang="en-US" dirty="0"/>
              <a:t>Methods</a:t>
            </a:r>
          </a:p>
        </p:txBody>
      </p:sp>
      <p:sp>
        <p:nvSpPr>
          <p:cNvPr id="3" name="Subtitle 2">
            <a:extLst>
              <a:ext uri="{FF2B5EF4-FFF2-40B4-BE49-F238E27FC236}">
                <a16:creationId xmlns:a16="http://schemas.microsoft.com/office/drawing/2014/main" id="{59554E72-0FB2-D640-B14C-6B9FE2A29453}"/>
              </a:ext>
            </a:extLst>
          </p:cNvPr>
          <p:cNvSpPr>
            <a:spLocks noGrp="1"/>
          </p:cNvSpPr>
          <p:nvPr>
            <p:ph type="subTitle"/>
          </p:nvPr>
        </p:nvSpPr>
        <p:spPr/>
        <p:txBody>
          <a:bodyPr/>
          <a:lstStyle/>
          <a:p>
            <a:r>
              <a:rPr lang="en-US" dirty="0"/>
              <a:t>Trace source of SOM: Biomarkers</a:t>
            </a:r>
          </a:p>
          <a:p>
            <a:r>
              <a:rPr lang="en-US" dirty="0"/>
              <a:t>Trace age and turnover of SOM: </a:t>
            </a:r>
            <a:r>
              <a:rPr lang="en-US" baseline="30000" dirty="0"/>
              <a:t>14</a:t>
            </a:r>
            <a:r>
              <a:rPr lang="en-US" dirty="0"/>
              <a:t>C</a:t>
            </a:r>
          </a:p>
          <a:p>
            <a:r>
              <a:rPr lang="en-US" dirty="0"/>
              <a:t>Examine factors of stabilization: Fe/Al from selective dissolution, texture</a:t>
            </a:r>
          </a:p>
        </p:txBody>
      </p:sp>
    </p:spTree>
    <p:extLst>
      <p:ext uri="{BB962C8B-B14F-4D97-AF65-F5344CB8AC3E}">
        <p14:creationId xmlns:p14="http://schemas.microsoft.com/office/powerpoint/2010/main" val="198698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08"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09"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10" name="CustomShape 4"/>
          <p:cNvSpPr/>
          <p:nvPr/>
        </p:nvSpPr>
        <p:spPr>
          <a:xfrm>
            <a:off x="7078320" y="182520"/>
            <a:ext cx="14364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Trebuchet MS"/>
                <a:ea typeface="DejaVu Sans"/>
              </a:rPr>
              <a:t>Deliverables</a:t>
            </a:r>
            <a:endParaRPr lang="en-US" sz="1800" b="1" strike="noStrike" spc="-1">
              <a:latin typeface="Arial"/>
            </a:endParaRPr>
          </a:p>
        </p:txBody>
      </p:sp>
      <p:sp>
        <p:nvSpPr>
          <p:cNvPr id="2" name="Title 1">
            <a:extLst>
              <a:ext uri="{FF2B5EF4-FFF2-40B4-BE49-F238E27FC236}">
                <a16:creationId xmlns:a16="http://schemas.microsoft.com/office/drawing/2014/main" id="{E1B56678-AF76-754D-A544-9586E3F6C94E}"/>
              </a:ext>
            </a:extLst>
          </p:cNvPr>
          <p:cNvSpPr>
            <a:spLocks noGrp="1"/>
          </p:cNvSpPr>
          <p:nvPr>
            <p:ph type="title"/>
          </p:nvPr>
        </p:nvSpPr>
        <p:spPr>
          <a:solidFill>
            <a:schemeClr val="accent6">
              <a:lumMod val="60000"/>
              <a:lumOff val="40000"/>
            </a:schemeClr>
          </a:solidFill>
        </p:spPr>
        <p:txBody>
          <a:bodyPr/>
          <a:lstStyle/>
          <a:p>
            <a:r>
              <a:rPr lang="en-US" dirty="0"/>
              <a:t>Deliverables</a:t>
            </a:r>
          </a:p>
        </p:txBody>
      </p:sp>
      <p:sp>
        <p:nvSpPr>
          <p:cNvPr id="3" name="Subtitle 2">
            <a:extLst>
              <a:ext uri="{FF2B5EF4-FFF2-40B4-BE49-F238E27FC236}">
                <a16:creationId xmlns:a16="http://schemas.microsoft.com/office/drawing/2014/main" id="{1F8D8280-267B-2B4C-8ADC-8C7275B155A8}"/>
              </a:ext>
            </a:extLst>
          </p:cNvPr>
          <p:cNvSpPr>
            <a:spLocks noGrp="1"/>
          </p:cNvSpPr>
          <p:nvPr>
            <p:ph type="subTitle"/>
          </p:nvPr>
        </p:nvSpPr>
        <p:spPr/>
        <p:txBody>
          <a:bodyPr/>
          <a:lstStyle/>
          <a:p>
            <a:r>
              <a:rPr lang="en-US" dirty="0"/>
              <a:t>Determination of the mechanisms that impart soil carbon resilience and resistance to change from forest harvesting.</a:t>
            </a:r>
          </a:p>
          <a:p>
            <a:r>
              <a:rPr lang="en-US" dirty="0"/>
              <a:t>Identify soil forest management strategies that protect soil carbon and associated ecosystems services such as forest productivity and health.</a:t>
            </a:r>
          </a:p>
          <a:p>
            <a:r>
              <a:rPr lang="en-US" dirty="0"/>
              <a:t>Student dissertation</a:t>
            </a:r>
          </a:p>
          <a:p>
            <a:r>
              <a:rPr lang="en-US" dirty="0"/>
              <a:t>Annual reports </a:t>
            </a:r>
            <a:r>
              <a:rPr lang="en-US"/>
              <a:t>and presentations</a:t>
            </a:r>
            <a:endParaRPr lang="en-US" dirty="0"/>
          </a:p>
          <a:p>
            <a:endParaRPr lang="en-US"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12"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13"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14" name="CustomShape 4"/>
          <p:cNvSpPr/>
          <p:nvPr/>
        </p:nvSpPr>
        <p:spPr>
          <a:xfrm>
            <a:off x="6490800" y="182520"/>
            <a:ext cx="2021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Trebuchet MS"/>
                <a:ea typeface="DejaVu Sans"/>
              </a:rPr>
              <a:t>Company Benefits</a:t>
            </a:r>
            <a:endParaRPr lang="en-US" sz="1800" b="1" strike="noStrike" spc="-1">
              <a:latin typeface="Arial"/>
            </a:endParaRPr>
          </a:p>
        </p:txBody>
      </p:sp>
      <p:sp>
        <p:nvSpPr>
          <p:cNvPr id="2" name="Title 1">
            <a:extLst>
              <a:ext uri="{FF2B5EF4-FFF2-40B4-BE49-F238E27FC236}">
                <a16:creationId xmlns:a16="http://schemas.microsoft.com/office/drawing/2014/main" id="{E2EE0C3B-429C-C44A-A284-D66E867919C0}"/>
              </a:ext>
            </a:extLst>
          </p:cNvPr>
          <p:cNvSpPr>
            <a:spLocks noGrp="1"/>
          </p:cNvSpPr>
          <p:nvPr>
            <p:ph type="title"/>
          </p:nvPr>
        </p:nvSpPr>
        <p:spPr>
          <a:solidFill>
            <a:schemeClr val="accent6">
              <a:lumMod val="60000"/>
              <a:lumOff val="40000"/>
            </a:schemeClr>
          </a:solidFill>
        </p:spPr>
        <p:txBody>
          <a:bodyPr/>
          <a:lstStyle/>
          <a:p>
            <a:r>
              <a:rPr lang="en-US" dirty="0"/>
              <a:t>Company Benefits</a:t>
            </a:r>
          </a:p>
        </p:txBody>
      </p:sp>
      <p:sp>
        <p:nvSpPr>
          <p:cNvPr id="3" name="Subtitle 2">
            <a:extLst>
              <a:ext uri="{FF2B5EF4-FFF2-40B4-BE49-F238E27FC236}">
                <a16:creationId xmlns:a16="http://schemas.microsoft.com/office/drawing/2014/main" id="{13757645-D865-C643-894C-C6D23A3E1B66}"/>
              </a:ext>
            </a:extLst>
          </p:cNvPr>
          <p:cNvSpPr>
            <a:spLocks noGrp="1"/>
          </p:cNvSpPr>
          <p:nvPr>
            <p:ph type="subTitle"/>
          </p:nvPr>
        </p:nvSpPr>
        <p:spPr/>
        <p:txBody>
          <a:bodyPr/>
          <a:lstStyle/>
          <a:p>
            <a:r>
              <a:rPr lang="en-US" dirty="0"/>
              <a:t>Management and harvest operations that maintain or enhance site productivity.</a:t>
            </a:r>
          </a:p>
          <a:p>
            <a:pPr marL="0" indent="0">
              <a:buNone/>
            </a:pPr>
            <a:endParaRPr lang="en-US"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20"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21"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22" name="CustomShape 4"/>
          <p:cNvSpPr/>
          <p:nvPr/>
        </p:nvSpPr>
        <p:spPr>
          <a:xfrm>
            <a:off x="6490800" y="182520"/>
            <a:ext cx="2021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Trebuchet MS"/>
                <a:ea typeface="DejaVu Sans"/>
              </a:rPr>
              <a:t>Summary</a:t>
            </a:r>
            <a:endParaRPr lang="en-US" sz="1800" b="1" strike="noStrike" spc="-1">
              <a:latin typeface="Arial"/>
            </a:endParaRPr>
          </a:p>
        </p:txBody>
      </p:sp>
      <p:sp>
        <p:nvSpPr>
          <p:cNvPr id="2" name="Title 1">
            <a:extLst>
              <a:ext uri="{FF2B5EF4-FFF2-40B4-BE49-F238E27FC236}">
                <a16:creationId xmlns:a16="http://schemas.microsoft.com/office/drawing/2014/main" id="{4057B18C-87F9-2644-AA10-E41E9877022B}"/>
              </a:ext>
            </a:extLst>
          </p:cNvPr>
          <p:cNvSpPr>
            <a:spLocks noGrp="1"/>
          </p:cNvSpPr>
          <p:nvPr>
            <p:ph type="title"/>
          </p:nvPr>
        </p:nvSpPr>
        <p:spPr>
          <a:solidFill>
            <a:schemeClr val="accent6">
              <a:lumMod val="60000"/>
              <a:lumOff val="40000"/>
            </a:schemeClr>
          </a:solidFill>
        </p:spPr>
        <p:txBody>
          <a:bodyPr/>
          <a:lstStyle/>
          <a:p>
            <a:r>
              <a:rPr lang="en-US" dirty="0"/>
              <a:t>Summary</a:t>
            </a:r>
          </a:p>
        </p:txBody>
      </p:sp>
      <p:sp>
        <p:nvSpPr>
          <p:cNvPr id="3" name="Subtitle 2">
            <a:extLst>
              <a:ext uri="{FF2B5EF4-FFF2-40B4-BE49-F238E27FC236}">
                <a16:creationId xmlns:a16="http://schemas.microsoft.com/office/drawing/2014/main" id="{85938577-81C8-1B46-ABEB-40D41FFDA2F5}"/>
              </a:ext>
            </a:extLst>
          </p:cNvPr>
          <p:cNvSpPr>
            <a:spLocks noGrp="1"/>
          </p:cNvSpPr>
          <p:nvPr>
            <p:ph type="subTitle"/>
          </p:nvPr>
        </p:nvSpPr>
        <p:spPr/>
        <p:txBody>
          <a:bodyPr/>
          <a:lstStyle/>
          <a:p>
            <a:r>
              <a:rPr lang="en-US" dirty="0"/>
              <a:t>Examining impacts of forest harvesting on SOM</a:t>
            </a:r>
          </a:p>
          <a:p>
            <a:r>
              <a:rPr lang="en-US" dirty="0"/>
              <a:t>Determining mechanisms important for resistance to or resilience</a:t>
            </a:r>
          </a:p>
          <a:p>
            <a:r>
              <a:rPr lang="en-US" dirty="0"/>
              <a:t>LTSP sample and data archives</a:t>
            </a:r>
          </a:p>
          <a:p>
            <a:r>
              <a:rPr lang="en-US" dirty="0"/>
              <a:t>Geochemical techniques</a:t>
            </a:r>
          </a:p>
          <a:p>
            <a:r>
              <a:rPr lang="en-US" dirty="0"/>
              <a:t>ID sites (practices?) where SOM may increase of decrease</a:t>
            </a:r>
          </a:p>
          <a:p>
            <a:r>
              <a:rPr lang="en-US" dirty="0"/>
              <a:t>Benefit decision making on harvesting</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0" y="0"/>
          <a:ext cx="5661212"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598248" y="5720651"/>
            <a:ext cx="1454902" cy="323165"/>
          </a:xfrm>
          <a:prstGeom prst="rect">
            <a:avLst/>
          </a:prstGeom>
          <a:solidFill>
            <a:schemeClr val="bg1">
              <a:lumMod val="50000"/>
              <a:lumOff val="50000"/>
            </a:schemeClr>
          </a:solidFill>
        </p:spPr>
        <p:txBody>
          <a:bodyPr wrap="square" rtlCol="0">
            <a:spAutoFit/>
          </a:bodyPr>
          <a:lstStyle/>
          <a:p>
            <a:r>
              <a:rPr lang="en-US" sz="1500" dirty="0">
                <a:solidFill>
                  <a:schemeClr val="bg1"/>
                </a:solidFill>
              </a:rPr>
              <a:t>Above ground</a:t>
            </a:r>
          </a:p>
        </p:txBody>
      </p:sp>
      <p:sp>
        <p:nvSpPr>
          <p:cNvPr id="6" name="TextBox 5"/>
          <p:cNvSpPr txBox="1"/>
          <p:nvPr/>
        </p:nvSpPr>
        <p:spPr>
          <a:xfrm>
            <a:off x="6584050" y="3486476"/>
            <a:ext cx="1454902" cy="323165"/>
          </a:xfrm>
          <a:prstGeom prst="rect">
            <a:avLst/>
          </a:prstGeom>
          <a:solidFill>
            <a:schemeClr val="bg1">
              <a:lumMod val="50000"/>
              <a:lumOff val="50000"/>
            </a:schemeClr>
          </a:solidFill>
        </p:spPr>
        <p:txBody>
          <a:bodyPr wrap="square" rtlCol="0">
            <a:spAutoFit/>
          </a:bodyPr>
          <a:lstStyle/>
          <a:p>
            <a:r>
              <a:rPr lang="en-US" sz="1500" dirty="0">
                <a:solidFill>
                  <a:schemeClr val="bg1"/>
                </a:solidFill>
              </a:rPr>
              <a:t>Below ground</a:t>
            </a:r>
          </a:p>
        </p:txBody>
      </p:sp>
      <p:sp>
        <p:nvSpPr>
          <p:cNvPr id="7" name="TextBox 6"/>
          <p:cNvSpPr txBox="1"/>
          <p:nvPr/>
        </p:nvSpPr>
        <p:spPr>
          <a:xfrm>
            <a:off x="785709" y="2520929"/>
            <a:ext cx="1771754" cy="323165"/>
          </a:xfrm>
          <a:prstGeom prst="rect">
            <a:avLst/>
          </a:prstGeom>
          <a:solidFill>
            <a:schemeClr val="bg1">
              <a:lumMod val="50000"/>
              <a:lumOff val="50000"/>
            </a:schemeClr>
          </a:solidFill>
        </p:spPr>
        <p:txBody>
          <a:bodyPr wrap="square" rtlCol="0">
            <a:spAutoFit/>
          </a:bodyPr>
          <a:lstStyle/>
          <a:p>
            <a:r>
              <a:rPr lang="en-US" sz="1500" b="1" i="1" dirty="0">
                <a:solidFill>
                  <a:srgbClr val="7F7F7F"/>
                </a:solidFill>
              </a:rPr>
              <a:t>Less OM </a:t>
            </a:r>
            <a:r>
              <a:rPr lang="en-US" sz="1500" b="1" i="1" dirty="0" err="1">
                <a:solidFill>
                  <a:srgbClr val="7F7F7F"/>
                </a:solidFill>
              </a:rPr>
              <a:t>decomp</a:t>
            </a:r>
            <a:r>
              <a:rPr lang="en-US" sz="1500" b="1" i="1" dirty="0">
                <a:solidFill>
                  <a:srgbClr val="7F7F7F"/>
                </a:solidFill>
              </a:rPr>
              <a:t>.</a:t>
            </a:r>
          </a:p>
        </p:txBody>
      </p:sp>
      <p:sp>
        <p:nvSpPr>
          <p:cNvPr id="8" name="TextBox 7"/>
          <p:cNvSpPr txBox="1"/>
          <p:nvPr/>
        </p:nvSpPr>
        <p:spPr>
          <a:xfrm>
            <a:off x="2704353" y="267408"/>
            <a:ext cx="1748116" cy="323165"/>
          </a:xfrm>
          <a:prstGeom prst="rect">
            <a:avLst/>
          </a:prstGeom>
          <a:solidFill>
            <a:schemeClr val="bg1">
              <a:lumMod val="50000"/>
              <a:lumOff val="50000"/>
            </a:schemeClr>
          </a:solidFill>
        </p:spPr>
        <p:txBody>
          <a:bodyPr wrap="square" rtlCol="0">
            <a:spAutoFit/>
          </a:bodyPr>
          <a:lstStyle/>
          <a:p>
            <a:r>
              <a:rPr lang="en-US" sz="1500" b="1" i="1" dirty="0">
                <a:solidFill>
                  <a:schemeClr val="bg1">
                    <a:lumMod val="50000"/>
                  </a:schemeClr>
                </a:solidFill>
              </a:rPr>
              <a:t>More OM </a:t>
            </a:r>
            <a:r>
              <a:rPr lang="en-US" sz="1500" b="1" i="1" dirty="0" err="1">
                <a:solidFill>
                  <a:schemeClr val="bg1">
                    <a:lumMod val="50000"/>
                  </a:schemeClr>
                </a:solidFill>
              </a:rPr>
              <a:t>decomp</a:t>
            </a:r>
            <a:r>
              <a:rPr lang="en-US" sz="1500" b="1" i="1" dirty="0">
                <a:solidFill>
                  <a:schemeClr val="bg1">
                    <a:lumMod val="50000"/>
                  </a:schemeClr>
                </a:solidFill>
              </a:rPr>
              <a:t>.</a:t>
            </a:r>
          </a:p>
        </p:txBody>
      </p:sp>
      <p:graphicFrame>
        <p:nvGraphicFramePr>
          <p:cNvPr id="10" name="Chart 9"/>
          <p:cNvGraphicFramePr>
            <a:graphicFrameLocks noChangeAspect="1"/>
          </p:cNvGraphicFramePr>
          <p:nvPr/>
        </p:nvGraphicFramePr>
        <p:xfrm>
          <a:off x="4065494" y="3083065"/>
          <a:ext cx="6053328"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912462" y="5585037"/>
            <a:ext cx="2453538" cy="323165"/>
          </a:xfrm>
          <a:prstGeom prst="rect">
            <a:avLst/>
          </a:prstGeom>
          <a:solidFill>
            <a:schemeClr val="bg1">
              <a:lumMod val="50000"/>
              <a:lumOff val="50000"/>
            </a:schemeClr>
          </a:solidFill>
        </p:spPr>
        <p:txBody>
          <a:bodyPr wrap="square" rtlCol="0">
            <a:spAutoFit/>
          </a:bodyPr>
          <a:lstStyle/>
          <a:p>
            <a:r>
              <a:rPr lang="en-US" sz="1500" b="1" i="1" dirty="0">
                <a:solidFill>
                  <a:srgbClr val="7F7F7F"/>
                </a:solidFill>
              </a:rPr>
              <a:t>Aboveground contribution</a:t>
            </a:r>
          </a:p>
        </p:txBody>
      </p:sp>
      <p:sp>
        <p:nvSpPr>
          <p:cNvPr id="12" name="TextBox 11"/>
          <p:cNvSpPr txBox="1"/>
          <p:nvPr/>
        </p:nvSpPr>
        <p:spPr>
          <a:xfrm>
            <a:off x="6439647" y="3365128"/>
            <a:ext cx="2390586" cy="323165"/>
          </a:xfrm>
          <a:prstGeom prst="rect">
            <a:avLst/>
          </a:prstGeom>
          <a:solidFill>
            <a:schemeClr val="bg1">
              <a:lumMod val="50000"/>
              <a:lumOff val="50000"/>
            </a:schemeClr>
          </a:solidFill>
        </p:spPr>
        <p:txBody>
          <a:bodyPr wrap="square" rtlCol="0">
            <a:spAutoFit/>
          </a:bodyPr>
          <a:lstStyle/>
          <a:p>
            <a:r>
              <a:rPr lang="en-US" sz="1500" b="1" i="1" dirty="0">
                <a:solidFill>
                  <a:srgbClr val="7F7F7F"/>
                </a:solidFill>
              </a:rPr>
              <a:t>belowground contribution</a:t>
            </a:r>
          </a:p>
        </p:txBody>
      </p:sp>
      <p:sp>
        <p:nvSpPr>
          <p:cNvPr id="3" name="TextBox 2"/>
          <p:cNvSpPr txBox="1"/>
          <p:nvPr/>
        </p:nvSpPr>
        <p:spPr>
          <a:xfrm>
            <a:off x="4907876" y="424755"/>
            <a:ext cx="4169187" cy="2554545"/>
          </a:xfrm>
          <a:prstGeom prst="rect">
            <a:avLst/>
          </a:prstGeom>
          <a:noFill/>
        </p:spPr>
        <p:txBody>
          <a:bodyPr wrap="square" rtlCol="0">
            <a:spAutoFit/>
          </a:bodyPr>
          <a:lstStyle/>
          <a:p>
            <a:r>
              <a:rPr lang="en-US" sz="2400" b="1" dirty="0"/>
              <a:t>Cupric Oxidation Method</a:t>
            </a:r>
          </a:p>
          <a:p>
            <a:endParaRPr lang="en-US" sz="1600" b="1" dirty="0"/>
          </a:p>
          <a:p>
            <a:pPr marL="342900" indent="-342900">
              <a:buFont typeface="Arial"/>
              <a:buChar char="•"/>
            </a:pPr>
            <a:r>
              <a:rPr lang="en-US" sz="2000" dirty="0">
                <a:sym typeface="Wingdings"/>
              </a:rPr>
              <a:t>Provides estimates of plant &amp; microbial degradation products</a:t>
            </a:r>
          </a:p>
          <a:p>
            <a:pPr marL="342900" indent="-342900">
              <a:buFont typeface="Arial"/>
              <a:buChar char="•"/>
            </a:pPr>
            <a:r>
              <a:rPr lang="en-US" sz="2000" dirty="0">
                <a:sym typeface="Wingdings"/>
              </a:rPr>
              <a:t>All axes normalized to Vanillin</a:t>
            </a:r>
          </a:p>
          <a:p>
            <a:pPr marL="342900" indent="-342900">
              <a:buFont typeface="Arial"/>
              <a:buChar char="•"/>
            </a:pPr>
            <a:r>
              <a:rPr lang="en-US" sz="2000" dirty="0">
                <a:sym typeface="Wingdings"/>
              </a:rPr>
              <a:t>Bulk soils</a:t>
            </a:r>
          </a:p>
          <a:p>
            <a:pPr marL="342900" indent="-342900">
              <a:buFont typeface="Arial"/>
              <a:buChar char="•"/>
            </a:pPr>
            <a:r>
              <a:rPr lang="en-US" sz="2000" dirty="0">
                <a:sym typeface="Wingdings"/>
              </a:rPr>
              <a:t>Each point = </a:t>
            </a:r>
            <a:r>
              <a:rPr lang="en-US" sz="2000" dirty="0" err="1">
                <a:sym typeface="Wingdings"/>
              </a:rPr>
              <a:t>avg</a:t>
            </a:r>
            <a:r>
              <a:rPr lang="en-US" sz="2000" dirty="0">
                <a:sym typeface="Wingdings"/>
              </a:rPr>
              <a:t> of 4 replicates within each treatment </a:t>
            </a:r>
          </a:p>
        </p:txBody>
      </p:sp>
      <p:sp>
        <p:nvSpPr>
          <p:cNvPr id="13" name="TextBox 12"/>
          <p:cNvSpPr txBox="1"/>
          <p:nvPr/>
        </p:nvSpPr>
        <p:spPr>
          <a:xfrm>
            <a:off x="785709" y="4024357"/>
            <a:ext cx="3279785" cy="707886"/>
          </a:xfrm>
          <a:prstGeom prst="rect">
            <a:avLst/>
          </a:prstGeom>
          <a:noFill/>
        </p:spPr>
        <p:txBody>
          <a:bodyPr wrap="square" rtlCol="0">
            <a:spAutoFit/>
          </a:bodyPr>
          <a:lstStyle/>
          <a:p>
            <a:r>
              <a:rPr lang="en-US" sz="2000" dirty="0"/>
              <a:t>Increasing levels of organic matter decomposition</a:t>
            </a:r>
          </a:p>
        </p:txBody>
      </p:sp>
      <p:sp>
        <p:nvSpPr>
          <p:cNvPr id="14" name="TextBox 13"/>
          <p:cNvSpPr txBox="1"/>
          <p:nvPr/>
        </p:nvSpPr>
        <p:spPr>
          <a:xfrm>
            <a:off x="459065" y="4857191"/>
            <a:ext cx="3541059" cy="1015663"/>
          </a:xfrm>
          <a:prstGeom prst="rect">
            <a:avLst/>
          </a:prstGeom>
          <a:noFill/>
        </p:spPr>
        <p:txBody>
          <a:bodyPr wrap="square" rtlCol="0">
            <a:spAutoFit/>
          </a:bodyPr>
          <a:lstStyle/>
          <a:p>
            <a:r>
              <a:rPr lang="en-US" sz="2000" dirty="0"/>
              <a:t>Soil-C has a higher contribution from belowground (</a:t>
            </a:r>
            <a:r>
              <a:rPr lang="en-US" sz="2000" b="1" dirty="0"/>
              <a:t>root</a:t>
            </a:r>
            <a:r>
              <a:rPr lang="en-US" sz="2000" dirty="0"/>
              <a:t>) components for all treatments</a:t>
            </a:r>
          </a:p>
        </p:txBody>
      </p:sp>
      <p:cxnSp>
        <p:nvCxnSpPr>
          <p:cNvPr id="16" name="Straight Arrow Connector 15"/>
          <p:cNvCxnSpPr/>
          <p:nvPr/>
        </p:nvCxnSpPr>
        <p:spPr>
          <a:xfrm flipV="1">
            <a:off x="1927412" y="3257177"/>
            <a:ext cx="0" cy="767180"/>
          </a:xfrm>
          <a:prstGeom prst="straightConnector1">
            <a:avLst/>
          </a:prstGeom>
          <a:ln w="539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125694" y="5585037"/>
            <a:ext cx="1207247" cy="0"/>
          </a:xfrm>
          <a:prstGeom prst="straightConnector1">
            <a:avLst/>
          </a:prstGeom>
          <a:ln w="539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941295" y="403412"/>
            <a:ext cx="1541463" cy="1270000"/>
          </a:xfrm>
          <a:prstGeom prst="straightConnector1">
            <a:avLst/>
          </a:prstGeom>
          <a:ln w="53975">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6992470" y="4419625"/>
            <a:ext cx="1290453" cy="1033904"/>
          </a:xfrm>
          <a:prstGeom prst="straightConnector1">
            <a:avLst/>
          </a:prstGeom>
          <a:ln w="53975">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092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00"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01"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02" name="CustomShape 4"/>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Arial"/>
                <a:ea typeface="DejaVu Sans"/>
              </a:rPr>
              <a:t>Methods</a:t>
            </a:r>
            <a:endParaRPr lang="en-US" sz="1800" b="1" strike="noStrike" spc="-1">
              <a:latin typeface="Arial"/>
            </a:endParaRPr>
          </a:p>
        </p:txBody>
      </p:sp>
      <p:sp>
        <p:nvSpPr>
          <p:cNvPr id="8" name="Title 1">
            <a:extLst>
              <a:ext uri="{FF2B5EF4-FFF2-40B4-BE49-F238E27FC236}">
                <a16:creationId xmlns:a16="http://schemas.microsoft.com/office/drawing/2014/main" id="{BDCFA262-B527-3249-85C4-5CCF0E53AC52}"/>
              </a:ext>
            </a:extLst>
          </p:cNvPr>
          <p:cNvSpPr txBox="1">
            <a:spLocks/>
          </p:cNvSpPr>
          <p:nvPr/>
        </p:nvSpPr>
        <p:spPr>
          <a:xfrm>
            <a:off x="457200" y="273600"/>
            <a:ext cx="8229240" cy="1144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p>
        </p:txBody>
      </p:sp>
      <p:graphicFrame>
        <p:nvGraphicFramePr>
          <p:cNvPr id="5" name="Table 4">
            <a:extLst>
              <a:ext uri="{FF2B5EF4-FFF2-40B4-BE49-F238E27FC236}">
                <a16:creationId xmlns:a16="http://schemas.microsoft.com/office/drawing/2014/main" id="{7B3E42E3-FA46-5548-9DCF-B8B2A24F5F18}"/>
              </a:ext>
            </a:extLst>
          </p:cNvPr>
          <p:cNvGraphicFramePr>
            <a:graphicFrameLocks noGrp="1"/>
          </p:cNvGraphicFramePr>
          <p:nvPr>
            <p:extLst>
              <p:ext uri="{D42A27DB-BD31-4B8C-83A1-F6EECF244321}">
                <p14:modId xmlns:p14="http://schemas.microsoft.com/office/powerpoint/2010/main" val="1241573300"/>
              </p:ext>
            </p:extLst>
          </p:nvPr>
        </p:nvGraphicFramePr>
        <p:xfrm>
          <a:off x="527901" y="1370880"/>
          <a:ext cx="7965649" cy="4491581"/>
        </p:xfrm>
        <a:graphic>
          <a:graphicData uri="http://schemas.openxmlformats.org/drawingml/2006/table">
            <a:tbl>
              <a:tblPr firstRow="1" firstCol="1" bandRow="1">
                <a:tableStyleId>{5C22544A-7EE6-4342-B048-85BDC9FD1C3A}</a:tableStyleId>
              </a:tblPr>
              <a:tblGrid>
                <a:gridCol w="2013821">
                  <a:extLst>
                    <a:ext uri="{9D8B030D-6E8A-4147-A177-3AD203B41FA5}">
                      <a16:colId xmlns:a16="http://schemas.microsoft.com/office/drawing/2014/main" val="232151445"/>
                    </a:ext>
                  </a:extLst>
                </a:gridCol>
                <a:gridCol w="2855546">
                  <a:extLst>
                    <a:ext uri="{9D8B030D-6E8A-4147-A177-3AD203B41FA5}">
                      <a16:colId xmlns:a16="http://schemas.microsoft.com/office/drawing/2014/main" val="722088442"/>
                    </a:ext>
                  </a:extLst>
                </a:gridCol>
                <a:gridCol w="3096282">
                  <a:extLst>
                    <a:ext uri="{9D8B030D-6E8A-4147-A177-3AD203B41FA5}">
                      <a16:colId xmlns:a16="http://schemas.microsoft.com/office/drawing/2014/main" val="1352323097"/>
                    </a:ext>
                  </a:extLst>
                </a:gridCol>
              </a:tblGrid>
              <a:tr h="226985">
                <a:tc>
                  <a:txBody>
                    <a:bodyPr/>
                    <a:lstStyle/>
                    <a:p>
                      <a:pPr marL="0" marR="0">
                        <a:spcBef>
                          <a:spcPts val="0"/>
                        </a:spcBef>
                        <a:spcAft>
                          <a:spcPts val="0"/>
                        </a:spcAft>
                      </a:pPr>
                      <a:r>
                        <a:rPr lang="en-US" sz="1400">
                          <a:effectLst/>
                        </a:rPr>
                        <a:t>Mechanism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Expected shift in source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Expected shift in D</a:t>
                      </a:r>
                      <a:r>
                        <a:rPr lang="en-US" sz="1400" baseline="30000">
                          <a:effectLst/>
                        </a:rPr>
                        <a:t>14</a:t>
                      </a:r>
                      <a:r>
                        <a:rPr lang="en-US" sz="1400">
                          <a:effectLst/>
                        </a:rPr>
                        <a:t>C age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7162425"/>
                  </a:ext>
                </a:extLst>
              </a:tr>
              <a:tr h="1120915">
                <a:tc>
                  <a:txBody>
                    <a:bodyPr/>
                    <a:lstStyle/>
                    <a:p>
                      <a:pPr marL="0" marR="0">
                        <a:spcBef>
                          <a:spcPts val="0"/>
                        </a:spcBef>
                        <a:spcAft>
                          <a:spcPts val="0"/>
                        </a:spcAft>
                      </a:pPr>
                      <a:r>
                        <a:rPr lang="en-US" sz="1400">
                          <a:effectLst/>
                        </a:rPr>
                        <a:t>Resist D in SOC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No change </a:t>
                      </a:r>
                      <a:endParaRPr lang="en-US" sz="2000">
                        <a:effectLst/>
                      </a:endParaRPr>
                    </a:p>
                    <a:p>
                      <a:pPr marL="0" marR="0" algn="ctr">
                        <a:spcBef>
                          <a:spcPts val="0"/>
                        </a:spcBef>
                        <a:spcAft>
                          <a:spcPts val="0"/>
                        </a:spcAft>
                      </a:pPr>
                      <a:r>
                        <a:rPr lang="en-US" sz="1400">
                          <a:effectLst/>
                        </a:rPr>
                        <a:t>Negative relationship between SOC loss and aggregate and mineral associated SOC, clay content + active iron and aluminum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SO &amp; FF: SOC age = pre-treatment + time since disturbance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1927580"/>
                  </a:ext>
                </a:extLst>
              </a:tr>
              <a:tr h="915414">
                <a:tc>
                  <a:txBody>
                    <a:bodyPr/>
                    <a:lstStyle/>
                    <a:p>
                      <a:pPr marL="0" marR="0">
                        <a:spcBef>
                          <a:spcPts val="0"/>
                        </a:spcBef>
                        <a:spcAft>
                          <a:spcPts val="0"/>
                        </a:spcAft>
                      </a:pPr>
                      <a:r>
                        <a:rPr lang="en-US" sz="1400">
                          <a:effectLst/>
                        </a:rPr>
                        <a:t>Resilience from aboveground residuals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SO:</a:t>
                      </a:r>
                      <a:r>
                        <a:rPr lang="en-US" sz="1400">
                          <a:effectLst/>
                          <a:sym typeface="Symbol" pitchFamily="2" charset="2"/>
                        </a:rPr>
                        <a:t></a:t>
                      </a:r>
                      <a:r>
                        <a:rPr lang="en-US" sz="1400">
                          <a:effectLst/>
                        </a:rPr>
                        <a:t> shoot biomarkers immediate to 5 years post-treatment</a:t>
                      </a:r>
                      <a:endParaRPr lang="en-US" sz="2000">
                        <a:effectLst/>
                      </a:endParaRPr>
                    </a:p>
                    <a:p>
                      <a:pPr marL="0" marR="0" algn="ctr">
                        <a:spcBef>
                          <a:spcPts val="0"/>
                        </a:spcBef>
                        <a:spcAft>
                          <a:spcPts val="0"/>
                        </a:spcAft>
                      </a:pPr>
                      <a:r>
                        <a:rPr lang="en-US" sz="1400">
                          <a:effectLst/>
                        </a:rPr>
                        <a:t>FF: No change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SO: SOC age &lt; pre-treatment immediate to 5 years post-treatment </a:t>
                      </a:r>
                      <a:endParaRPr lang="en-US" sz="2000">
                        <a:effectLst/>
                      </a:endParaRPr>
                    </a:p>
                    <a:p>
                      <a:pPr marL="0" marR="0" algn="ctr">
                        <a:spcBef>
                          <a:spcPts val="0"/>
                        </a:spcBef>
                        <a:spcAft>
                          <a:spcPts val="0"/>
                        </a:spcAft>
                      </a:pPr>
                      <a:r>
                        <a:rPr lang="en-US" sz="1400">
                          <a:effectLst/>
                        </a:rPr>
                        <a:t>FF: SOC age = pre-treatment + time since disturbance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4908468"/>
                  </a:ext>
                </a:extLst>
              </a:tr>
              <a:tr h="682824">
                <a:tc>
                  <a:txBody>
                    <a:bodyPr/>
                    <a:lstStyle/>
                    <a:p>
                      <a:pPr marL="0" marR="0">
                        <a:spcBef>
                          <a:spcPts val="0"/>
                        </a:spcBef>
                        <a:spcAft>
                          <a:spcPts val="0"/>
                        </a:spcAft>
                      </a:pPr>
                      <a:r>
                        <a:rPr lang="en-US" sz="1400">
                          <a:effectLst/>
                        </a:rPr>
                        <a:t>Resilience from aboveground production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SO &amp; FF:</a:t>
                      </a:r>
                      <a:r>
                        <a:rPr lang="en-US" sz="1400">
                          <a:effectLst/>
                          <a:sym typeface="Symbol" pitchFamily="2" charset="2"/>
                        </a:rPr>
                        <a:t></a:t>
                      </a:r>
                      <a:r>
                        <a:rPr lang="en-US" sz="1400">
                          <a:effectLst/>
                        </a:rPr>
                        <a:t> shoot biomarkers a decade post-treatment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SOC age &lt; pre-treatment a decade post-treatment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7746465"/>
                  </a:ext>
                </a:extLst>
              </a:tr>
              <a:tr h="713649">
                <a:tc>
                  <a:txBody>
                    <a:bodyPr/>
                    <a:lstStyle/>
                    <a:p>
                      <a:pPr marL="0" marR="0">
                        <a:spcBef>
                          <a:spcPts val="0"/>
                        </a:spcBef>
                        <a:spcAft>
                          <a:spcPts val="0"/>
                        </a:spcAft>
                      </a:pPr>
                      <a:r>
                        <a:rPr lang="en-US" sz="1400">
                          <a:effectLst/>
                        </a:rPr>
                        <a:t>Resilience from belowground residuals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SO &amp; FF:</a:t>
                      </a:r>
                      <a:r>
                        <a:rPr lang="en-US" sz="1400">
                          <a:effectLst/>
                          <a:sym typeface="Symbol" pitchFamily="2" charset="2"/>
                        </a:rPr>
                        <a:t></a:t>
                      </a:r>
                      <a:r>
                        <a:rPr lang="en-US" sz="1400">
                          <a:effectLst/>
                        </a:rPr>
                        <a:t> root biomarkers immediate to a few years post-treatment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SO &amp; FF: SOC age &lt; pre-treatment immediate to 5 years post-treatment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3923332"/>
                  </a:ext>
                </a:extLst>
              </a:tr>
              <a:tr h="672549">
                <a:tc>
                  <a:txBody>
                    <a:bodyPr/>
                    <a:lstStyle/>
                    <a:p>
                      <a:pPr marL="0" marR="0">
                        <a:spcBef>
                          <a:spcPts val="0"/>
                        </a:spcBef>
                        <a:spcAft>
                          <a:spcPts val="0"/>
                        </a:spcAft>
                      </a:pPr>
                      <a:r>
                        <a:rPr lang="en-US" sz="1400">
                          <a:effectLst/>
                        </a:rPr>
                        <a:t>Resilience from belowground production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SO &amp; FF:</a:t>
                      </a:r>
                      <a:r>
                        <a:rPr lang="en-US" sz="1400">
                          <a:effectLst/>
                          <a:sym typeface="Symbol" pitchFamily="2" charset="2"/>
                        </a:rPr>
                        <a:t></a:t>
                      </a:r>
                      <a:r>
                        <a:rPr lang="en-US" sz="1400">
                          <a:effectLst/>
                        </a:rPr>
                        <a:t> root biomarkers a decade post-treatment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SO &amp; FF: SOC age &lt; pre-treatment a decade post-treatment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3413255"/>
                  </a:ext>
                </a:extLst>
              </a:tr>
            </a:tbl>
          </a:graphicData>
        </a:graphic>
      </p:graphicFrame>
    </p:spTree>
    <p:extLst>
      <p:ext uri="{BB962C8B-B14F-4D97-AF65-F5344CB8AC3E}">
        <p14:creationId xmlns:p14="http://schemas.microsoft.com/office/powerpoint/2010/main" val="423045368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2350-7743-2941-A002-39CC0B207DAA}"/>
              </a:ext>
            </a:extLst>
          </p:cNvPr>
          <p:cNvSpPr>
            <a:spLocks noGrp="1"/>
          </p:cNvSpPr>
          <p:nvPr>
            <p:ph type="title"/>
          </p:nvPr>
        </p:nvSpPr>
        <p:spPr>
          <a:solidFill>
            <a:schemeClr val="accent6">
              <a:lumMod val="60000"/>
              <a:lumOff val="40000"/>
            </a:schemeClr>
          </a:solidFill>
        </p:spPr>
        <p:txBody>
          <a:bodyPr/>
          <a:lstStyle/>
          <a:p>
            <a:r>
              <a:rPr lang="en-US" dirty="0"/>
              <a:t>SOM and Site Productivity</a:t>
            </a:r>
          </a:p>
        </p:txBody>
      </p:sp>
      <p:sp>
        <p:nvSpPr>
          <p:cNvPr id="3" name="Subtitle 2">
            <a:extLst>
              <a:ext uri="{FF2B5EF4-FFF2-40B4-BE49-F238E27FC236}">
                <a16:creationId xmlns:a16="http://schemas.microsoft.com/office/drawing/2014/main" id="{1C4D92AB-E76A-F84D-A173-B8E158ABB97E}"/>
              </a:ext>
            </a:extLst>
          </p:cNvPr>
          <p:cNvSpPr>
            <a:spLocks noGrp="1"/>
          </p:cNvSpPr>
          <p:nvPr>
            <p:ph type="subTitle"/>
          </p:nvPr>
        </p:nvSpPr>
        <p:spPr/>
        <p:txBody>
          <a:bodyPr>
            <a:normAutofit fontScale="92500" lnSpcReduction="20000"/>
          </a:bodyPr>
          <a:lstStyle/>
          <a:p>
            <a:r>
              <a:rPr lang="en-US" dirty="0"/>
              <a:t>Soil Organic Matter is positively related to site productivity</a:t>
            </a:r>
          </a:p>
          <a:p>
            <a:pPr lvl="1"/>
            <a:r>
              <a:rPr lang="en-US" dirty="0"/>
              <a:t>&gt;99% soil N is organic in form</a:t>
            </a:r>
          </a:p>
          <a:p>
            <a:pPr lvl="1"/>
            <a:r>
              <a:rPr lang="en-US" dirty="0"/>
              <a:t>Large portion of soil P is in organic forms</a:t>
            </a:r>
          </a:p>
          <a:p>
            <a:pPr lvl="1"/>
            <a:r>
              <a:rPr lang="en-US" dirty="0"/>
              <a:t>Cation exchange capacity</a:t>
            </a:r>
          </a:p>
          <a:p>
            <a:pPr lvl="1"/>
            <a:r>
              <a:rPr lang="en-US" dirty="0"/>
              <a:t>Water holding capacity</a:t>
            </a:r>
          </a:p>
          <a:p>
            <a:pPr lvl="1"/>
            <a:r>
              <a:rPr lang="en-US" dirty="0"/>
              <a:t>Structure and root penetrability</a:t>
            </a:r>
          </a:p>
          <a:p>
            <a:r>
              <a:rPr lang="en-US" dirty="0"/>
              <a:t>SOM is central to many other Ecosystem Services</a:t>
            </a:r>
          </a:p>
          <a:p>
            <a:pPr lvl="1"/>
            <a:r>
              <a:rPr lang="en-US" dirty="0"/>
              <a:t>Soil carbon is the largest actively cycled terrestrial pool of carbon on the earth</a:t>
            </a:r>
          </a:p>
          <a:p>
            <a:pPr lvl="1"/>
            <a:r>
              <a:rPr lang="en-US" dirty="0"/>
              <a:t>Water purification</a:t>
            </a:r>
          </a:p>
          <a:p>
            <a:r>
              <a:rPr lang="en-US" dirty="0"/>
              <a:t>SOM may also be affected by harvesting</a:t>
            </a:r>
          </a:p>
        </p:txBody>
      </p:sp>
    </p:spTree>
    <p:extLst>
      <p:ext uri="{BB962C8B-B14F-4D97-AF65-F5344CB8AC3E}">
        <p14:creationId xmlns:p14="http://schemas.microsoft.com/office/powerpoint/2010/main" val="1912272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69900" y="0"/>
            <a:ext cx="8199783" cy="6858000"/>
          </a:xfrm>
          <a:prstGeom prst="rect">
            <a:avLst/>
          </a:prstGeom>
        </p:spPr>
      </p:pic>
      <p:sp>
        <p:nvSpPr>
          <p:cNvPr id="5" name="TextBox 4"/>
          <p:cNvSpPr txBox="1"/>
          <p:nvPr/>
        </p:nvSpPr>
        <p:spPr>
          <a:xfrm>
            <a:off x="7010400" y="6584499"/>
            <a:ext cx="1579278" cy="246221"/>
          </a:xfrm>
          <a:prstGeom prst="rect">
            <a:avLst/>
          </a:prstGeom>
          <a:noFill/>
        </p:spPr>
        <p:txBody>
          <a:bodyPr wrap="none" rtlCol="0">
            <a:spAutoFit/>
          </a:bodyPr>
          <a:lstStyle/>
          <a:p>
            <a:r>
              <a:rPr lang="en-US" sz="1000" dirty="0"/>
              <a:t>Lehmann and </a:t>
            </a:r>
            <a:r>
              <a:rPr lang="en-US" sz="1000" dirty="0" err="1"/>
              <a:t>Kleber</a:t>
            </a:r>
            <a:r>
              <a:rPr lang="en-US" sz="1000" dirty="0"/>
              <a:t>, 2015</a:t>
            </a:r>
          </a:p>
        </p:txBody>
      </p:sp>
    </p:spTree>
    <p:extLst>
      <p:ext uri="{BB962C8B-B14F-4D97-AF65-F5344CB8AC3E}">
        <p14:creationId xmlns:p14="http://schemas.microsoft.com/office/powerpoint/2010/main" val="276803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dirty="0"/>
              <a:t>Harvesting Effects on SOM</a:t>
            </a:r>
          </a:p>
        </p:txBody>
      </p:sp>
      <p:sp>
        <p:nvSpPr>
          <p:cNvPr id="10" name="TextBox 9"/>
          <p:cNvSpPr txBox="1"/>
          <p:nvPr/>
        </p:nvSpPr>
        <p:spPr>
          <a:xfrm>
            <a:off x="5498184" y="6488668"/>
            <a:ext cx="1754711" cy="369332"/>
          </a:xfrm>
          <a:prstGeom prst="rect">
            <a:avLst/>
          </a:prstGeom>
          <a:noFill/>
        </p:spPr>
        <p:txBody>
          <a:bodyPr wrap="none" rtlCol="0">
            <a:spAutoFit/>
          </a:bodyPr>
          <a:lstStyle/>
          <a:p>
            <a:r>
              <a:rPr lang="en-US" dirty="0"/>
              <a:t>Nave et al., 2010</a:t>
            </a:r>
          </a:p>
        </p:txBody>
      </p:sp>
      <p:pic>
        <p:nvPicPr>
          <p:cNvPr id="11" name="Picture 10" descr="A screenshot of a cell phone&#10;&#10;Description automatically generated">
            <a:extLst>
              <a:ext uri="{FF2B5EF4-FFF2-40B4-BE49-F238E27FC236}">
                <a16:creationId xmlns:a16="http://schemas.microsoft.com/office/drawing/2014/main" id="{58A5DFD0-FC81-2149-B410-0579F68F8364}"/>
              </a:ext>
            </a:extLst>
          </p:cNvPr>
          <p:cNvPicPr>
            <a:picLocks noChangeAspect="1"/>
          </p:cNvPicPr>
          <p:nvPr/>
        </p:nvPicPr>
        <p:blipFill rotWithShape="1">
          <a:blip r:embed="rId3">
            <a:extLst>
              <a:ext uri="{28A0092B-C50C-407E-A947-70E740481C1C}">
                <a14:useLocalDpi xmlns:a14="http://schemas.microsoft.com/office/drawing/2010/main" val="0"/>
              </a:ext>
            </a:extLst>
          </a:blip>
          <a:srcRect b="26297"/>
          <a:stretch/>
        </p:blipFill>
        <p:spPr>
          <a:xfrm>
            <a:off x="1639462" y="1498545"/>
            <a:ext cx="5865076" cy="4632386"/>
          </a:xfrm>
          <a:prstGeom prst="rect">
            <a:avLst/>
          </a:prstGeom>
        </p:spPr>
      </p:pic>
      <p:sp>
        <p:nvSpPr>
          <p:cNvPr id="6" name="Rectangle 5">
            <a:extLst>
              <a:ext uri="{FF2B5EF4-FFF2-40B4-BE49-F238E27FC236}">
                <a16:creationId xmlns:a16="http://schemas.microsoft.com/office/drawing/2014/main" id="{C2F348A1-81C4-1240-A31E-14B7D6F9E43B}"/>
              </a:ext>
            </a:extLst>
          </p:cNvPr>
          <p:cNvSpPr/>
          <p:nvPr/>
        </p:nvSpPr>
        <p:spPr>
          <a:xfrm>
            <a:off x="2448560" y="2316480"/>
            <a:ext cx="4804335"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53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dirty="0"/>
              <a:t>Harvesting Effects on SOM</a:t>
            </a:r>
          </a:p>
        </p:txBody>
      </p:sp>
      <p:sp>
        <p:nvSpPr>
          <p:cNvPr id="10" name="TextBox 9"/>
          <p:cNvSpPr txBox="1"/>
          <p:nvPr/>
        </p:nvSpPr>
        <p:spPr>
          <a:xfrm>
            <a:off x="4851662" y="6359834"/>
            <a:ext cx="2424190" cy="369332"/>
          </a:xfrm>
          <a:prstGeom prst="rect">
            <a:avLst/>
          </a:prstGeom>
          <a:noFill/>
        </p:spPr>
        <p:txBody>
          <a:bodyPr wrap="none" rtlCol="0">
            <a:spAutoFit/>
          </a:bodyPr>
          <a:lstStyle/>
          <a:p>
            <a:r>
              <a:rPr lang="en-US" dirty="0"/>
              <a:t>Holub and Hatten, 2019</a:t>
            </a:r>
          </a:p>
        </p:txBody>
      </p:sp>
      <p:pic>
        <p:nvPicPr>
          <p:cNvPr id="5" name="Picture 4" descr="A screenshot of a cell phone&#10;&#10;Description automatically generated">
            <a:extLst>
              <a:ext uri="{FF2B5EF4-FFF2-40B4-BE49-F238E27FC236}">
                <a16:creationId xmlns:a16="http://schemas.microsoft.com/office/drawing/2014/main" id="{43CB3111-F06D-6748-9171-3F277C2C4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18640"/>
            <a:ext cx="6432139" cy="4305300"/>
          </a:xfrm>
          <a:prstGeom prst="rect">
            <a:avLst/>
          </a:prstGeom>
        </p:spPr>
      </p:pic>
      <p:sp>
        <p:nvSpPr>
          <p:cNvPr id="3" name="Rectangle 2">
            <a:extLst>
              <a:ext uri="{FF2B5EF4-FFF2-40B4-BE49-F238E27FC236}">
                <a16:creationId xmlns:a16="http://schemas.microsoft.com/office/drawing/2014/main" id="{33527E4C-A614-114D-B004-2E9A2B5D33BC}"/>
              </a:ext>
            </a:extLst>
          </p:cNvPr>
          <p:cNvSpPr/>
          <p:nvPr/>
        </p:nvSpPr>
        <p:spPr>
          <a:xfrm>
            <a:off x="625270" y="2529840"/>
            <a:ext cx="5882640" cy="325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31F567E-07AD-5F47-AD81-F0C37365CA39}"/>
              </a:ext>
            </a:extLst>
          </p:cNvPr>
          <p:cNvSpPr txBox="1"/>
          <p:nvPr/>
        </p:nvSpPr>
        <p:spPr>
          <a:xfrm>
            <a:off x="6655115" y="3078480"/>
            <a:ext cx="2031325" cy="1200329"/>
          </a:xfrm>
          <a:prstGeom prst="rect">
            <a:avLst/>
          </a:prstGeom>
          <a:noFill/>
        </p:spPr>
        <p:txBody>
          <a:bodyPr wrap="none" rtlCol="0">
            <a:spAutoFit/>
          </a:bodyPr>
          <a:lstStyle/>
          <a:p>
            <a:r>
              <a:rPr lang="en-US" dirty="0"/>
              <a:t>Includes:</a:t>
            </a:r>
          </a:p>
          <a:p>
            <a:r>
              <a:rPr lang="en-US" dirty="0"/>
              <a:t>O-horizon</a:t>
            </a:r>
          </a:p>
          <a:p>
            <a:r>
              <a:rPr lang="en-US" dirty="0"/>
              <a:t>Mineral Soil to 1m</a:t>
            </a:r>
          </a:p>
          <a:p>
            <a:r>
              <a:rPr lang="en-US" dirty="0"/>
              <a:t>Soil &lt;4.75cm</a:t>
            </a:r>
          </a:p>
        </p:txBody>
      </p:sp>
    </p:spTree>
    <p:extLst>
      <p:ext uri="{BB962C8B-B14F-4D97-AF65-F5344CB8AC3E}">
        <p14:creationId xmlns:p14="http://schemas.microsoft.com/office/powerpoint/2010/main" val="324781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5B3FAC-5924-714A-8768-A7BE8E6EF840}"/>
              </a:ext>
            </a:extLst>
          </p:cNvPr>
          <p:cNvSpPr txBox="1"/>
          <p:nvPr/>
        </p:nvSpPr>
        <p:spPr>
          <a:xfrm>
            <a:off x="0" y="2753360"/>
            <a:ext cx="9144000" cy="584775"/>
          </a:xfrm>
          <a:prstGeom prst="rect">
            <a:avLst/>
          </a:prstGeom>
          <a:noFill/>
        </p:spPr>
        <p:txBody>
          <a:bodyPr wrap="square" rtlCol="0">
            <a:spAutoFit/>
          </a:bodyPr>
          <a:lstStyle/>
          <a:p>
            <a:r>
              <a:rPr lang="en-US" sz="3200" dirty="0"/>
              <a:t>Why doesn’t soil carbon change after harvesting?</a:t>
            </a:r>
          </a:p>
        </p:txBody>
      </p:sp>
    </p:spTree>
    <p:extLst>
      <p:ext uri="{BB962C8B-B14F-4D97-AF65-F5344CB8AC3E}">
        <p14:creationId xmlns:p14="http://schemas.microsoft.com/office/powerpoint/2010/main" val="241301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96"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97"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98" name="CustomShape 4"/>
          <p:cNvSpPr/>
          <p:nvPr/>
        </p:nvSpPr>
        <p:spPr>
          <a:xfrm>
            <a:off x="5787720" y="182520"/>
            <a:ext cx="27806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Arial"/>
                <a:ea typeface="DejaVu Sans"/>
              </a:rPr>
              <a:t>Hypotheses or Objectives</a:t>
            </a:r>
            <a:endParaRPr lang="en-US" sz="1800" b="1" strike="noStrike" spc="-1">
              <a:latin typeface="Arial"/>
            </a:endParaRPr>
          </a:p>
        </p:txBody>
      </p:sp>
      <p:sp>
        <p:nvSpPr>
          <p:cNvPr id="2" name="Title 1">
            <a:extLst>
              <a:ext uri="{FF2B5EF4-FFF2-40B4-BE49-F238E27FC236}">
                <a16:creationId xmlns:a16="http://schemas.microsoft.com/office/drawing/2014/main" id="{2A0A48E0-C468-E946-BF8A-DD5586DCF3C4}"/>
              </a:ext>
            </a:extLst>
          </p:cNvPr>
          <p:cNvSpPr>
            <a:spLocks noGrp="1"/>
          </p:cNvSpPr>
          <p:nvPr>
            <p:ph type="title"/>
          </p:nvPr>
        </p:nvSpPr>
        <p:spPr>
          <a:solidFill>
            <a:schemeClr val="accent6">
              <a:lumMod val="60000"/>
              <a:lumOff val="40000"/>
            </a:schemeClr>
          </a:solidFill>
        </p:spPr>
        <p:txBody>
          <a:bodyPr/>
          <a:lstStyle/>
          <a:p>
            <a:r>
              <a:rPr lang="en-US" dirty="0"/>
              <a:t>Objectives</a:t>
            </a:r>
          </a:p>
        </p:txBody>
      </p:sp>
      <p:sp>
        <p:nvSpPr>
          <p:cNvPr id="3" name="Subtitle 2">
            <a:extLst>
              <a:ext uri="{FF2B5EF4-FFF2-40B4-BE49-F238E27FC236}">
                <a16:creationId xmlns:a16="http://schemas.microsoft.com/office/drawing/2014/main" id="{E313B76B-88EA-0941-85B2-A2CD60A59E03}"/>
              </a:ext>
            </a:extLst>
          </p:cNvPr>
          <p:cNvSpPr>
            <a:spLocks noGrp="1"/>
          </p:cNvSpPr>
          <p:nvPr>
            <p:ph type="subTitle"/>
          </p:nvPr>
        </p:nvSpPr>
        <p:spPr/>
        <p:txBody>
          <a:bodyPr/>
          <a:lstStyle/>
          <a:p>
            <a:r>
              <a:rPr lang="en-US" dirty="0"/>
              <a:t>1)	Characterize soil carbon dynamics after forest harvesting using treatments designed by the long-term soil productivity experiments (LTSP).</a:t>
            </a:r>
          </a:p>
          <a:p>
            <a:endParaRPr lang="en-US" dirty="0"/>
          </a:p>
          <a:p>
            <a:r>
              <a:rPr lang="en-US" dirty="0"/>
              <a:t>2)	Determine the mechanisms of resilience, resistance, or vulnerability of soil carbon to forest harvesting.</a:t>
            </a:r>
          </a:p>
          <a:p>
            <a:endParaRPr lang="en-US" dirty="0"/>
          </a:p>
          <a:p>
            <a:endParaRPr lang="en-US"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0A39-1C42-5A46-8AAA-08A3C2B28E1D}"/>
              </a:ext>
            </a:extLst>
          </p:cNvPr>
          <p:cNvSpPr>
            <a:spLocks noGrp="1"/>
          </p:cNvSpPr>
          <p:nvPr>
            <p:ph type="title"/>
          </p:nvPr>
        </p:nvSpPr>
        <p:spPr>
          <a:solidFill>
            <a:schemeClr val="accent6">
              <a:lumMod val="60000"/>
              <a:lumOff val="40000"/>
            </a:schemeClr>
          </a:solidFill>
        </p:spPr>
        <p:txBody>
          <a:bodyPr/>
          <a:lstStyle/>
          <a:p>
            <a:r>
              <a:rPr lang="en-US" dirty="0"/>
              <a:t>Hypotheses</a:t>
            </a:r>
          </a:p>
        </p:txBody>
      </p:sp>
      <p:sp>
        <p:nvSpPr>
          <p:cNvPr id="3" name="Subtitle 2">
            <a:extLst>
              <a:ext uri="{FF2B5EF4-FFF2-40B4-BE49-F238E27FC236}">
                <a16:creationId xmlns:a16="http://schemas.microsoft.com/office/drawing/2014/main" id="{DD9DD41D-65D0-AF40-BACB-F0CE8AB9FD07}"/>
              </a:ext>
            </a:extLst>
          </p:cNvPr>
          <p:cNvSpPr>
            <a:spLocks noGrp="1"/>
          </p:cNvSpPr>
          <p:nvPr>
            <p:ph type="subTitle"/>
          </p:nvPr>
        </p:nvSpPr>
        <p:spPr/>
        <p:txBody>
          <a:bodyPr/>
          <a:lstStyle/>
          <a:p>
            <a:pPr marL="514350" indent="-514350">
              <a:buFont typeface="+mj-lt"/>
              <a:buAutoNum type="arabicPeriod"/>
            </a:pPr>
            <a:r>
              <a:rPr lang="en-US" dirty="0"/>
              <a:t>Forests with a higher proportion of mineral stabilized SOC will resist changes </a:t>
            </a:r>
          </a:p>
          <a:p>
            <a:pPr marL="514350" indent="-514350">
              <a:buFont typeface="+mj-lt"/>
              <a:buAutoNum type="arabicPeriod"/>
            </a:pPr>
            <a:r>
              <a:rPr lang="en-US" dirty="0"/>
              <a:t>A) Dead biomass (i.e. roots, stumps, and slash) and/or B) a higher rate of stabilization of the C that is available</a:t>
            </a:r>
            <a:r>
              <a:rPr lang="en-US" dirty="0">
                <a:effectLst/>
              </a:rPr>
              <a:t> will cause soils to be more resilient to changes.</a:t>
            </a:r>
            <a:endParaRPr lang="en-US" dirty="0"/>
          </a:p>
        </p:txBody>
      </p:sp>
    </p:spTree>
    <p:extLst>
      <p:ext uri="{BB962C8B-B14F-4D97-AF65-F5344CB8AC3E}">
        <p14:creationId xmlns:p14="http://schemas.microsoft.com/office/powerpoint/2010/main" val="153860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602CA9EF-AAF4-EB4C-BA27-995C28CA6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957" y="0"/>
            <a:ext cx="5366084" cy="6858000"/>
          </a:xfrm>
          <a:prstGeom prst="rect">
            <a:avLst/>
          </a:prstGeom>
        </p:spPr>
      </p:pic>
      <p:sp>
        <p:nvSpPr>
          <p:cNvPr id="6" name="TextBox 5">
            <a:extLst>
              <a:ext uri="{FF2B5EF4-FFF2-40B4-BE49-F238E27FC236}">
                <a16:creationId xmlns:a16="http://schemas.microsoft.com/office/drawing/2014/main" id="{8E3B84F7-788C-DD49-AC16-B092C3399E41}"/>
              </a:ext>
            </a:extLst>
          </p:cNvPr>
          <p:cNvSpPr txBox="1"/>
          <p:nvPr/>
        </p:nvSpPr>
        <p:spPr>
          <a:xfrm rot="18907213">
            <a:off x="1621664" y="2417957"/>
            <a:ext cx="4884671" cy="1446550"/>
          </a:xfrm>
          <a:prstGeom prst="rect">
            <a:avLst/>
          </a:prstGeom>
          <a:noFill/>
        </p:spPr>
        <p:txBody>
          <a:bodyPr wrap="none" rtlCol="0">
            <a:spAutoFit/>
          </a:bodyPr>
          <a:lstStyle/>
          <a:p>
            <a:r>
              <a:rPr lang="en-US" sz="8800" dirty="0">
                <a:solidFill>
                  <a:srgbClr val="FF0000"/>
                </a:solidFill>
              </a:rPr>
              <a:t>FUNDED</a:t>
            </a:r>
          </a:p>
        </p:txBody>
      </p:sp>
      <p:sp>
        <p:nvSpPr>
          <p:cNvPr id="7" name="TextBox 6">
            <a:extLst>
              <a:ext uri="{FF2B5EF4-FFF2-40B4-BE49-F238E27FC236}">
                <a16:creationId xmlns:a16="http://schemas.microsoft.com/office/drawing/2014/main" id="{601CF35F-3834-5143-A230-3DFCAC06D4F8}"/>
              </a:ext>
            </a:extLst>
          </p:cNvPr>
          <p:cNvSpPr txBox="1"/>
          <p:nvPr/>
        </p:nvSpPr>
        <p:spPr>
          <a:xfrm>
            <a:off x="6493733" y="2535540"/>
            <a:ext cx="2441694" cy="1754326"/>
          </a:xfrm>
          <a:prstGeom prst="rect">
            <a:avLst/>
          </a:prstGeom>
          <a:noFill/>
        </p:spPr>
        <p:txBody>
          <a:bodyPr wrap="none" rtlCol="0">
            <a:spAutoFit/>
          </a:bodyPr>
          <a:lstStyle/>
          <a:p>
            <a:r>
              <a:rPr lang="en-US" dirty="0"/>
              <a:t>3 years</a:t>
            </a:r>
          </a:p>
          <a:p>
            <a:r>
              <a:rPr lang="en-US" dirty="0"/>
              <a:t>1 PhD student</a:t>
            </a:r>
          </a:p>
          <a:p>
            <a:r>
              <a:rPr lang="en-US" dirty="0"/>
              <a:t>Lots of analytical</a:t>
            </a:r>
          </a:p>
          <a:p>
            <a:endParaRPr lang="en-US" dirty="0"/>
          </a:p>
          <a:p>
            <a:r>
              <a:rPr lang="en-US" b="1" dirty="0">
                <a:solidFill>
                  <a:srgbClr val="FF0000"/>
                </a:solidFill>
              </a:rPr>
              <a:t>Request from CAFS:</a:t>
            </a:r>
          </a:p>
          <a:p>
            <a:r>
              <a:rPr lang="en-US" b="1" dirty="0">
                <a:solidFill>
                  <a:srgbClr val="FF0000"/>
                </a:solidFill>
              </a:rPr>
              <a:t>Travel for student</a:t>
            </a:r>
          </a:p>
        </p:txBody>
      </p:sp>
    </p:spTree>
    <p:extLst>
      <p:ext uri="{BB962C8B-B14F-4D97-AF65-F5344CB8AC3E}">
        <p14:creationId xmlns:p14="http://schemas.microsoft.com/office/powerpoint/2010/main" val="418570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7200" y="685800"/>
            <a:ext cx="8228880" cy="685080"/>
          </a:xfrm>
          <a:prstGeom prst="rect">
            <a:avLst/>
          </a:prstGeom>
          <a:noFill/>
          <a:ln>
            <a:noFill/>
          </a:ln>
        </p:spPr>
        <p:style>
          <a:lnRef idx="0">
            <a:scrgbClr r="0" g="0" b="0"/>
          </a:lnRef>
          <a:fillRef idx="0">
            <a:scrgbClr r="0" g="0" b="0"/>
          </a:fillRef>
          <a:effectRef idx="0">
            <a:scrgbClr r="0" g="0" b="0"/>
          </a:effectRef>
          <a:fontRef idx="minor"/>
        </p:style>
      </p:sp>
      <p:sp>
        <p:nvSpPr>
          <p:cNvPr id="100" name="CustomShape 2"/>
          <p:cNvSpPr/>
          <p:nvPr/>
        </p:nvSpPr>
        <p:spPr>
          <a:xfrm>
            <a:off x="251460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latin typeface="Arial"/>
              </a:rPr>
              <a:t>Center for Advanced Forestry Systems 2020 Meeting</a:t>
            </a:r>
            <a:endParaRPr lang="en-US" sz="1200" b="0" strike="noStrike" spc="-1">
              <a:latin typeface="Arial"/>
            </a:endParaRPr>
          </a:p>
        </p:txBody>
      </p:sp>
      <p:sp>
        <p:nvSpPr>
          <p:cNvPr id="101" name="CustomShape 3"/>
          <p:cNvSpPr/>
          <p:nvPr/>
        </p:nvSpPr>
        <p:spPr>
          <a:xfrm>
            <a:off x="457200" y="1371600"/>
            <a:ext cx="8228880" cy="4723560"/>
          </a:xfrm>
          <a:prstGeom prst="rect">
            <a:avLst/>
          </a:prstGeom>
          <a:noFill/>
          <a:ln>
            <a:noFill/>
          </a:ln>
        </p:spPr>
        <p:style>
          <a:lnRef idx="0">
            <a:scrgbClr r="0" g="0" b="0"/>
          </a:lnRef>
          <a:fillRef idx="0">
            <a:scrgbClr r="0" g="0" b="0"/>
          </a:fillRef>
          <a:effectRef idx="0">
            <a:scrgbClr r="0" g="0" b="0"/>
          </a:effectRef>
          <a:fontRef idx="minor"/>
        </p:style>
      </p:sp>
      <p:sp>
        <p:nvSpPr>
          <p:cNvPr id="102" name="CustomShape 4"/>
          <p:cNvSpPr/>
          <p:nvPr/>
        </p:nvSpPr>
        <p:spPr>
          <a:xfrm>
            <a:off x="6540840" y="182520"/>
            <a:ext cx="2030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1800" b="1" strike="noStrike" spc="-1">
                <a:solidFill>
                  <a:srgbClr val="000000"/>
                </a:solidFill>
                <a:latin typeface="Arial"/>
                <a:ea typeface="DejaVu Sans"/>
              </a:rPr>
              <a:t>Methods</a:t>
            </a:r>
            <a:endParaRPr lang="en-US" sz="1800" b="1" strike="noStrike" spc="-1">
              <a:latin typeface="Arial"/>
            </a:endParaRPr>
          </a:p>
        </p:txBody>
      </p:sp>
      <p:sp>
        <p:nvSpPr>
          <p:cNvPr id="2" name="Title 1">
            <a:extLst>
              <a:ext uri="{FF2B5EF4-FFF2-40B4-BE49-F238E27FC236}">
                <a16:creationId xmlns:a16="http://schemas.microsoft.com/office/drawing/2014/main" id="{72F5663D-A2F9-C54D-9164-FC14E5363067}"/>
              </a:ext>
            </a:extLst>
          </p:cNvPr>
          <p:cNvSpPr>
            <a:spLocks noGrp="1"/>
          </p:cNvSpPr>
          <p:nvPr>
            <p:ph type="title"/>
          </p:nvPr>
        </p:nvSpPr>
        <p:spPr>
          <a:solidFill>
            <a:schemeClr val="accent6">
              <a:lumMod val="60000"/>
              <a:lumOff val="40000"/>
            </a:schemeClr>
          </a:solidFill>
        </p:spPr>
        <p:txBody>
          <a:bodyPr/>
          <a:lstStyle/>
          <a:p>
            <a:r>
              <a:rPr lang="en-US" dirty="0"/>
              <a:t>Methods: LTSP</a:t>
            </a:r>
          </a:p>
        </p:txBody>
      </p:sp>
      <p:pic>
        <p:nvPicPr>
          <p:cNvPr id="8" name="Picture 7" descr="A picture containing food&#10;&#10;Description automatically generated">
            <a:extLst>
              <a:ext uri="{FF2B5EF4-FFF2-40B4-BE49-F238E27FC236}">
                <a16:creationId xmlns:a16="http://schemas.microsoft.com/office/drawing/2014/main" id="{03D5888F-BD94-F640-9701-F823526A744D}"/>
              </a:ext>
            </a:extLst>
          </p:cNvPr>
          <p:cNvPicPr>
            <a:picLocks noChangeAspect="1"/>
          </p:cNvPicPr>
          <p:nvPr/>
        </p:nvPicPr>
        <p:blipFill rotWithShape="1">
          <a:blip r:embed="rId2">
            <a:extLst>
              <a:ext uri="{28A0092B-C50C-407E-A947-70E740481C1C}">
                <a14:useLocalDpi xmlns:a14="http://schemas.microsoft.com/office/drawing/2010/main" val="0"/>
              </a:ext>
            </a:extLst>
          </a:blip>
          <a:srcRect l="6780" t="6018" r="6260" b="4665"/>
          <a:stretch/>
        </p:blipFill>
        <p:spPr>
          <a:xfrm>
            <a:off x="620110" y="1830599"/>
            <a:ext cx="7951490" cy="3245897"/>
          </a:xfrm>
          <a:prstGeom prst="rect">
            <a:avLst/>
          </a:prstGeom>
        </p:spPr>
      </p:pic>
    </p:spTree>
    <p:extLst>
      <p:ext uri="{BB962C8B-B14F-4D97-AF65-F5344CB8AC3E}">
        <p14:creationId xmlns:p14="http://schemas.microsoft.com/office/powerpoint/2010/main" val="74125187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1275</TotalTime>
  <Words>1077</Words>
  <Application>Microsoft Macintosh PowerPoint</Application>
  <PresentationFormat>On-screen Show (4:3)</PresentationFormat>
  <Paragraphs>150</Paragraphs>
  <Slides>20</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Symbol</vt:lpstr>
      <vt:lpstr>Times New Roman</vt:lpstr>
      <vt:lpstr>Trebuchet MS</vt:lpstr>
      <vt:lpstr>Wingdings</vt:lpstr>
      <vt:lpstr>Office Theme</vt:lpstr>
      <vt:lpstr>Office Theme</vt:lpstr>
      <vt:lpstr>PowerPoint Presentation</vt:lpstr>
      <vt:lpstr>SOM and Site Productivity</vt:lpstr>
      <vt:lpstr>Harvesting Effects on SOM</vt:lpstr>
      <vt:lpstr>Harvesting Effects on SOM</vt:lpstr>
      <vt:lpstr>PowerPoint Presentation</vt:lpstr>
      <vt:lpstr>Objectives</vt:lpstr>
      <vt:lpstr>Hypotheses</vt:lpstr>
      <vt:lpstr>PowerPoint Presentation</vt:lpstr>
      <vt:lpstr>Methods: LTSP</vt:lpstr>
      <vt:lpstr>Methods: LTSP</vt:lpstr>
      <vt:lpstr>Methods</vt:lpstr>
      <vt:lpstr>PowerPoint Presentation</vt:lpstr>
      <vt:lpstr>PowerPoint Presentation</vt:lpstr>
      <vt:lpstr>Methods</vt:lpstr>
      <vt:lpstr>Deliverables</vt:lpstr>
      <vt:lpstr>Company Benefits</vt:lpstr>
      <vt:lpstr>Summary</vt:lpstr>
      <vt:lpstr>PowerPoint Presentation</vt:lpstr>
      <vt:lpstr>PowerPoint Presentation</vt:lpstr>
      <vt:lpstr>PowerPoint Presentation</vt:lpstr>
    </vt:vector>
  </TitlesOfParts>
  <Company>NCSU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CAFS</dc:creator>
  <dc:description/>
  <cp:lastModifiedBy>Hatten, Jeffery A</cp:lastModifiedBy>
  <cp:revision>42</cp:revision>
  <dcterms:created xsi:type="dcterms:W3CDTF">2013-02-25T23:05:08Z</dcterms:created>
  <dcterms:modified xsi:type="dcterms:W3CDTF">2020-06-09T19:34:35Z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NCSU</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9</vt:i4>
  </property>
</Properties>
</file>