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5" r:id="rId7"/>
    <p:sldId id="267" r:id="rId8"/>
    <p:sldId id="266" r:id="rId9"/>
    <p:sldId id="261" r:id="rId10"/>
    <p:sldId id="262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79040" autoAdjust="0"/>
  </p:normalViewPr>
  <p:slideViewPr>
    <p:cSldViewPr snapToGrid="0">
      <p:cViewPr varScale="1">
        <p:scale>
          <a:sx n="71" d="100"/>
          <a:sy n="71" d="100"/>
        </p:scale>
        <p:origin x="1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776288"/>
            <a:ext cx="5113337" cy="3835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5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94512" y="4857186"/>
            <a:ext cx="6355728" cy="460135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47792" cy="5109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496960" y="0"/>
            <a:ext cx="3447792" cy="51093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714738"/>
            <a:ext cx="3447792" cy="51093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496960" y="9714738"/>
            <a:ext cx="3447792" cy="51093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01040" y="4415791"/>
            <a:ext cx="5607584" cy="41826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pc="-1" dirty="0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971088" y="8830116"/>
            <a:ext cx="3037104" cy="464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97" tIns="45848" rIns="91697" bIns="45848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spc="-1">
                <a:solidFill>
                  <a:srgbClr val="000000"/>
                </a:solidFill>
                <a:latin typeface="Arial"/>
              </a:rPr>
              <a:t>1</a:t>
            </a:fld>
            <a:endParaRPr lang="en-U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80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776288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spc="-1">
                <a:latin typeface="Times New Roman"/>
              </a:rPr>
              <a:t>2</a:t>
            </a:fld>
            <a:endParaRPr lang="en-US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9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776288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spc="-1">
                <a:latin typeface="Times New Roman"/>
              </a:rPr>
              <a:t>3</a:t>
            </a:fld>
            <a:endParaRPr lang="en-US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877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56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05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12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182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20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39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latin typeface="Trebuchet MS"/>
                <a:ea typeface="DejaVu Sans"/>
              </a:rPr>
              <a:t>Using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predictive analytics </a:t>
            </a:r>
            <a:b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</a:b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to decompose site index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199"/>
            <a:ext cx="8457480" cy="78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Jason Cross    (University of Washington)</a:t>
            </a:r>
            <a:b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Eric Turnblom (University of Washington)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Project Proposal</a:t>
            </a: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: CAFS 20.83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Jason Cross, Presenter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244683" y="182520"/>
            <a:ext cx="2267877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Timeline &amp; Budget</a:t>
            </a:r>
            <a:endParaRPr lang="en-US" sz="1800" b="1" strike="noStrike" spc="-1" dirty="0"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32794"/>
              </p:ext>
            </p:extLst>
          </p:nvPr>
        </p:nvGraphicFramePr>
        <p:xfrm>
          <a:off x="863173" y="2872335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745158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7538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r>
                        <a:rPr lang="en-US" baseline="0" dirty="0"/>
                        <a:t> item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 Cost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62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CAFS funding request: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1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  <a:r>
                        <a:rPr lang="en-US" baseline="0" dirty="0"/>
                        <a:t> Student 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9,800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6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Library</a:t>
                      </a:r>
                      <a:r>
                        <a:rPr lang="en-US" baseline="0" dirty="0"/>
                        <a:t> contract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5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  <a:r>
                        <a:rPr lang="en-US" baseline="0" dirty="0"/>
                        <a:t> &amp;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0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$ 18,300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8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Other </a:t>
                      </a:r>
                      <a:r>
                        <a:rPr lang="en-US" b="1" baseline="0" dirty="0"/>
                        <a:t>sources (SMC):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0" dirty="0"/>
                        <a:t> months’ salary + 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$ 20,731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900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173" y="678382"/>
            <a:ext cx="7097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2020 Summer:        Assemble site-index component annotated bibliography</a:t>
            </a:r>
            <a:br>
              <a:rPr lang="en-US" sz="1600" dirty="0"/>
            </a:br>
            <a:r>
              <a:rPr lang="en-US" sz="1600" dirty="0"/>
              <a:t>                               Prepare SMC data for updated height / age curves </a:t>
            </a:r>
          </a:p>
          <a:p>
            <a:r>
              <a:rPr lang="en-US" sz="1600" dirty="0"/>
              <a:t>2021 Winter:           Build updated height / age curves for plot  </a:t>
            </a:r>
          </a:p>
          <a:p>
            <a:r>
              <a:rPr lang="en-US" sz="1600" dirty="0"/>
              <a:t>2021 Spring:           Prepare updated site index curve manuscript</a:t>
            </a:r>
          </a:p>
          <a:p>
            <a:r>
              <a:rPr lang="en-US" sz="1600" dirty="0"/>
              <a:t>2021 Summer:        Assemble datasets base on bibliography results                                          </a:t>
            </a:r>
          </a:p>
          <a:p>
            <a:r>
              <a:rPr lang="en-US" sz="1600" dirty="0"/>
              <a:t>2021 Fall:                Prepare and analyze data  </a:t>
            </a:r>
          </a:p>
          <a:p>
            <a:r>
              <a:rPr lang="en-US" sz="1600" dirty="0"/>
              <a:t>2022 Spring:           Manuscript preparation and final 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62" y="1466425"/>
            <a:ext cx="7350642" cy="4109804"/>
          </a:xfrm>
          <a:prstGeom prst="rect">
            <a:avLst/>
          </a:prstGeom>
        </p:spPr>
      </p:pic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0" y="1481793"/>
            <a:ext cx="7350642" cy="409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Hypotheses or Objectives</a:t>
            </a:r>
            <a:endParaRPr lang="en-US" sz="1800" b="1" strike="noStrike" spc="-1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45473" y="5325097"/>
            <a:ext cx="65742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53356" y="1323076"/>
            <a:ext cx="11824" cy="4017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971592" y="1638098"/>
            <a:ext cx="3016849" cy="3154710"/>
            <a:chOff x="4553820" y="1425262"/>
            <a:chExt cx="3016849" cy="3154710"/>
          </a:xfrm>
        </p:grpSpPr>
        <p:sp>
          <p:nvSpPr>
            <p:cNvPr id="27" name="TextBox 26"/>
            <p:cNvSpPr txBox="1"/>
            <p:nvPr/>
          </p:nvSpPr>
          <p:spPr>
            <a:xfrm>
              <a:off x="5686690" y="1880388"/>
              <a:ext cx="1883979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Geology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Climate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Weather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Geography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Topography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Density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3820" y="1425262"/>
              <a:ext cx="113287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>
                  <a:latin typeface="Eras Light ITC" panose="020B0402030504020804" pitchFamily="34" charset="0"/>
                  <a:cs typeface="Calibri" panose="020F0502020204030204" pitchFamily="34" charset="0"/>
                </a:rPr>
                <a:t>∫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356949" y="5235774"/>
            <a:ext cx="286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 Age </a:t>
            </a:r>
            <a:r>
              <a:rPr lang="en-US" sz="2800" dirty="0"/>
              <a:t>→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450040" y="2718578"/>
            <a:ext cx="286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Height </a:t>
            </a:r>
            <a:r>
              <a:rPr lang="en-US" sz="2800" dirty="0"/>
              <a:t>→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258529" y="910874"/>
            <a:ext cx="6561165" cy="4359216"/>
          </a:xfrm>
          <a:custGeom>
            <a:avLst/>
            <a:gdLst>
              <a:gd name="connsiteX0" fmla="*/ 0 w 5922547"/>
              <a:gd name="connsiteY0" fmla="*/ 4359216 h 4359216"/>
              <a:gd name="connsiteX1" fmla="*/ 491613 w 5922547"/>
              <a:gd name="connsiteY1" fmla="*/ 4113410 h 4359216"/>
              <a:gd name="connsiteX2" fmla="*/ 894736 w 5922547"/>
              <a:gd name="connsiteY2" fmla="*/ 3120352 h 4359216"/>
              <a:gd name="connsiteX3" fmla="*/ 1189703 w 5922547"/>
              <a:gd name="connsiteY3" fmla="*/ 2225616 h 4359216"/>
              <a:gd name="connsiteX4" fmla="*/ 1366684 w 5922547"/>
              <a:gd name="connsiteY4" fmla="*/ 1773332 h 4359216"/>
              <a:gd name="connsiteX5" fmla="*/ 1582994 w 5922547"/>
              <a:gd name="connsiteY5" fmla="*/ 1370210 h 4359216"/>
              <a:gd name="connsiteX6" fmla="*/ 1858297 w 5922547"/>
              <a:gd name="connsiteY6" fmla="*/ 1035913 h 4359216"/>
              <a:gd name="connsiteX7" fmla="*/ 2261419 w 5922547"/>
              <a:gd name="connsiteY7" fmla="*/ 740945 h 4359216"/>
              <a:gd name="connsiteX8" fmla="*/ 2625213 w 5922547"/>
              <a:gd name="connsiteY8" fmla="*/ 554132 h 4359216"/>
              <a:gd name="connsiteX9" fmla="*/ 3323303 w 5922547"/>
              <a:gd name="connsiteY9" fmla="*/ 278829 h 4359216"/>
              <a:gd name="connsiteX10" fmla="*/ 4267200 w 5922547"/>
              <a:gd name="connsiteY10" fmla="*/ 111681 h 4359216"/>
              <a:gd name="connsiteX11" fmla="*/ 5761703 w 5922547"/>
              <a:gd name="connsiteY11" fmla="*/ 13358 h 4359216"/>
              <a:gd name="connsiteX12" fmla="*/ 5810865 w 5922547"/>
              <a:gd name="connsiteY12" fmla="*/ 3526 h 43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2547" h="4359216">
                <a:moveTo>
                  <a:pt x="0" y="4359216"/>
                </a:moveTo>
                <a:cubicBezTo>
                  <a:pt x="171245" y="4339551"/>
                  <a:pt x="342490" y="4319887"/>
                  <a:pt x="491613" y="4113410"/>
                </a:cubicBezTo>
                <a:cubicBezTo>
                  <a:pt x="640736" y="3906933"/>
                  <a:pt x="778388" y="3434984"/>
                  <a:pt x="894736" y="3120352"/>
                </a:cubicBezTo>
                <a:cubicBezTo>
                  <a:pt x="1011084" y="2805720"/>
                  <a:pt x="1111045" y="2450119"/>
                  <a:pt x="1189703" y="2225616"/>
                </a:cubicBezTo>
                <a:cubicBezTo>
                  <a:pt x="1268361" y="2001113"/>
                  <a:pt x="1301136" y="1915900"/>
                  <a:pt x="1366684" y="1773332"/>
                </a:cubicBezTo>
                <a:cubicBezTo>
                  <a:pt x="1432233" y="1630764"/>
                  <a:pt x="1501059" y="1493113"/>
                  <a:pt x="1582994" y="1370210"/>
                </a:cubicBezTo>
                <a:cubicBezTo>
                  <a:pt x="1664929" y="1247307"/>
                  <a:pt x="1745226" y="1140790"/>
                  <a:pt x="1858297" y="1035913"/>
                </a:cubicBezTo>
                <a:cubicBezTo>
                  <a:pt x="1971368" y="931036"/>
                  <a:pt x="2133600" y="821242"/>
                  <a:pt x="2261419" y="740945"/>
                </a:cubicBezTo>
                <a:cubicBezTo>
                  <a:pt x="2389238" y="660648"/>
                  <a:pt x="2448232" y="631151"/>
                  <a:pt x="2625213" y="554132"/>
                </a:cubicBezTo>
                <a:cubicBezTo>
                  <a:pt x="2802194" y="477113"/>
                  <a:pt x="3049639" y="352571"/>
                  <a:pt x="3323303" y="278829"/>
                </a:cubicBezTo>
                <a:cubicBezTo>
                  <a:pt x="3596967" y="205087"/>
                  <a:pt x="3860800" y="155926"/>
                  <a:pt x="4267200" y="111681"/>
                </a:cubicBezTo>
                <a:cubicBezTo>
                  <a:pt x="4673600" y="67436"/>
                  <a:pt x="5504426" y="31384"/>
                  <a:pt x="5761703" y="13358"/>
                </a:cubicBezTo>
                <a:cubicBezTo>
                  <a:pt x="6018980" y="-4668"/>
                  <a:pt x="5914922" y="-571"/>
                  <a:pt x="5810865" y="352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76413" y="1140047"/>
            <a:ext cx="2625213" cy="993058"/>
            <a:chOff x="5316073" y="1135711"/>
            <a:chExt cx="2625213" cy="993058"/>
          </a:xfrm>
        </p:grpSpPr>
        <p:sp>
          <p:nvSpPr>
            <p:cNvPr id="9" name="Oval 8"/>
            <p:cNvSpPr/>
            <p:nvPr/>
          </p:nvSpPr>
          <p:spPr>
            <a:xfrm>
              <a:off x="5316073" y="1135711"/>
              <a:ext cx="2625213" cy="9930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9352" y="1401407"/>
              <a:ext cx="1341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Climate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16073" y="4793504"/>
            <a:ext cx="2625213" cy="993058"/>
            <a:chOff x="1460090" y="2740322"/>
            <a:chExt cx="2625213" cy="993058"/>
          </a:xfrm>
        </p:grpSpPr>
        <p:sp>
          <p:nvSpPr>
            <p:cNvPr id="8" name="Oval 7"/>
            <p:cNvSpPr/>
            <p:nvPr/>
          </p:nvSpPr>
          <p:spPr>
            <a:xfrm>
              <a:off x="1460090" y="2740322"/>
              <a:ext cx="2625213" cy="99305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0706" y="3006018"/>
              <a:ext cx="1883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Topography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6175" y="2870642"/>
            <a:ext cx="2625213" cy="993058"/>
            <a:chOff x="5157020" y="4289740"/>
            <a:chExt cx="2625213" cy="993058"/>
          </a:xfrm>
        </p:grpSpPr>
        <p:sp>
          <p:nvSpPr>
            <p:cNvPr id="10" name="Oval 9"/>
            <p:cNvSpPr/>
            <p:nvPr/>
          </p:nvSpPr>
          <p:spPr>
            <a:xfrm>
              <a:off x="5157020" y="4289740"/>
              <a:ext cx="2625213" cy="99305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0596" y="4533205"/>
              <a:ext cx="1540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Geology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6175" y="601078"/>
            <a:ext cx="1130592" cy="2414994"/>
            <a:chOff x="636175" y="601078"/>
            <a:chExt cx="1130592" cy="2414994"/>
          </a:xfrm>
        </p:grpSpPr>
        <p:cxnSp>
          <p:nvCxnSpPr>
            <p:cNvPr id="6" name="Straight Connector 5"/>
            <p:cNvCxnSpPr>
              <a:stCxn id="10" idx="1"/>
              <a:endCxn id="129" idx="2"/>
            </p:cNvCxnSpPr>
            <p:nvPr/>
          </p:nvCxnSpPr>
          <p:spPr>
            <a:xfrm flipV="1">
              <a:off x="1020629" y="1247409"/>
              <a:ext cx="180842" cy="1768663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636175" y="601078"/>
              <a:ext cx="1130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Clay content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876934" y="1271400"/>
            <a:ext cx="1546430" cy="1744672"/>
            <a:chOff x="2876934" y="1271400"/>
            <a:chExt cx="1546430" cy="1744672"/>
          </a:xfrm>
        </p:grpSpPr>
        <p:cxnSp>
          <p:nvCxnSpPr>
            <p:cNvPr id="15" name="Straight Connector 14"/>
            <p:cNvCxnSpPr>
              <a:stCxn id="10" idx="7"/>
              <a:endCxn id="66" idx="2"/>
            </p:cNvCxnSpPr>
            <p:nvPr/>
          </p:nvCxnSpPr>
          <p:spPr>
            <a:xfrm flipV="1">
              <a:off x="2876934" y="2194730"/>
              <a:ext cx="967571" cy="82134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265645" y="1271400"/>
              <a:ext cx="1157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Plant available water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9367" y="3718270"/>
            <a:ext cx="1352780" cy="1571762"/>
            <a:chOff x="2729367" y="3718270"/>
            <a:chExt cx="1352780" cy="1571762"/>
          </a:xfrm>
        </p:grpSpPr>
        <p:cxnSp>
          <p:nvCxnSpPr>
            <p:cNvPr id="20" name="Straight Connector 19"/>
            <p:cNvCxnSpPr>
              <a:stCxn id="10" idx="5"/>
              <a:endCxn id="67" idx="0"/>
            </p:cNvCxnSpPr>
            <p:nvPr/>
          </p:nvCxnSpPr>
          <p:spPr>
            <a:xfrm>
              <a:off x="2876934" y="3718270"/>
              <a:ext cx="528823" cy="92543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729367" y="4643701"/>
              <a:ext cx="1352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A-horizon C:N ratio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46793" y="3718270"/>
            <a:ext cx="1837309" cy="2044756"/>
            <a:chOff x="246793" y="3718270"/>
            <a:chExt cx="1837309" cy="2044756"/>
          </a:xfrm>
        </p:grpSpPr>
        <p:cxnSp>
          <p:nvCxnSpPr>
            <p:cNvPr id="18" name="Straight Connector 17"/>
            <p:cNvCxnSpPr>
              <a:stCxn id="10" idx="3"/>
              <a:endCxn id="68" idx="0"/>
            </p:cNvCxnSpPr>
            <p:nvPr/>
          </p:nvCxnSpPr>
          <p:spPr>
            <a:xfrm>
              <a:off x="1020629" y="3718270"/>
              <a:ext cx="144819" cy="167542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46793" y="5393694"/>
              <a:ext cx="183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Base saturation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57955" y="5641132"/>
            <a:ext cx="2042570" cy="428455"/>
            <a:chOff x="4373501" y="5693620"/>
            <a:chExt cx="2253401" cy="428455"/>
          </a:xfrm>
        </p:grpSpPr>
        <p:cxnSp>
          <p:nvCxnSpPr>
            <p:cNvPr id="24" name="Straight Connector 23"/>
            <p:cNvCxnSpPr>
              <a:stCxn id="8" idx="3"/>
              <a:endCxn id="69" idx="3"/>
            </p:cNvCxnSpPr>
            <p:nvPr/>
          </p:nvCxnSpPr>
          <p:spPr>
            <a:xfrm flipH="1">
              <a:off x="5531005" y="5693620"/>
              <a:ext cx="1095897" cy="24378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373501" y="5752743"/>
              <a:ext cx="1157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Latitude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34859" y="3824007"/>
            <a:ext cx="1265668" cy="1114927"/>
            <a:chOff x="4434859" y="3824007"/>
            <a:chExt cx="1265668" cy="1114927"/>
          </a:xfrm>
        </p:grpSpPr>
        <p:cxnSp>
          <p:nvCxnSpPr>
            <p:cNvPr id="22" name="Straight Connector 21"/>
            <p:cNvCxnSpPr>
              <a:stCxn id="8" idx="1"/>
              <a:endCxn id="70" idx="2"/>
            </p:cNvCxnSpPr>
            <p:nvPr/>
          </p:nvCxnSpPr>
          <p:spPr>
            <a:xfrm flipH="1" flipV="1">
              <a:off x="5053536" y="4470338"/>
              <a:ext cx="646991" cy="46859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434859" y="3824007"/>
              <a:ext cx="12373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Solar insolation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556832" y="3674457"/>
            <a:ext cx="1239687" cy="1264477"/>
            <a:chOff x="7556832" y="3674457"/>
            <a:chExt cx="1239687" cy="1264477"/>
          </a:xfrm>
        </p:grpSpPr>
        <p:cxnSp>
          <p:nvCxnSpPr>
            <p:cNvPr id="28" name="Straight Connector 27"/>
            <p:cNvCxnSpPr>
              <a:stCxn id="8" idx="7"/>
              <a:endCxn id="71" idx="2"/>
            </p:cNvCxnSpPr>
            <p:nvPr/>
          </p:nvCxnSpPr>
          <p:spPr>
            <a:xfrm flipV="1">
              <a:off x="7556832" y="4043789"/>
              <a:ext cx="677139" cy="8951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671423" y="3674457"/>
              <a:ext cx="112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Elevation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81569" y="1987675"/>
            <a:ext cx="2079298" cy="1214104"/>
            <a:chOff x="3981569" y="1987675"/>
            <a:chExt cx="2079298" cy="1214104"/>
          </a:xfrm>
        </p:grpSpPr>
        <p:cxnSp>
          <p:nvCxnSpPr>
            <p:cNvPr id="30" name="Straight Connector 29"/>
            <p:cNvCxnSpPr>
              <a:stCxn id="9" idx="3"/>
              <a:endCxn id="72" idx="0"/>
            </p:cNvCxnSpPr>
            <p:nvPr/>
          </p:nvCxnSpPr>
          <p:spPr>
            <a:xfrm flipH="1">
              <a:off x="4841047" y="1987675"/>
              <a:ext cx="1219820" cy="567773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981569" y="2555448"/>
              <a:ext cx="1718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Seed source location / zone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2121" y="2133105"/>
            <a:ext cx="1443906" cy="1351216"/>
            <a:chOff x="6442121" y="2133105"/>
            <a:chExt cx="1443906" cy="1351216"/>
          </a:xfrm>
        </p:grpSpPr>
        <p:cxnSp>
          <p:nvCxnSpPr>
            <p:cNvPr id="104" name="Straight Connector 103"/>
            <p:cNvCxnSpPr>
              <a:stCxn id="9" idx="4"/>
              <a:endCxn id="73" idx="0"/>
            </p:cNvCxnSpPr>
            <p:nvPr/>
          </p:nvCxnSpPr>
          <p:spPr>
            <a:xfrm>
              <a:off x="6989020" y="2133105"/>
              <a:ext cx="175054" cy="704885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442121" y="2837990"/>
              <a:ext cx="1443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Summer</a:t>
              </a:r>
            </a:p>
            <a:p>
              <a:r>
                <a:rPr lang="en-US" dirty="0"/>
                <a:t>precipitation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76526" y="385275"/>
            <a:ext cx="2412494" cy="754772"/>
            <a:chOff x="4576526" y="385275"/>
            <a:chExt cx="2412494" cy="754772"/>
          </a:xfrm>
        </p:grpSpPr>
        <p:cxnSp>
          <p:nvCxnSpPr>
            <p:cNvPr id="96" name="Straight Connector 95"/>
            <p:cNvCxnSpPr>
              <a:stCxn id="9" idx="0"/>
              <a:endCxn id="74" idx="3"/>
            </p:cNvCxnSpPr>
            <p:nvPr/>
          </p:nvCxnSpPr>
          <p:spPr>
            <a:xfrm flipH="1" flipV="1">
              <a:off x="6060867" y="708441"/>
              <a:ext cx="928153" cy="43160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576526" y="385275"/>
              <a:ext cx="1484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December temperature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45473" y="5325097"/>
            <a:ext cx="65742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3356" y="1323076"/>
            <a:ext cx="11824" cy="4017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8389" y="5235774"/>
            <a:ext cx="177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 Age </a:t>
            </a:r>
            <a:r>
              <a:rPr lang="en-US" sz="2800" dirty="0"/>
              <a:t>→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25055" y="4200811"/>
            <a:ext cx="17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Height </a:t>
            </a:r>
            <a:r>
              <a:rPr lang="en-US" sz="2800" dirty="0"/>
              <a:t>→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773714" y="1083592"/>
            <a:ext cx="24824" cy="45769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0218" y="5610243"/>
            <a:ext cx="13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Age</a:t>
            </a:r>
          </a:p>
        </p:txBody>
      </p:sp>
      <p:sp>
        <p:nvSpPr>
          <p:cNvPr id="28" name="Freeform 27"/>
          <p:cNvSpPr/>
          <p:nvPr/>
        </p:nvSpPr>
        <p:spPr>
          <a:xfrm>
            <a:off x="1248229" y="2068286"/>
            <a:ext cx="5863771" cy="3243943"/>
          </a:xfrm>
          <a:custGeom>
            <a:avLst/>
            <a:gdLst>
              <a:gd name="connsiteX0" fmla="*/ 0 w 5863771"/>
              <a:gd name="connsiteY0" fmla="*/ 3243943 h 3243943"/>
              <a:gd name="connsiteX1" fmla="*/ 326571 w 5863771"/>
              <a:gd name="connsiteY1" fmla="*/ 3156857 h 3243943"/>
              <a:gd name="connsiteX2" fmla="*/ 703942 w 5863771"/>
              <a:gd name="connsiteY2" fmla="*/ 2837543 h 3243943"/>
              <a:gd name="connsiteX3" fmla="*/ 1139371 w 5863771"/>
              <a:gd name="connsiteY3" fmla="*/ 2061028 h 3243943"/>
              <a:gd name="connsiteX4" fmla="*/ 1603828 w 5863771"/>
              <a:gd name="connsiteY4" fmla="*/ 1342571 h 3243943"/>
              <a:gd name="connsiteX5" fmla="*/ 2133600 w 5863771"/>
              <a:gd name="connsiteY5" fmla="*/ 856343 h 3243943"/>
              <a:gd name="connsiteX6" fmla="*/ 2989942 w 5863771"/>
              <a:gd name="connsiteY6" fmla="*/ 435428 h 3243943"/>
              <a:gd name="connsiteX7" fmla="*/ 4354285 w 5863771"/>
              <a:gd name="connsiteY7" fmla="*/ 145143 h 3243943"/>
              <a:gd name="connsiteX8" fmla="*/ 5863771 w 5863771"/>
              <a:gd name="connsiteY8" fmla="*/ 0 h 3243943"/>
              <a:gd name="connsiteX9" fmla="*/ 5863771 w 5863771"/>
              <a:gd name="connsiteY9" fmla="*/ 0 h 3243943"/>
              <a:gd name="connsiteX10" fmla="*/ 5863771 w 5863771"/>
              <a:gd name="connsiteY10" fmla="*/ 0 h 32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3771" h="3243943">
                <a:moveTo>
                  <a:pt x="0" y="3243943"/>
                </a:moveTo>
                <a:cubicBezTo>
                  <a:pt x="104623" y="3234266"/>
                  <a:pt x="209247" y="3224590"/>
                  <a:pt x="326571" y="3156857"/>
                </a:cubicBezTo>
                <a:cubicBezTo>
                  <a:pt x="443895" y="3089124"/>
                  <a:pt x="568475" y="3020181"/>
                  <a:pt x="703942" y="2837543"/>
                </a:cubicBezTo>
                <a:cubicBezTo>
                  <a:pt x="839409" y="2654905"/>
                  <a:pt x="989390" y="2310190"/>
                  <a:pt x="1139371" y="2061028"/>
                </a:cubicBezTo>
                <a:cubicBezTo>
                  <a:pt x="1289352" y="1811866"/>
                  <a:pt x="1438123" y="1543352"/>
                  <a:pt x="1603828" y="1342571"/>
                </a:cubicBezTo>
                <a:cubicBezTo>
                  <a:pt x="1769533" y="1141790"/>
                  <a:pt x="1902581" y="1007533"/>
                  <a:pt x="2133600" y="856343"/>
                </a:cubicBezTo>
                <a:cubicBezTo>
                  <a:pt x="2364619" y="705152"/>
                  <a:pt x="2619828" y="553961"/>
                  <a:pt x="2989942" y="435428"/>
                </a:cubicBezTo>
                <a:cubicBezTo>
                  <a:pt x="3360056" y="316895"/>
                  <a:pt x="3875314" y="217714"/>
                  <a:pt x="4354285" y="145143"/>
                </a:cubicBezTo>
                <a:cubicBezTo>
                  <a:pt x="4833256" y="72572"/>
                  <a:pt x="5863771" y="0"/>
                  <a:pt x="5863771" y="0"/>
                </a:cubicBezTo>
                <a:lnTo>
                  <a:pt x="5863771" y="0"/>
                </a:lnTo>
                <a:lnTo>
                  <a:pt x="586377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277260" y="3214914"/>
            <a:ext cx="5863771" cy="2090061"/>
          </a:xfrm>
          <a:custGeom>
            <a:avLst/>
            <a:gdLst>
              <a:gd name="connsiteX0" fmla="*/ 0 w 5863771"/>
              <a:gd name="connsiteY0" fmla="*/ 3243943 h 3243943"/>
              <a:gd name="connsiteX1" fmla="*/ 326571 w 5863771"/>
              <a:gd name="connsiteY1" fmla="*/ 3156857 h 3243943"/>
              <a:gd name="connsiteX2" fmla="*/ 703942 w 5863771"/>
              <a:gd name="connsiteY2" fmla="*/ 2837543 h 3243943"/>
              <a:gd name="connsiteX3" fmla="*/ 1139371 w 5863771"/>
              <a:gd name="connsiteY3" fmla="*/ 2061028 h 3243943"/>
              <a:gd name="connsiteX4" fmla="*/ 1603828 w 5863771"/>
              <a:gd name="connsiteY4" fmla="*/ 1342571 h 3243943"/>
              <a:gd name="connsiteX5" fmla="*/ 2133600 w 5863771"/>
              <a:gd name="connsiteY5" fmla="*/ 856343 h 3243943"/>
              <a:gd name="connsiteX6" fmla="*/ 2989942 w 5863771"/>
              <a:gd name="connsiteY6" fmla="*/ 435428 h 3243943"/>
              <a:gd name="connsiteX7" fmla="*/ 4354285 w 5863771"/>
              <a:gd name="connsiteY7" fmla="*/ 145143 h 3243943"/>
              <a:gd name="connsiteX8" fmla="*/ 5863771 w 5863771"/>
              <a:gd name="connsiteY8" fmla="*/ 0 h 3243943"/>
              <a:gd name="connsiteX9" fmla="*/ 5863771 w 5863771"/>
              <a:gd name="connsiteY9" fmla="*/ 0 h 3243943"/>
              <a:gd name="connsiteX10" fmla="*/ 5863771 w 5863771"/>
              <a:gd name="connsiteY10" fmla="*/ 0 h 32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3771" h="3243943">
                <a:moveTo>
                  <a:pt x="0" y="3243943"/>
                </a:moveTo>
                <a:cubicBezTo>
                  <a:pt x="104623" y="3234266"/>
                  <a:pt x="209247" y="3224590"/>
                  <a:pt x="326571" y="3156857"/>
                </a:cubicBezTo>
                <a:cubicBezTo>
                  <a:pt x="443895" y="3089124"/>
                  <a:pt x="568475" y="3020181"/>
                  <a:pt x="703942" y="2837543"/>
                </a:cubicBezTo>
                <a:cubicBezTo>
                  <a:pt x="839409" y="2654905"/>
                  <a:pt x="989390" y="2310190"/>
                  <a:pt x="1139371" y="2061028"/>
                </a:cubicBezTo>
                <a:cubicBezTo>
                  <a:pt x="1289352" y="1811866"/>
                  <a:pt x="1438123" y="1543352"/>
                  <a:pt x="1603828" y="1342571"/>
                </a:cubicBezTo>
                <a:cubicBezTo>
                  <a:pt x="1769533" y="1141790"/>
                  <a:pt x="1902581" y="1007533"/>
                  <a:pt x="2133600" y="856343"/>
                </a:cubicBezTo>
                <a:cubicBezTo>
                  <a:pt x="2364619" y="705152"/>
                  <a:pt x="2619828" y="553961"/>
                  <a:pt x="2989942" y="435428"/>
                </a:cubicBezTo>
                <a:cubicBezTo>
                  <a:pt x="3360056" y="316895"/>
                  <a:pt x="3875314" y="217714"/>
                  <a:pt x="4354285" y="145143"/>
                </a:cubicBezTo>
                <a:cubicBezTo>
                  <a:pt x="4833256" y="72572"/>
                  <a:pt x="5863771" y="0"/>
                  <a:pt x="5863771" y="0"/>
                </a:cubicBezTo>
                <a:lnTo>
                  <a:pt x="5863771" y="0"/>
                </a:lnTo>
                <a:lnTo>
                  <a:pt x="586377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87955" y="1292050"/>
            <a:ext cx="5863771" cy="4012925"/>
          </a:xfrm>
          <a:custGeom>
            <a:avLst/>
            <a:gdLst>
              <a:gd name="connsiteX0" fmla="*/ 0 w 5863771"/>
              <a:gd name="connsiteY0" fmla="*/ 3243943 h 3243943"/>
              <a:gd name="connsiteX1" fmla="*/ 326571 w 5863771"/>
              <a:gd name="connsiteY1" fmla="*/ 3156857 h 3243943"/>
              <a:gd name="connsiteX2" fmla="*/ 703942 w 5863771"/>
              <a:gd name="connsiteY2" fmla="*/ 2837543 h 3243943"/>
              <a:gd name="connsiteX3" fmla="*/ 1139371 w 5863771"/>
              <a:gd name="connsiteY3" fmla="*/ 2061028 h 3243943"/>
              <a:gd name="connsiteX4" fmla="*/ 1603828 w 5863771"/>
              <a:gd name="connsiteY4" fmla="*/ 1342571 h 3243943"/>
              <a:gd name="connsiteX5" fmla="*/ 2133600 w 5863771"/>
              <a:gd name="connsiteY5" fmla="*/ 856343 h 3243943"/>
              <a:gd name="connsiteX6" fmla="*/ 2989942 w 5863771"/>
              <a:gd name="connsiteY6" fmla="*/ 435428 h 3243943"/>
              <a:gd name="connsiteX7" fmla="*/ 4354285 w 5863771"/>
              <a:gd name="connsiteY7" fmla="*/ 145143 h 3243943"/>
              <a:gd name="connsiteX8" fmla="*/ 5863771 w 5863771"/>
              <a:gd name="connsiteY8" fmla="*/ 0 h 3243943"/>
              <a:gd name="connsiteX9" fmla="*/ 5863771 w 5863771"/>
              <a:gd name="connsiteY9" fmla="*/ 0 h 3243943"/>
              <a:gd name="connsiteX10" fmla="*/ 5863771 w 5863771"/>
              <a:gd name="connsiteY10" fmla="*/ 0 h 32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3771" h="3243943">
                <a:moveTo>
                  <a:pt x="0" y="3243943"/>
                </a:moveTo>
                <a:cubicBezTo>
                  <a:pt x="104623" y="3234266"/>
                  <a:pt x="209247" y="3224590"/>
                  <a:pt x="326571" y="3156857"/>
                </a:cubicBezTo>
                <a:cubicBezTo>
                  <a:pt x="443895" y="3089124"/>
                  <a:pt x="568475" y="3020181"/>
                  <a:pt x="703942" y="2837543"/>
                </a:cubicBezTo>
                <a:cubicBezTo>
                  <a:pt x="839409" y="2654905"/>
                  <a:pt x="989390" y="2310190"/>
                  <a:pt x="1139371" y="2061028"/>
                </a:cubicBezTo>
                <a:cubicBezTo>
                  <a:pt x="1289352" y="1811866"/>
                  <a:pt x="1438123" y="1543352"/>
                  <a:pt x="1603828" y="1342571"/>
                </a:cubicBezTo>
                <a:cubicBezTo>
                  <a:pt x="1769533" y="1141790"/>
                  <a:pt x="1902581" y="1007533"/>
                  <a:pt x="2133600" y="856343"/>
                </a:cubicBezTo>
                <a:cubicBezTo>
                  <a:pt x="2364619" y="705152"/>
                  <a:pt x="2619828" y="553961"/>
                  <a:pt x="2989942" y="435428"/>
                </a:cubicBezTo>
                <a:cubicBezTo>
                  <a:pt x="3360056" y="316895"/>
                  <a:pt x="3875314" y="217714"/>
                  <a:pt x="4354285" y="145143"/>
                </a:cubicBezTo>
                <a:cubicBezTo>
                  <a:pt x="4833256" y="72572"/>
                  <a:pt x="5863771" y="0"/>
                  <a:pt x="5863771" y="0"/>
                </a:cubicBezTo>
                <a:lnTo>
                  <a:pt x="5863771" y="0"/>
                </a:lnTo>
                <a:lnTo>
                  <a:pt x="586377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55486" y="1690914"/>
            <a:ext cx="5871028" cy="3650343"/>
          </a:xfrm>
          <a:custGeom>
            <a:avLst/>
            <a:gdLst>
              <a:gd name="connsiteX0" fmla="*/ 0 w 5871028"/>
              <a:gd name="connsiteY0" fmla="*/ 3650343 h 3650343"/>
              <a:gd name="connsiteX1" fmla="*/ 718457 w 5871028"/>
              <a:gd name="connsiteY1" fmla="*/ 1240972 h 3650343"/>
              <a:gd name="connsiteX2" fmla="*/ 2786743 w 5871028"/>
              <a:gd name="connsiteY2" fmla="*/ 304800 h 3650343"/>
              <a:gd name="connsiteX3" fmla="*/ 5871028 w 5871028"/>
              <a:gd name="connsiteY3" fmla="*/ 0 h 365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1028" h="3650343">
                <a:moveTo>
                  <a:pt x="0" y="3650343"/>
                </a:moveTo>
                <a:cubicBezTo>
                  <a:pt x="127000" y="2724452"/>
                  <a:pt x="254000" y="1798562"/>
                  <a:pt x="718457" y="1240972"/>
                </a:cubicBezTo>
                <a:cubicBezTo>
                  <a:pt x="1182914" y="683382"/>
                  <a:pt x="1927981" y="511629"/>
                  <a:pt x="2786743" y="304800"/>
                </a:cubicBezTo>
                <a:cubicBezTo>
                  <a:pt x="3645505" y="97971"/>
                  <a:pt x="4758266" y="48985"/>
                  <a:pt x="5871028" y="0"/>
                </a:cubicBezTo>
              </a:path>
            </a:pathLst>
          </a:cu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262743" y="2794000"/>
            <a:ext cx="5783943" cy="2525486"/>
          </a:xfrm>
          <a:custGeom>
            <a:avLst/>
            <a:gdLst>
              <a:gd name="connsiteX0" fmla="*/ 0 w 5783943"/>
              <a:gd name="connsiteY0" fmla="*/ 2525486 h 2525486"/>
              <a:gd name="connsiteX1" fmla="*/ 1226457 w 5783943"/>
              <a:gd name="connsiteY1" fmla="*/ 2300514 h 2525486"/>
              <a:gd name="connsiteX2" fmla="*/ 1995714 w 5783943"/>
              <a:gd name="connsiteY2" fmla="*/ 1821543 h 2525486"/>
              <a:gd name="connsiteX3" fmla="*/ 2772228 w 5783943"/>
              <a:gd name="connsiteY3" fmla="*/ 660400 h 2525486"/>
              <a:gd name="connsiteX4" fmla="*/ 5783943 w 5783943"/>
              <a:gd name="connsiteY4" fmla="*/ 0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943" h="2525486">
                <a:moveTo>
                  <a:pt x="0" y="2525486"/>
                </a:moveTo>
                <a:cubicBezTo>
                  <a:pt x="446919" y="2471662"/>
                  <a:pt x="893838" y="2417838"/>
                  <a:pt x="1226457" y="2300514"/>
                </a:cubicBezTo>
                <a:cubicBezTo>
                  <a:pt x="1559076" y="2183190"/>
                  <a:pt x="1738086" y="2094895"/>
                  <a:pt x="1995714" y="1821543"/>
                </a:cubicBezTo>
                <a:cubicBezTo>
                  <a:pt x="2253342" y="1548191"/>
                  <a:pt x="2140857" y="963990"/>
                  <a:pt x="2772228" y="660400"/>
                </a:cubicBezTo>
                <a:cubicBezTo>
                  <a:pt x="3403599" y="356810"/>
                  <a:pt x="4593771" y="178405"/>
                  <a:pt x="5783943" y="0"/>
                </a:cubicBezTo>
              </a:path>
            </a:pathLst>
          </a:cu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98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493"/>
          <a:stretch/>
        </p:blipFill>
        <p:spPr>
          <a:xfrm>
            <a:off x="107155" y="121444"/>
            <a:ext cx="4589647" cy="5880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204" y="3618406"/>
            <a:ext cx="3706689" cy="22191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01202" y="757256"/>
            <a:ext cx="3318214" cy="2638425"/>
            <a:chOff x="5401202" y="757256"/>
            <a:chExt cx="3318214" cy="26384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1202" y="757256"/>
              <a:ext cx="3218206" cy="26384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83510" y="3141602"/>
              <a:ext cx="15359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www.theanalysisfactor.com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9051" y="964406"/>
            <a:ext cx="1362151" cy="771525"/>
            <a:chOff x="4039051" y="964406"/>
            <a:chExt cx="1362151" cy="77152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393406" y="964406"/>
              <a:ext cx="1007796" cy="639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39051" y="996373"/>
              <a:ext cx="1362151" cy="7395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Elbow Connector 18"/>
          <p:cNvCxnSpPr>
            <a:stCxn id="5" idx="3"/>
          </p:cNvCxnSpPr>
          <p:nvPr/>
        </p:nvCxnSpPr>
        <p:spPr>
          <a:xfrm flipH="1">
            <a:off x="5612609" y="2076469"/>
            <a:ext cx="3006799" cy="3502800"/>
          </a:xfrm>
          <a:prstGeom prst="bentConnector4">
            <a:avLst>
              <a:gd name="adj1" fmla="val -7603"/>
              <a:gd name="adj2" fmla="val 11002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22026" y="4138551"/>
            <a:ext cx="247401" cy="223654"/>
            <a:chOff x="5522026" y="4138551"/>
            <a:chExt cx="247401" cy="2236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522026" y="4138551"/>
              <a:ext cx="243444" cy="59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25983" y="4356268"/>
              <a:ext cx="243444" cy="59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0942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3" y="196741"/>
            <a:ext cx="6652092" cy="5715872"/>
          </a:xfrm>
          <a:prstGeom prst="rect">
            <a:avLst/>
          </a:prstGeom>
        </p:spPr>
      </p:pic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25" y="2258839"/>
            <a:ext cx="6308676" cy="36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563" y="1486893"/>
            <a:ext cx="7696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Annotated bibliography of factors thought to affect site index:</a:t>
            </a:r>
            <a:br>
              <a:rPr lang="en-US" sz="2000" dirty="0"/>
            </a:br>
            <a:r>
              <a:rPr lang="en-US" sz="2000" dirty="0"/>
              <a:t>    universal factors plus additional factors specific to geographic </a:t>
            </a:r>
            <a:br>
              <a:rPr lang="en-US" sz="2000" dirty="0"/>
            </a:br>
            <a:r>
              <a:rPr lang="en-US" sz="2000" dirty="0"/>
              <a:t>    region (PNW, SE, NE)</a:t>
            </a:r>
          </a:p>
          <a:p>
            <a:endParaRPr lang="en-US" sz="2000" dirty="0"/>
          </a:p>
          <a:p>
            <a:r>
              <a:rPr lang="en-US" sz="2000" dirty="0"/>
              <a:t>2. Updated, plot-specific height/age curves for all plots included in </a:t>
            </a:r>
            <a:br>
              <a:rPr lang="en-US" sz="2000" dirty="0"/>
            </a:br>
            <a:r>
              <a:rPr lang="en-US" sz="2000" dirty="0"/>
              <a:t>    analysis.</a:t>
            </a:r>
          </a:p>
          <a:p>
            <a:endParaRPr lang="en-US" sz="2000" dirty="0"/>
          </a:p>
          <a:p>
            <a:r>
              <a:rPr lang="en-US" sz="2000" dirty="0"/>
              <a:t>3. Equation / response surface / methods to calculate updated</a:t>
            </a:r>
            <a:br>
              <a:rPr lang="en-US" sz="2000" dirty="0"/>
            </a:br>
            <a:r>
              <a:rPr lang="en-US" sz="2000" dirty="0"/>
              <a:t>    site index values by species and location for a given base-age.  </a:t>
            </a:r>
            <a:br>
              <a:rPr lang="en-US" sz="2000" dirty="0"/>
            </a:br>
            <a:r>
              <a:rPr lang="en-US" sz="2000" dirty="0"/>
              <a:t>    Values may be updated as often as are the underlying datasets.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14" y="1073426"/>
            <a:ext cx="7696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Addresses CAFS / IAB issues related to validation and</a:t>
            </a:r>
            <a:br>
              <a:rPr lang="en-US" sz="2000" dirty="0"/>
            </a:br>
            <a:r>
              <a:rPr lang="en-US" sz="2000" dirty="0"/>
              <a:t>    verification of growth &amp; yield models. </a:t>
            </a:r>
          </a:p>
          <a:p>
            <a:endParaRPr lang="en-US" sz="2000" dirty="0"/>
          </a:p>
          <a:p>
            <a:r>
              <a:rPr lang="en-US" sz="2000" dirty="0"/>
              <a:t>2. Site index is an input in most growth and yield systems in the</a:t>
            </a:r>
            <a:br>
              <a:rPr lang="en-US" sz="2000" dirty="0"/>
            </a:br>
            <a:r>
              <a:rPr lang="en-US" sz="2000" dirty="0"/>
              <a:t>    PNW (e.g. FPS, ORGANON FVS). If successful, the </a:t>
            </a:r>
            <a:br>
              <a:rPr lang="en-US" sz="2000" dirty="0"/>
            </a:br>
            <a:r>
              <a:rPr lang="en-US" sz="2000" dirty="0"/>
              <a:t>    methodology will provide a direct substitution for site index </a:t>
            </a:r>
            <a:br>
              <a:rPr lang="en-US" sz="2000" dirty="0"/>
            </a:br>
            <a:r>
              <a:rPr lang="en-US" sz="2000" dirty="0"/>
              <a:t>    that accounts for changes in patterns of predictors of site index.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442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DejaVu Sans</vt:lpstr>
      <vt:lpstr>Eras Light ITC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Stand Management Cooperative</cp:lastModifiedBy>
  <cp:revision>98</cp:revision>
  <dcterms:created xsi:type="dcterms:W3CDTF">2013-02-25T23:05:08Z</dcterms:created>
  <dcterms:modified xsi:type="dcterms:W3CDTF">2020-06-05T19:07:50Z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