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72" r:id="rId5"/>
    <p:sldId id="258" r:id="rId6"/>
    <p:sldId id="259" r:id="rId7"/>
    <p:sldId id="265" r:id="rId8"/>
    <p:sldId id="269" r:id="rId9"/>
    <p:sldId id="260" r:id="rId10"/>
    <p:sldId id="267" r:id="rId11"/>
    <p:sldId id="268" r:id="rId12"/>
    <p:sldId id="270" r:id="rId13"/>
    <p:sldId id="271" r:id="rId14"/>
    <p:sldId id="274" r:id="rId15"/>
    <p:sldId id="273" r:id="rId16"/>
    <p:sldId id="261" r:id="rId17"/>
    <p:sldId id="262" r:id="rId18"/>
    <p:sldId id="263"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2338" y="-6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8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8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8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5" name="PlaceHolder 6"/>
          <p:cNvSpPr>
            <a:spLocks noGrp="1"/>
          </p:cNvSpPr>
          <p:nvPr>
            <p:ph type="sldNum"/>
          </p:nvPr>
        </p:nvSpPr>
        <p:spPr>
          <a:xfrm>
            <a:off x="4399200" y="9555480"/>
            <a:ext cx="3372840" cy="502560"/>
          </a:xfrm>
          <a:prstGeom prst="rect">
            <a:avLst/>
          </a:prstGeom>
        </p:spPr>
        <p:txBody>
          <a:bodyPr lIns="0" tIns="0" rIns="0" bIns="0" anchor="b"/>
          <a:lstStyle/>
          <a:p>
            <a:pPr algn="r"/>
            <a:fld id="{E09AF331-CD7F-4FDC-B425-FB770E011542}"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43867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1143000" y="685800"/>
            <a:ext cx="4572000" cy="3429000"/>
          </a:xfrm>
          <a:prstGeom prst="rect">
            <a:avLst/>
          </a:prstGeom>
        </p:spPr>
      </p:sp>
      <p:sp>
        <p:nvSpPr>
          <p:cNvPr id="124" name="PlaceHolder 2"/>
          <p:cNvSpPr>
            <a:spLocks noGrp="1"/>
          </p:cNvSpPr>
          <p:nvPr>
            <p:ph type="body"/>
          </p:nvPr>
        </p:nvSpPr>
        <p:spPr>
          <a:xfrm>
            <a:off x="685800" y="4343400"/>
            <a:ext cx="5485680" cy="4114080"/>
          </a:xfrm>
          <a:prstGeom prst="rect">
            <a:avLst/>
          </a:prstGeom>
        </p:spPr>
        <p:txBody>
          <a:bodyPr lIns="0" tIns="0" rIns="0" bIns="0"/>
          <a:lstStyle/>
          <a:p>
            <a:endParaRPr lang="en-US" sz="2000" b="0" strike="noStrike" spc="-1">
              <a:latin typeface="Arial"/>
            </a:endParaRPr>
          </a:p>
        </p:txBody>
      </p:sp>
      <p:sp>
        <p:nvSpPr>
          <p:cNvPr id="125" name="CustomShape 3"/>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4794E8-AD3A-48AD-9F0D-6496D6A049C3}"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9"/>
          <p:cNvPicPr/>
          <p:nvPr/>
        </p:nvPicPr>
        <p:blipFill>
          <a:blip r:embed="rId14"/>
          <a:stretch/>
        </p:blipFill>
        <p:spPr>
          <a:xfrm>
            <a:off x="765000" y="6078960"/>
            <a:ext cx="697680" cy="703800"/>
          </a:xfrm>
          <a:prstGeom prst="rect">
            <a:avLst/>
          </a:prstGeom>
          <a:ln>
            <a:noFill/>
          </a:ln>
        </p:spPr>
      </p:pic>
      <p:pic>
        <p:nvPicPr>
          <p:cNvPr id="5" name="Picture 4"/>
          <p:cNvPicPr/>
          <p:nvPr/>
        </p:nvPicPr>
        <p:blipFill>
          <a:blip r:embed="rId15"/>
          <a:stretch/>
        </p:blipFill>
        <p:spPr>
          <a:xfrm>
            <a:off x="7581600" y="6035040"/>
            <a:ext cx="699480" cy="73116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9"/>
          <p:cNvPicPr/>
          <p:nvPr/>
        </p:nvPicPr>
        <p:blipFill>
          <a:blip r:embed="rId14"/>
          <a:stretch/>
        </p:blipFill>
        <p:spPr>
          <a:xfrm>
            <a:off x="765000" y="6078960"/>
            <a:ext cx="697680" cy="703800"/>
          </a:xfrm>
          <a:prstGeom prst="rect">
            <a:avLst/>
          </a:prstGeom>
          <a:ln>
            <a:noFill/>
          </a:ln>
        </p:spPr>
      </p:pic>
      <p:pic>
        <p:nvPicPr>
          <p:cNvPr id="41" name="Picture 40"/>
          <p:cNvPicPr/>
          <p:nvPr/>
        </p:nvPicPr>
        <p:blipFill>
          <a:blip r:embed="rId15"/>
          <a:stretch/>
        </p:blipFill>
        <p:spPr>
          <a:xfrm>
            <a:off x="7581600" y="6035040"/>
            <a:ext cx="699480" cy="7311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
        <p:nvSpPr>
          <p:cNvPr id="87" name="CustomShape 2"/>
          <p:cNvSpPr/>
          <p:nvPr/>
        </p:nvSpPr>
        <p:spPr>
          <a:xfrm>
            <a:off x="343080" y="1219320"/>
            <a:ext cx="8457480" cy="22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en-US" sz="1800" b="0" strike="noStrike" spc="-1" dirty="0">
              <a:latin typeface="Arial"/>
            </a:endParaRPr>
          </a:p>
          <a:p>
            <a:pPr algn="ctr">
              <a:lnSpc>
                <a:spcPct val="100000"/>
              </a:lnSpc>
              <a:spcAft>
                <a:spcPts val="1200"/>
              </a:spcAft>
            </a:pPr>
            <a:r>
              <a:rPr lang="en-US" sz="3600" spc="-1" dirty="0">
                <a:solidFill>
                  <a:srgbClr val="000000"/>
                </a:solidFill>
                <a:latin typeface="Trebuchet MS"/>
              </a:rPr>
              <a:t>INTERN: Gains from advanced genetics western larch across the Inland Northwestern United States</a:t>
            </a:r>
            <a:endParaRPr lang="en-US" dirty="0"/>
          </a:p>
          <a:p>
            <a:pPr algn="ctr">
              <a:lnSpc>
                <a:spcPct val="100000"/>
              </a:lnSpc>
              <a:spcAft>
                <a:spcPts val="1200"/>
              </a:spcAft>
            </a:pPr>
            <a:r>
              <a:rPr lang="en-US" sz="2000" b="0" strike="noStrike" spc="-1" dirty="0">
                <a:solidFill>
                  <a:srgbClr val="000000"/>
                </a:solidFill>
                <a:latin typeface="Trebuchet MS"/>
                <a:ea typeface="DejaVu Sans"/>
              </a:rPr>
              <a:t>CAFS.19.77</a:t>
            </a:r>
            <a:endParaRPr lang="en-US" sz="2000" b="0" strike="noStrike" spc="-1" dirty="0">
              <a:latin typeface="Arial"/>
            </a:endParaRPr>
          </a:p>
        </p:txBody>
      </p:sp>
      <p:sp>
        <p:nvSpPr>
          <p:cNvPr id="88" name="CustomShape 3"/>
          <p:cNvSpPr/>
          <p:nvPr/>
        </p:nvSpPr>
        <p:spPr>
          <a:xfrm>
            <a:off x="330464" y="405359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1200"/>
              </a:spcAft>
            </a:pPr>
            <a:r>
              <a:rPr lang="en-US" sz="2000" spc="-1" dirty="0">
                <a:solidFill>
                  <a:srgbClr val="000000"/>
                </a:solidFill>
                <a:latin typeface="Trebuchet MS"/>
              </a:rPr>
              <a:t>Cen Chen, Andrew Nelson, and Mark Coleman</a:t>
            </a:r>
          </a:p>
          <a:p>
            <a:pPr algn="ctr">
              <a:lnSpc>
                <a:spcPct val="100000"/>
              </a:lnSpc>
              <a:spcAft>
                <a:spcPts val="1200"/>
              </a:spcAft>
            </a:pPr>
            <a:r>
              <a:rPr lang="en-US" sz="2000" spc="-1" dirty="0">
                <a:solidFill>
                  <a:srgbClr val="000000"/>
                </a:solidFill>
                <a:latin typeface="Trebuchet MS"/>
              </a:rPr>
              <a:t>University of Idaho</a:t>
            </a:r>
          </a:p>
        </p:txBody>
      </p:sp>
      <p:sp>
        <p:nvSpPr>
          <p:cNvPr id="89" name="CustomShape 4"/>
          <p:cNvSpPr/>
          <p:nvPr/>
        </p:nvSpPr>
        <p:spPr>
          <a:xfrm>
            <a:off x="1943280" y="380880"/>
            <a:ext cx="52570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0" strike="noStrike" spc="-1" dirty="0">
                <a:solidFill>
                  <a:srgbClr val="000000"/>
                </a:solidFill>
                <a:latin typeface="Trebuchet MS"/>
                <a:ea typeface="DejaVu Sans"/>
              </a:rPr>
              <a:t>Ending Project / Final Report</a:t>
            </a:r>
            <a:endParaRPr lang="en-US" sz="2800" b="0" strike="noStrike" spc="-1" dirty="0">
              <a:latin typeface="Arial"/>
            </a:endParaRPr>
          </a:p>
        </p:txBody>
      </p:sp>
      <p:sp>
        <p:nvSpPr>
          <p:cNvPr id="90" name="CustomShape 5"/>
          <p:cNvSpPr/>
          <p:nvPr/>
        </p:nvSpPr>
        <p:spPr>
          <a:xfrm>
            <a:off x="343080" y="493380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3" name="Rectangle 2"/>
          <p:cNvSpPr/>
          <p:nvPr/>
        </p:nvSpPr>
        <p:spPr>
          <a:xfrm>
            <a:off x="914400" y="1371600"/>
            <a:ext cx="7315200" cy="3354765"/>
          </a:xfrm>
          <a:prstGeom prst="rect">
            <a:avLst/>
          </a:prstGeom>
        </p:spPr>
        <p:txBody>
          <a:bodyPr wrap="square">
            <a:spAutoFit/>
          </a:bodyPr>
          <a:lstStyle/>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Daily observations of precipitation, snow depth, and min., max., and average temperature from 98 stations located in the study area interpolated to sample plots.</a:t>
            </a:r>
          </a:p>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30-meter resolution elevation data from the Idaho Geospatial Office used to derive elevation, slope, and aspect at sample plots.</a:t>
            </a:r>
          </a:p>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Information of nursery,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and container.</a:t>
            </a:r>
          </a:p>
        </p:txBody>
      </p:sp>
      <p:sp>
        <p:nvSpPr>
          <p:cNvPr id="4" name="Title 1">
            <a:extLst>
              <a:ext uri="{FF2B5EF4-FFF2-40B4-BE49-F238E27FC236}">
                <a16:creationId xmlns:a16="http://schemas.microsoft.com/office/drawing/2014/main" xmlns="" id="{A1F9FC62-AF70-4B92-8DA3-C08245F05C33}"/>
              </a:ext>
            </a:extLst>
          </p:cNvPr>
          <p:cNvSpPr txBox="1">
            <a:spLocks/>
          </p:cNvSpPr>
          <p:nvPr/>
        </p:nvSpPr>
        <p:spPr>
          <a:xfrm>
            <a:off x="914400" y="685800"/>
            <a:ext cx="7315200" cy="468526"/>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algn="ctr"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Demi" panose="020B0603020102020204" pitchFamily="34" charset="0"/>
              </a:rPr>
              <a:t>Data</a:t>
            </a:r>
          </a:p>
        </p:txBody>
      </p:sp>
      <p:sp>
        <p:nvSpPr>
          <p:cNvPr id="5"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36332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sp>
        <p:nvSpPr>
          <p:cNvPr id="3" name="Rectangle 2"/>
          <p:cNvSpPr/>
          <p:nvPr/>
        </p:nvSpPr>
        <p:spPr>
          <a:xfrm>
            <a:off x="914400" y="914400"/>
            <a:ext cx="7315200" cy="5878532"/>
          </a:xfrm>
          <a:prstGeom prst="rect">
            <a:avLst/>
          </a:prstGeom>
        </p:spPr>
        <p:txBody>
          <a:bodyPr wrap="square">
            <a:spAutoFit/>
          </a:bodyPr>
          <a:lstStyle/>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Mortality varied greatly among seedlings, while less variability was observed in growth.</a:t>
            </a:r>
          </a:p>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Mortality of Douglas-fir </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(3.7%) was </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lower than that of western larch </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(5.3%) in </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1</a:t>
            </a:r>
            <a:r>
              <a:rPr lang="en-US" sz="2400" baseline="300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st</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year, but two-year totals were similar between the two </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species (~11%).</a:t>
            </a:r>
            <a:endPar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Both mortality and growth were greater for seedlings from genetically superior seed orchards compared to wild collected, but gains in growth were small in size.</a:t>
            </a:r>
          </a:p>
          <a:p>
            <a:pPr marL="342900" lvl="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Mortality was understandably lower for seedlings with larger containerized rooting volume (220-250 ml), but their growth also was lower.</a:t>
            </a:r>
          </a:p>
          <a:p>
            <a:pPr marL="342900" lvl="0" indent="-342900">
              <a:spcAft>
                <a:spcPts val="1200"/>
              </a:spcAft>
              <a:buFont typeface="Arial" pitchFamily="34" charset="0"/>
              <a:buChar char="•"/>
            </a:pPr>
            <a:endPar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p:txBody>
      </p:sp>
      <p:sp>
        <p:nvSpPr>
          <p:cNvPr id="4"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12438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sp>
        <p:nvSpPr>
          <p:cNvPr id="3" name="Rectangle 2"/>
          <p:cNvSpPr/>
          <p:nvPr/>
        </p:nvSpPr>
        <p:spPr>
          <a:xfrm>
            <a:off x="914400" y="914400"/>
            <a:ext cx="7315200" cy="5201424"/>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Root growth potential was not found to be significantly related to seedling growth and mortality. It may be more influential on poorer quality sites</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Competing vegetation had a similarly small effect probably due to chemical preparation.</a:t>
            </a:r>
            <a:endPar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Temperature and precipitation played imperative roles in seedling growth and mortality. Greater precipitation greatly improved both diameter and height growth, while increased number of precipitation days lowered both growth and mortality</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a:t>
            </a:r>
          </a:p>
          <a:p>
            <a:pPr marL="342900" indent="-342900">
              <a:spcAft>
                <a:spcPts val="1200"/>
              </a:spcAft>
              <a:buFont typeface="Arial" pitchFamily="34" charset="0"/>
              <a:buChar char="•"/>
            </a:pP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Mortality varied greatly across nurseries and </a:t>
            </a:r>
            <a:r>
              <a:rPr lang="en-US" sz="2400" dirty="0" err="1"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seedlots</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(between 0 and 15.7%)</a:t>
            </a:r>
            <a:endPar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p:txBody>
      </p:sp>
      <p:sp>
        <p:nvSpPr>
          <p:cNvPr id="4"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1553909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
        <p:nvSpPr>
          <p:cNvPr id="3" name="CustomShape 4"/>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pic>
        <p:nvPicPr>
          <p:cNvPr id="1026" name="Picture 2" descr="F:\Documents during in the US\UMaine\Idaho\No.7\Pred_m2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A1F9FC62-AF70-4B92-8DA3-C08245F05C33}"/>
              </a:ext>
            </a:extLst>
          </p:cNvPr>
          <p:cNvSpPr txBox="1">
            <a:spLocks/>
          </p:cNvSpPr>
          <p:nvPr/>
        </p:nvSpPr>
        <p:spPr>
          <a:xfrm>
            <a:off x="5791200" y="1071622"/>
            <a:ext cx="4572000" cy="1000274"/>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algn="l" defTabSz="343002" rtl="0" eaLnBrk="1" fontAlgn="auto" latinLnBrk="0" hangingPunct="1">
              <a:lnSpc>
                <a:spcPts val="3938"/>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Franklin Gothic Demi" panose="020B0603020102020204" pitchFamily="34" charset="0"/>
              </a:rPr>
              <a:t>Predicted</a:t>
            </a:r>
          </a:p>
          <a:p>
            <a:pPr marL="0" marR="0" lvl="0" indent="0" algn="l" defTabSz="343002" rtl="0" eaLnBrk="1" fontAlgn="auto" latinLnBrk="0" hangingPunct="1">
              <a:lnSpc>
                <a:spcPts val="3938"/>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Franklin Gothic Demi" panose="020B0603020102020204" pitchFamily="34" charset="0"/>
              </a:rPr>
              <a:t>2</a:t>
            </a:r>
            <a:r>
              <a:rPr kumimoji="0" lang="en-US" sz="3200" b="1" i="0" u="none" strike="noStrike" kern="1200" cap="none" spc="0" normalizeH="0" baseline="30000" noProof="0" dirty="0" smtClean="0">
                <a:ln>
                  <a:noFill/>
                </a:ln>
                <a:solidFill>
                  <a:srgbClr val="000000"/>
                </a:solidFill>
                <a:effectLst/>
                <a:uLnTx/>
                <a:uFillTx/>
                <a:latin typeface="Franklin Gothic Demi" panose="020B0603020102020204" pitchFamily="34" charset="0"/>
              </a:rPr>
              <a:t>nd</a:t>
            </a:r>
            <a:r>
              <a:rPr kumimoji="0" lang="en-US" sz="3200" b="1" i="0" u="none" strike="noStrike" kern="1200" cap="none" spc="0" normalizeH="0" baseline="0" noProof="0" dirty="0" smtClean="0">
                <a:ln>
                  <a:noFill/>
                </a:ln>
                <a:solidFill>
                  <a:srgbClr val="000000"/>
                </a:solidFill>
                <a:effectLst/>
                <a:uLnTx/>
                <a:uFillTx/>
                <a:latin typeface="Franklin Gothic Demi" panose="020B0603020102020204" pitchFamily="34" charset="0"/>
              </a:rPr>
              <a:t> year mortality</a:t>
            </a:r>
            <a:endParaRPr kumimoji="0" lang="en-US" sz="3200" b="1" i="0" u="none" strike="noStrike" kern="1200" cap="none" spc="0" normalizeH="0" baseline="0" noProof="0" dirty="0">
              <a:ln>
                <a:noFill/>
              </a:ln>
              <a:solidFill>
                <a:srgbClr val="000000"/>
              </a:solidFill>
              <a:effectLst/>
              <a:uLnTx/>
              <a:uFillTx/>
              <a:latin typeface="Franklin Gothic Demi" panose="020B0603020102020204" pitchFamily="34" charset="0"/>
            </a:endParaRPr>
          </a:p>
        </p:txBody>
      </p:sp>
      <p:pic>
        <p:nvPicPr>
          <p:cNvPr id="1028" name="Picture 4" descr="F:\Documents during in the US\UMaine\Idaho\No.7\Emp_b_7V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1520" y="685800"/>
            <a:ext cx="2286000" cy="4154984"/>
          </a:xfrm>
          <a:prstGeom prst="rect">
            <a:avLst/>
          </a:prstGeom>
          <a:solidFill>
            <a:schemeClr val="bg1"/>
          </a:solidFill>
        </p:spPr>
        <p:txBody>
          <a:bodyPr wrap="square">
            <a:spAutoFit/>
          </a:bodyPr>
          <a:lstStyle/>
          <a:p>
            <a:r>
              <a:rPr lang="en-US" sz="2400" b="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Effects </a:t>
            </a:r>
            <a:r>
              <a:rPr lang="en-US" sz="2400" b="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of container size, nursery, </a:t>
            </a:r>
            <a:r>
              <a:rPr lang="en-US" sz="2400" b="1"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a:t>
            </a:r>
            <a:r>
              <a:rPr lang="en-US" sz="2400" b="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genetic improvement, and soil parent material on observed </a:t>
            </a:r>
            <a:r>
              <a:rPr lang="en-US" sz="2400" b="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mortality</a:t>
            </a:r>
            <a:endParaRPr lang="en-US" sz="2400" b="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p:txBody>
      </p:sp>
    </p:spTree>
    <p:extLst>
      <p:ext uri="{BB962C8B-B14F-4D97-AF65-F5344CB8AC3E}">
        <p14:creationId xmlns:p14="http://schemas.microsoft.com/office/powerpoint/2010/main" val="20332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ocuments during in the US\UMaine\Idaho\No.7\Pi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A1F9FC62-AF70-4B92-8DA3-C08245F05C33}"/>
              </a:ext>
            </a:extLst>
          </p:cNvPr>
          <p:cNvSpPr txBox="1">
            <a:spLocks/>
          </p:cNvSpPr>
          <p:nvPr/>
        </p:nvSpPr>
        <p:spPr>
          <a:xfrm>
            <a:off x="914400" y="685800"/>
            <a:ext cx="7315200" cy="468526"/>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algn="ctr"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Demi" panose="020B0603020102020204" pitchFamily="34" charset="0"/>
              </a:rPr>
              <a:t>Relative importance of various factors</a:t>
            </a:r>
          </a:p>
        </p:txBody>
      </p:sp>
      <p:sp>
        <p:nvSpPr>
          <p:cNvPr id="4"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644777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8"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
        <p:nvSpPr>
          <p:cNvPr id="109"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10" name="CustomShape 4"/>
          <p:cNvSpPr/>
          <p:nvPr/>
        </p:nvSpPr>
        <p:spPr>
          <a:xfrm>
            <a:off x="7078320" y="182520"/>
            <a:ext cx="14364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Deliverables</a:t>
            </a:r>
            <a:endParaRPr lang="en-US" sz="1800" b="1" strike="noStrike" spc="-1">
              <a:latin typeface="Arial"/>
            </a:endParaRPr>
          </a:p>
        </p:txBody>
      </p:sp>
      <p:sp>
        <p:nvSpPr>
          <p:cNvPr id="2" name="Rectangle 1"/>
          <p:cNvSpPr/>
          <p:nvPr/>
        </p:nvSpPr>
        <p:spPr>
          <a:xfrm>
            <a:off x="914400" y="914400"/>
            <a:ext cx="7315200" cy="4875181"/>
          </a:xfrm>
          <a:prstGeom prst="rect">
            <a:avLst/>
          </a:prstGeom>
        </p:spPr>
        <p:txBody>
          <a:bodyPr wrap="square">
            <a:spAutoFit/>
          </a:bodyPr>
          <a:lstStyle/>
          <a:p>
            <a:pPr>
              <a:lnSpc>
                <a:spcPct val="135000"/>
              </a:lnSpc>
              <a:spcAft>
                <a:spcPts val="1200"/>
              </a:spcAft>
            </a:pPr>
            <a:r>
              <a:rPr lang="en-US" sz="2400" i="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Publication</a:t>
            </a:r>
          </a:p>
          <a:p>
            <a:pPr>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Chen, C. and Nelson, A. In review. Growth and mortality of planted interior Douglas-fir and western larch seedlings during the establishment phase in Idaho, USA. Submitted to Forest Ecology and Management.</a:t>
            </a:r>
          </a:p>
          <a:p>
            <a:pPr>
              <a:lnSpc>
                <a:spcPct val="135000"/>
              </a:lnSpc>
              <a:spcAft>
                <a:spcPts val="1200"/>
              </a:spcAft>
            </a:pPr>
            <a:r>
              <a:rPr lang="en-US" sz="2400" i="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Presentation</a:t>
            </a:r>
          </a:p>
          <a:p>
            <a:pPr>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Chen, C. and Nelson, A. 2020. Early growth and mortality of planted interior Douglas-fir and western larch seedlings. Intermountain Forestry Cooperative annual meeting.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12"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13"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14" name="CustomShape 4"/>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Company Benefits</a:t>
            </a:r>
            <a:endParaRPr lang="en-US" sz="1800" b="1" strike="noStrike" spc="-1">
              <a:latin typeface="Arial"/>
            </a:endParaRPr>
          </a:p>
        </p:txBody>
      </p:sp>
      <p:sp>
        <p:nvSpPr>
          <p:cNvPr id="2" name="Rectangle 1"/>
          <p:cNvSpPr/>
          <p:nvPr/>
        </p:nvSpPr>
        <p:spPr>
          <a:xfrm>
            <a:off x="914400" y="889844"/>
            <a:ext cx="7315200" cy="5201424"/>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Companies may use the developed models to extend individual tree growth and yield models' ability to forecast seedlings during and after establishment, and consequently allow these models' applicability to full rotations.</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Inform companies of the significant effects of seedling quality and potential trade-off of improvements on reforestation success, in addition to site and environmental conditions.</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Companies may use information provided by this study to inform reforestation objectives and long-term management goals for the region that is seeing rapid increases in tree planting.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16"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17"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18" name="CustomShape 4"/>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Recommendations</a:t>
            </a:r>
            <a:endParaRPr lang="en-US" sz="1800" b="1" strike="noStrike" spc="-1">
              <a:latin typeface="Arial"/>
            </a:endParaRPr>
          </a:p>
        </p:txBody>
      </p:sp>
      <p:sp>
        <p:nvSpPr>
          <p:cNvPr id="2" name="Rectangle 1"/>
          <p:cNvSpPr/>
          <p:nvPr/>
        </p:nvSpPr>
        <p:spPr>
          <a:xfrm>
            <a:off x="914400" y="914400"/>
            <a:ext cx="7315200" cy="5201424"/>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effects of nursery,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soil, and genetic improvement are less addressed in previous studies, but all have contributed to the high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stochasticity</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in seedling growth and mortality.</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Both mortality and growth were greater for seedlings from genetically superior seed orchards compared to those from wild collected sources.</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Future planning of planting should consider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variabilities</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of seedlings of various origins, while evaluations of potential gains from genetic improvement probably should also take into consideration the effect of improvement on mortality.</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2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2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22" name="CustomShape 4"/>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Summary</a:t>
            </a:r>
            <a:endParaRPr lang="en-US" sz="1800" b="1" strike="noStrike" spc="-1">
              <a:latin typeface="Arial"/>
            </a:endParaRPr>
          </a:p>
        </p:txBody>
      </p:sp>
      <p:sp>
        <p:nvSpPr>
          <p:cNvPr id="2" name="Rectangle 1"/>
          <p:cNvSpPr/>
          <p:nvPr/>
        </p:nvSpPr>
        <p:spPr>
          <a:xfrm>
            <a:off x="914400" y="914400"/>
            <a:ext cx="7315200" cy="5201424"/>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developed seedling models readily fit into the architecture of current individual tree growth and yield models, which extend these models' ability to forecast seedlings during and after establishment. </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identified influential factors and specific differences in seedling growth and mortality during the establishment phase provide critical information and guidance to the increasingly important reforestation practice of planting.</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overall analytical framework presented in this analysis is generally applicable to species beyond Douglas-fir and western larch.</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92"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93"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94" name="CustomShape 4"/>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2" name="Rectangle 1"/>
          <p:cNvSpPr/>
          <p:nvPr/>
        </p:nvSpPr>
        <p:spPr>
          <a:xfrm>
            <a:off x="914400" y="914400"/>
            <a:ext cx="7315200" cy="5509200"/>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Planting is critical for the establishment of forests for future timber production and is the predominant practice in the Inland Northwest</a:t>
            </a: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a:t>
            </a:r>
          </a:p>
          <a:p>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a:t>
            </a:r>
            <a:r>
              <a:rPr lang="en-US" sz="2400" i="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6.1 million conifers and 4,400 ha in 2012</a:t>
            </a:r>
          </a:p>
          <a:p>
            <a:pPr>
              <a:spcAft>
                <a:spcPts val="1200"/>
              </a:spcAft>
            </a:pPr>
            <a:r>
              <a:rPr lang="en-US" sz="2400" i="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a:t>
            </a:r>
            <a:r>
              <a:rPr lang="en-US" sz="2400" i="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11.6 </a:t>
            </a:r>
            <a:r>
              <a:rPr lang="en-US" sz="2400" i="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million </a:t>
            </a:r>
            <a:r>
              <a:rPr lang="en-US" sz="2400" i="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conifers and 8,600 ha in 2018</a:t>
            </a:r>
            <a:endParaRPr lang="en-US" sz="2400" i="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Planting facilitates introduction of genetics selected for rapid growth and disease/pest resistance, and can be used for climate change adaptation, but also requires significant investment.</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Initial seedling performance is influenced by the quality of seedlings, which is often difficult to assess.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3" name="Rectangle 2"/>
          <p:cNvSpPr/>
          <p:nvPr/>
        </p:nvSpPr>
        <p:spPr>
          <a:xfrm>
            <a:off x="914400" y="914400"/>
            <a:ext cx="7315200" cy="5201424"/>
          </a:xfrm>
          <a:prstGeom prst="rect">
            <a:avLst/>
          </a:prstGeom>
        </p:spPr>
        <p:txBody>
          <a:bodyPr wrap="square">
            <a:spAutoFit/>
          </a:bodyPr>
          <a:lstStyle/>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Forests of the Inland Northwest vary dramatically in site quality based on aspect, elevation, depth of surficial volcanic ash deposits, soil parent material, and annual precipitation.</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Initial seedling growth and survival is a major missing link in forest growth and yield models as they are predominantly designed to model established trees.</a:t>
            </a:r>
          </a:p>
          <a:p>
            <a:pPr marL="342900" indent="-342900">
              <a:spcAft>
                <a:spcPts val="1200"/>
              </a:spcAft>
              <a:buFont typeface="Arial" pitchFamily="34" charset="0"/>
              <a:buChar char="•"/>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The lack of examinations of the multitude of both biotic and abiotic factors that influence initial growth and mortality of planted seedlings is likely due to their high variability and complexity, as well as the general lack of available data. </a:t>
            </a:r>
          </a:p>
        </p:txBody>
      </p:sp>
      <p:sp>
        <p:nvSpPr>
          <p:cNvPr id="4"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442207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96"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97"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98" name="CustomShape 4"/>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Hypotheses or Objectives</a:t>
            </a:r>
            <a:endParaRPr lang="en-US" sz="1800" b="1" strike="noStrike" spc="-1" dirty="0">
              <a:latin typeface="Arial"/>
            </a:endParaRPr>
          </a:p>
        </p:txBody>
      </p:sp>
      <p:sp>
        <p:nvSpPr>
          <p:cNvPr id="3" name="Rectangle 2"/>
          <p:cNvSpPr/>
          <p:nvPr/>
        </p:nvSpPr>
        <p:spPr>
          <a:xfrm>
            <a:off x="922020" y="838200"/>
            <a:ext cx="7315200" cy="5447645"/>
          </a:xfrm>
          <a:prstGeom prst="rect">
            <a:avLst/>
          </a:prstGeom>
        </p:spPr>
        <p:txBody>
          <a:bodyPr wrap="square">
            <a:spAutoFit/>
          </a:bodyPr>
          <a:lstStyle/>
          <a:p>
            <a:pPr lvl="0">
              <a:spcAft>
                <a:spcPts val="1200"/>
              </a:spcAft>
            </a:pPr>
            <a:r>
              <a:rPr lang="en-US" i="1"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Our project evolved from western larch to also covering Douglas-fir, both are commonly planted in the region, and comprehensively evaluated potential influential factors besides genetic improvements.</a:t>
            </a:r>
          </a:p>
          <a:p>
            <a:pPr lvl="0">
              <a:spcAft>
                <a:spcPts val="1200"/>
              </a:spcAft>
            </a:pPr>
            <a:r>
              <a:rPr lang="en-US" sz="2400" dirty="0" smtClean="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1</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 assess the effects of various factors of seedling origins, morphological attributes, soil, topography, weather, and competition on early growth and mortality of planted Douglas-fir and western larch seedlings.</a:t>
            </a:r>
          </a:p>
          <a:p>
            <a:pPr lvl="0">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2) predict early seedling growth and morality using significant and influential factors from the assessment.</a:t>
            </a:r>
          </a:p>
          <a:p>
            <a:pPr lvl="0">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3) compare specific differences between interior Douglas-fir and western larch and provide management suggestions.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ocuments during in the US\UMaine\Idaho\No.7\SA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6" name="Title 1">
            <a:extLst>
              <a:ext uri="{FF2B5EF4-FFF2-40B4-BE49-F238E27FC236}">
                <a16:creationId xmlns:a16="http://schemas.microsoft.com/office/drawing/2014/main" xmlns="" id="{A1F9FC62-AF70-4B92-8DA3-C08245F05C33}"/>
              </a:ext>
            </a:extLst>
          </p:cNvPr>
          <p:cNvSpPr txBox="1">
            <a:spLocks/>
          </p:cNvSpPr>
          <p:nvPr/>
        </p:nvSpPr>
        <p:spPr>
          <a:xfrm>
            <a:off x="4724400" y="701040"/>
            <a:ext cx="4572000" cy="4001095"/>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algn="l"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rPr>
              <a:t>Study area,</a:t>
            </a:r>
          </a:p>
          <a:p>
            <a:pPr marL="0" marR="0" lvl="0" indent="0" algn="l" defTabSz="343002" rtl="0" eaLnBrk="1" fontAlgn="auto" latinLnBrk="0" hangingPunct="1">
              <a:lnSpc>
                <a:spcPts val="3938"/>
              </a:lnSpc>
              <a:spcBef>
                <a:spcPct val="0"/>
              </a:spcBef>
              <a:spcAft>
                <a:spcPts val="0"/>
              </a:spcAft>
              <a:buClrTx/>
              <a:buSzTx/>
              <a:buFontTx/>
              <a:buNone/>
              <a:tabLst/>
              <a:defRPr/>
            </a:pPr>
            <a:r>
              <a:rPr lang="en-US" sz="2800" cap="none" dirty="0">
                <a:solidFill>
                  <a:srgbClr val="000000"/>
                </a:solidFill>
              </a:rPr>
              <a:t>land cover,</a:t>
            </a:r>
            <a:r>
              <a:rPr kumimoji="0" lang="en-US" sz="2800" b="1" i="0" u="none" strike="noStrike" kern="1200" cap="none" spc="0" normalizeH="0" baseline="0" noProof="0" dirty="0">
                <a:ln>
                  <a:noFill/>
                </a:ln>
                <a:solidFill>
                  <a:srgbClr val="000000"/>
                </a:solidFill>
                <a:effectLst/>
                <a:uLnTx/>
                <a:uFillTx/>
              </a:rPr>
              <a:t/>
            </a:r>
            <a:br>
              <a:rPr kumimoji="0" lang="en-US" sz="2800" b="1" i="0" u="none" strike="noStrike" kern="1200" cap="none" spc="0" normalizeH="0" baseline="0" noProof="0" dirty="0">
                <a:ln>
                  <a:noFill/>
                </a:ln>
                <a:solidFill>
                  <a:srgbClr val="000000"/>
                </a:solidFill>
                <a:effectLst/>
                <a:uLnTx/>
                <a:uFillTx/>
              </a:rPr>
            </a:br>
            <a:r>
              <a:rPr kumimoji="0" lang="en-US" sz="2800" b="1" i="0" u="none" strike="noStrike" kern="1200" cap="none" spc="0" normalizeH="0" baseline="0" noProof="0" dirty="0">
                <a:ln>
                  <a:noFill/>
                </a:ln>
                <a:solidFill>
                  <a:srgbClr val="000000"/>
                </a:solidFill>
                <a:effectLst/>
                <a:uLnTx/>
                <a:uFillTx/>
              </a:rPr>
              <a:t>and sample plots</a:t>
            </a:r>
          </a:p>
          <a:p>
            <a:pPr marL="0" marR="0" lvl="0" indent="0" algn="l" defTabSz="343002" rtl="0" eaLnBrk="1" fontAlgn="auto" latinLnBrk="0" hangingPunct="1">
              <a:lnSpc>
                <a:spcPts val="3938"/>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Franklin Gothic Demi" panose="020B0603020102020204" pitchFamily="34" charset="0"/>
            </a:endParaRPr>
          </a:p>
          <a:p>
            <a:pPr marL="342900" marR="0" lvl="0" indent="-342900" algn="l" defTabSz="343002" rtl="0" eaLnBrk="1" fontAlgn="auto" latinLnBrk="0" hangingPunct="1">
              <a:lnSpc>
                <a:spcPts val="3938"/>
              </a:lnSpc>
              <a:spcBef>
                <a:spcPct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rPr>
              <a:t>50 plots</a:t>
            </a:r>
          </a:p>
          <a:p>
            <a:pPr marL="342900" marR="0" lvl="0" indent="-342900" algn="l" defTabSz="343002" rtl="0" eaLnBrk="1" fontAlgn="auto" latinLnBrk="0" hangingPunct="1">
              <a:lnSpc>
                <a:spcPts val="3938"/>
              </a:lnSpc>
              <a:spcBef>
                <a:spcPct val="0"/>
              </a:spcBef>
              <a:spcAft>
                <a:spcPts val="0"/>
              </a:spcAft>
              <a:buClrTx/>
              <a:buSzTx/>
              <a:buFont typeface="Arial" pitchFamily="34" charset="0"/>
              <a:buChar char="•"/>
              <a:tabLst/>
              <a:defRPr/>
            </a:pPr>
            <a:r>
              <a:rPr lang="en-US" sz="2400" b="0" cap="none" dirty="0">
                <a:solidFill>
                  <a:srgbClr val="000000"/>
                </a:solidFill>
              </a:rPr>
              <a:t>15,000+ seedlings</a:t>
            </a:r>
          </a:p>
          <a:p>
            <a:pPr marL="342900" marR="0" lvl="0" indent="-342900" algn="l" defTabSz="343002" rtl="0" eaLnBrk="1" fontAlgn="auto" latinLnBrk="0" hangingPunct="1">
              <a:lnSpc>
                <a:spcPts val="3938"/>
              </a:lnSpc>
              <a:spcBef>
                <a:spcPct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rPr>
              <a:t>annual measurements since 2016</a:t>
            </a:r>
          </a:p>
        </p:txBody>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
        <p:nvSpPr>
          <p:cNvPr id="3"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18" name="Rounded Rectangle 17"/>
          <p:cNvSpPr/>
          <p:nvPr/>
        </p:nvSpPr>
        <p:spPr>
          <a:xfrm>
            <a:off x="533400" y="1524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measurements of seedlings</a:t>
            </a:r>
          </a:p>
        </p:txBody>
      </p:sp>
      <p:sp>
        <p:nvSpPr>
          <p:cNvPr id="19" name="Rounded Rectangle 18"/>
          <p:cNvSpPr/>
          <p:nvPr/>
        </p:nvSpPr>
        <p:spPr>
          <a:xfrm>
            <a:off x="533400" y="10668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vegetation cover</a:t>
            </a:r>
          </a:p>
        </p:txBody>
      </p:sp>
      <p:sp>
        <p:nvSpPr>
          <p:cNvPr id="20" name="Rounded Rectangle 19"/>
          <p:cNvSpPr/>
          <p:nvPr/>
        </p:nvSpPr>
        <p:spPr>
          <a:xfrm>
            <a:off x="533400" y="19812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soil</a:t>
            </a:r>
          </a:p>
        </p:txBody>
      </p:sp>
      <p:sp>
        <p:nvSpPr>
          <p:cNvPr id="21" name="Rounded Rectangle 20"/>
          <p:cNvSpPr/>
          <p:nvPr/>
        </p:nvSpPr>
        <p:spPr>
          <a:xfrm>
            <a:off x="533400" y="28956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weather</a:t>
            </a:r>
          </a:p>
        </p:txBody>
      </p:sp>
      <p:sp>
        <p:nvSpPr>
          <p:cNvPr id="22" name="Rounded Rectangle 21"/>
          <p:cNvSpPr/>
          <p:nvPr/>
        </p:nvSpPr>
        <p:spPr>
          <a:xfrm>
            <a:off x="533400" y="38100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topography</a:t>
            </a:r>
          </a:p>
        </p:txBody>
      </p:sp>
      <p:sp>
        <p:nvSpPr>
          <p:cNvPr id="23" name="Rounded Rectangle 22"/>
          <p:cNvSpPr/>
          <p:nvPr/>
        </p:nvSpPr>
        <p:spPr>
          <a:xfrm>
            <a:off x="533400" y="47244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nursery and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a:t>
            </a:r>
            <a:endPar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endParaRPr>
          </a:p>
        </p:txBody>
      </p:sp>
      <p:sp>
        <p:nvSpPr>
          <p:cNvPr id="24" name="Rounded Rectangle 23"/>
          <p:cNvSpPr/>
          <p:nvPr/>
        </p:nvSpPr>
        <p:spPr>
          <a:xfrm>
            <a:off x="533400" y="5638800"/>
            <a:ext cx="3124200" cy="792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container</a:t>
            </a:r>
          </a:p>
        </p:txBody>
      </p:sp>
      <p:cxnSp>
        <p:nvCxnSpPr>
          <p:cNvPr id="25" name="Straight Connector 24"/>
          <p:cNvCxnSpPr>
            <a:stCxn id="18" idx="3"/>
          </p:cNvCxnSpPr>
          <p:nvPr/>
        </p:nvCxnSpPr>
        <p:spPr>
          <a:xfrm>
            <a:off x="3657600" y="5486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3"/>
          </p:cNvCxnSpPr>
          <p:nvPr/>
        </p:nvCxnSpPr>
        <p:spPr>
          <a:xfrm>
            <a:off x="3657600" y="14630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3"/>
          </p:cNvCxnSpPr>
          <p:nvPr/>
        </p:nvCxnSpPr>
        <p:spPr>
          <a:xfrm>
            <a:off x="3657600" y="23774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3"/>
          </p:cNvCxnSpPr>
          <p:nvPr/>
        </p:nvCxnSpPr>
        <p:spPr>
          <a:xfrm>
            <a:off x="3657600" y="42062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3"/>
          </p:cNvCxnSpPr>
          <p:nvPr/>
        </p:nvCxnSpPr>
        <p:spPr>
          <a:xfrm>
            <a:off x="3657600" y="51206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3"/>
          </p:cNvCxnSpPr>
          <p:nvPr/>
        </p:nvCxnSpPr>
        <p:spPr>
          <a:xfrm>
            <a:off x="3657600" y="603504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548640"/>
            <a:ext cx="0" cy="54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486400" y="2705100"/>
            <a:ext cx="3124200" cy="1173480"/>
          </a:xfrm>
          <a:prstGeom prst="roundRect">
            <a:avLst/>
          </a:prstGeom>
          <a:solidFill>
            <a:schemeClr val="bg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species-specific annual seedling growth and mortality</a:t>
            </a:r>
          </a:p>
        </p:txBody>
      </p:sp>
      <p:cxnSp>
        <p:nvCxnSpPr>
          <p:cNvPr id="33" name="Straight Arrow Connector 32"/>
          <p:cNvCxnSpPr>
            <a:stCxn id="21" idx="3"/>
            <a:endCxn id="32" idx="1"/>
          </p:cNvCxnSpPr>
          <p:nvPr/>
        </p:nvCxnSpPr>
        <p:spPr>
          <a:xfrm>
            <a:off x="3657600" y="3291840"/>
            <a:ext cx="1828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297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pic>
        <p:nvPicPr>
          <p:cNvPr id="3" name="Picture 2">
            <a:extLst>
              <a:ext uri="{FF2B5EF4-FFF2-40B4-BE49-F238E27FC236}">
                <a16:creationId xmlns:a16="http://schemas.microsoft.com/office/drawing/2014/main" xmlns="" id="{785DE323-5F1C-40EA-8716-4807A3B4D0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9762" y="2209800"/>
            <a:ext cx="4942138" cy="3700941"/>
          </a:xfrm>
          <a:prstGeom prst="rect">
            <a:avLst/>
          </a:prstGeom>
        </p:spPr>
      </p:pic>
      <p:sp>
        <p:nvSpPr>
          <p:cNvPr id="4" name="Content Placeholder 2">
            <a:extLst>
              <a:ext uri="{FF2B5EF4-FFF2-40B4-BE49-F238E27FC236}">
                <a16:creationId xmlns:a16="http://schemas.microsoft.com/office/drawing/2014/main" xmlns="" id="{2A59E96D-6C18-4D2B-8B18-18E666CDF4F8}"/>
              </a:ext>
            </a:extLst>
          </p:cNvPr>
          <p:cNvSpPr txBox="1">
            <a:spLocks/>
          </p:cNvSpPr>
          <p:nvPr/>
        </p:nvSpPr>
        <p:spPr>
          <a:xfrm>
            <a:off x="228600" y="2241549"/>
            <a:ext cx="3644900" cy="3637441"/>
          </a:xfrm>
          <a:prstGeom prst="rect">
            <a:avLst/>
          </a:prstGeom>
        </p:spPr>
        <p:txBody>
          <a:bodyPr>
            <a:noAutofit/>
          </a:bodyPr>
          <a:lstStyle/>
          <a:p>
            <a:pPr>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Root growth potential was expressed as average number of new white roots ≥ 1 cm long produced by a </a:t>
            </a:r>
            <a:r>
              <a:rPr lang="en-US" sz="2400" dirty="0" err="1">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seedlot</a:t>
            </a: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a:t>
            </a:r>
          </a:p>
          <a:p>
            <a:pPr>
              <a:spcAft>
                <a:spcPts val="1200"/>
              </a:spcAft>
            </a:pPr>
            <a:r>
              <a:rPr lang="en-US" sz="2400"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Assesses seedling vitality (free of disease, injury, or stress).</a:t>
            </a:r>
          </a:p>
        </p:txBody>
      </p:sp>
      <p:sp>
        <p:nvSpPr>
          <p:cNvPr id="6" name="Title 1">
            <a:extLst>
              <a:ext uri="{FF2B5EF4-FFF2-40B4-BE49-F238E27FC236}">
                <a16:creationId xmlns:a16="http://schemas.microsoft.com/office/drawing/2014/main" xmlns="" id="{67DB7D79-BA7E-49A4-A700-5743B1D25E48}"/>
              </a:ext>
            </a:extLst>
          </p:cNvPr>
          <p:cNvSpPr txBox="1">
            <a:spLocks/>
          </p:cNvSpPr>
          <p:nvPr/>
        </p:nvSpPr>
        <p:spPr>
          <a:xfrm>
            <a:off x="0" y="843907"/>
            <a:ext cx="9144000" cy="923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343002">
              <a:lnSpc>
                <a:spcPts val="3938"/>
              </a:lnSpc>
            </a:pPr>
            <a:r>
              <a:rPr lang="en-US" sz="2800" b="1" dirty="0">
                <a:solidFill>
                  <a:srgbClr val="000000"/>
                </a:solidFill>
                <a:latin typeface="Franklin Gothic Demi" panose="020B0603020102020204" pitchFamily="34" charset="0"/>
                <a:ea typeface="Franklin Gothic Demi" panose="020B0603020102020204" pitchFamily="34" charset="0"/>
                <a:cs typeface="Franklin Gothic Demi" panose="020B0603020102020204" pitchFamily="34" charset="0"/>
              </a:rPr>
              <a:t>Data: diameter, height, and root growth potential</a:t>
            </a:r>
          </a:p>
        </p:txBody>
      </p:sp>
      <p:sp>
        <p:nvSpPr>
          <p:cNvPr id="7"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81917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4"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5"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6" name="CustomShape 4"/>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Methods</a:t>
            </a:r>
            <a:endParaRPr lang="en-US" sz="1800" b="1" strike="noStrike" spc="-1" dirty="0">
              <a:latin typeface="Arial"/>
            </a:endParaRPr>
          </a:p>
        </p:txBody>
      </p:sp>
      <p:pic>
        <p:nvPicPr>
          <p:cNvPr id="6" name="Picture 5">
            <a:extLst>
              <a:ext uri="{FF2B5EF4-FFF2-40B4-BE49-F238E27FC236}">
                <a16:creationId xmlns:a16="http://schemas.microsoft.com/office/drawing/2014/main" xmlns="" id="{2FE0C29A-2E72-4058-AA9A-DA1E348918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539" y="3429000"/>
            <a:ext cx="3364993" cy="2523745"/>
          </a:xfrm>
          <a:prstGeom prst="rect">
            <a:avLst/>
          </a:prstGeom>
        </p:spPr>
      </p:pic>
      <p:pic>
        <p:nvPicPr>
          <p:cNvPr id="7" name="Picture 6">
            <a:extLst>
              <a:ext uri="{FF2B5EF4-FFF2-40B4-BE49-F238E27FC236}">
                <a16:creationId xmlns:a16="http://schemas.microsoft.com/office/drawing/2014/main" xmlns="" id="{69EE9438-ACF5-4164-9B5B-BB63CAE4D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131" y="3429000"/>
            <a:ext cx="4486656" cy="2523744"/>
          </a:xfrm>
          <a:prstGeom prst="rect">
            <a:avLst/>
          </a:prstGeom>
        </p:spPr>
      </p:pic>
      <p:graphicFrame>
        <p:nvGraphicFramePr>
          <p:cNvPr id="8" name="Table 7">
            <a:extLst>
              <a:ext uri="{FF2B5EF4-FFF2-40B4-BE49-F238E27FC236}">
                <a16:creationId xmlns:a16="http://schemas.microsoft.com/office/drawing/2014/main" xmlns="" id="{4DC37138-90A7-41F0-841E-EE5A32BC972E}"/>
              </a:ext>
            </a:extLst>
          </p:cNvPr>
          <p:cNvGraphicFramePr>
            <a:graphicFrameLocks noGrp="1"/>
          </p:cNvGraphicFramePr>
          <p:nvPr>
            <p:extLst>
              <p:ext uri="{D42A27DB-BD31-4B8C-83A1-F6EECF244321}">
                <p14:modId xmlns:p14="http://schemas.microsoft.com/office/powerpoint/2010/main" val="1090058392"/>
              </p:ext>
            </p:extLst>
          </p:nvPr>
        </p:nvGraphicFramePr>
        <p:xfrm>
          <a:off x="1143000" y="1143000"/>
          <a:ext cx="6942671" cy="2225040"/>
        </p:xfrm>
        <a:graphic>
          <a:graphicData uri="http://schemas.openxmlformats.org/drawingml/2006/table">
            <a:tbl>
              <a:tblPr firstRow="1" bandRow="1">
                <a:tableStyleId>{9D7B26C5-4107-4FEC-AEDC-1716B250A1EF}</a:tableStyleId>
              </a:tblPr>
              <a:tblGrid>
                <a:gridCol w="3281127">
                  <a:extLst>
                    <a:ext uri="{9D8B030D-6E8A-4147-A177-3AD203B41FA5}">
                      <a16:colId xmlns:a16="http://schemas.microsoft.com/office/drawing/2014/main" xmlns="" val="3072099103"/>
                    </a:ext>
                  </a:extLst>
                </a:gridCol>
                <a:gridCol w="1830772">
                  <a:extLst>
                    <a:ext uri="{9D8B030D-6E8A-4147-A177-3AD203B41FA5}">
                      <a16:colId xmlns:a16="http://schemas.microsoft.com/office/drawing/2014/main" xmlns="" val="1534642592"/>
                    </a:ext>
                  </a:extLst>
                </a:gridCol>
                <a:gridCol w="1830772">
                  <a:extLst>
                    <a:ext uri="{9D8B030D-6E8A-4147-A177-3AD203B41FA5}">
                      <a16:colId xmlns:a16="http://schemas.microsoft.com/office/drawing/2014/main" xmlns="" val="1886860968"/>
                    </a:ext>
                  </a:extLst>
                </a:gridCol>
              </a:tblGrid>
              <a:tr h="370840">
                <a:tc>
                  <a:txBody>
                    <a:bodyPr/>
                    <a:lstStyle/>
                    <a:p>
                      <a:r>
                        <a:rPr lang="en-US" dirty="0"/>
                        <a:t>Competition Variable</a:t>
                      </a:r>
                    </a:p>
                  </a:txBody>
                  <a:tcPr/>
                </a:tc>
                <a:tc>
                  <a:txBody>
                    <a:bodyPr/>
                    <a:lstStyle/>
                    <a:p>
                      <a:pPr algn="ctr"/>
                      <a:r>
                        <a:rPr lang="en-US" dirty="0"/>
                        <a:t>Western Larch</a:t>
                      </a:r>
                    </a:p>
                  </a:txBody>
                  <a:tcPr/>
                </a:tc>
                <a:tc>
                  <a:txBody>
                    <a:bodyPr/>
                    <a:lstStyle/>
                    <a:p>
                      <a:pPr algn="ctr"/>
                      <a:r>
                        <a:rPr lang="en-US" dirty="0"/>
                        <a:t>Douglas-fir</a:t>
                      </a:r>
                    </a:p>
                  </a:txBody>
                  <a:tcPr/>
                </a:tc>
                <a:extLst>
                  <a:ext uri="{0D108BD9-81ED-4DB2-BD59-A6C34878D82A}">
                    <a16:rowId xmlns:a16="http://schemas.microsoft.com/office/drawing/2014/main" xmlns="" val="608829816"/>
                  </a:ext>
                </a:extLst>
              </a:tr>
              <a:tr h="370840">
                <a:tc>
                  <a:txBody>
                    <a:bodyPr/>
                    <a:lstStyle/>
                    <a:p>
                      <a:endParaRPr lang="en-US" dirty="0"/>
                    </a:p>
                  </a:txBody>
                  <a:tcPr/>
                </a:tc>
                <a:tc gridSpan="2">
                  <a:txBody>
                    <a:bodyPr/>
                    <a:lstStyle/>
                    <a:p>
                      <a:pPr algn="ctr"/>
                      <a:r>
                        <a:rPr lang="en-US" dirty="0"/>
                        <a:t>Mean (Range)</a:t>
                      </a:r>
                      <a:endParaRPr lang="en-US" b="1" dirty="0"/>
                    </a:p>
                  </a:txBody>
                  <a:tcPr/>
                </a:tc>
                <a:tc hMerge="1">
                  <a:txBody>
                    <a:bodyPr/>
                    <a:lstStyle/>
                    <a:p>
                      <a:endParaRPr lang="en-US" dirty="0"/>
                    </a:p>
                  </a:txBody>
                  <a:tcPr/>
                </a:tc>
                <a:extLst>
                  <a:ext uri="{0D108BD9-81ED-4DB2-BD59-A6C34878D82A}">
                    <a16:rowId xmlns:a16="http://schemas.microsoft.com/office/drawing/2014/main" xmlns="" val="140944799"/>
                  </a:ext>
                </a:extLst>
              </a:tr>
              <a:tr h="370840">
                <a:tc>
                  <a:txBody>
                    <a:bodyPr/>
                    <a:lstStyle/>
                    <a:p>
                      <a:pPr algn="ctr"/>
                      <a:r>
                        <a:rPr lang="en-US" dirty="0"/>
                        <a:t>Forb (%)</a:t>
                      </a:r>
                    </a:p>
                  </a:txBody>
                  <a:tcPr/>
                </a:tc>
                <a:tc>
                  <a:txBody>
                    <a:bodyPr/>
                    <a:lstStyle/>
                    <a:p>
                      <a:pPr algn="ctr"/>
                      <a:r>
                        <a:rPr lang="en-US" dirty="0"/>
                        <a:t>12.2 (0 – 100)</a:t>
                      </a:r>
                    </a:p>
                  </a:txBody>
                  <a:tcPr/>
                </a:tc>
                <a:tc>
                  <a:txBody>
                    <a:bodyPr/>
                    <a:lstStyle/>
                    <a:p>
                      <a:pPr algn="ctr"/>
                      <a:r>
                        <a:rPr lang="en-US" dirty="0"/>
                        <a:t>18.0 (0 – 100)</a:t>
                      </a:r>
                    </a:p>
                  </a:txBody>
                  <a:tcPr/>
                </a:tc>
                <a:extLst>
                  <a:ext uri="{0D108BD9-81ED-4DB2-BD59-A6C34878D82A}">
                    <a16:rowId xmlns:a16="http://schemas.microsoft.com/office/drawing/2014/main" xmlns="" val="90492721"/>
                  </a:ext>
                </a:extLst>
              </a:tr>
              <a:tr h="370840">
                <a:tc>
                  <a:txBody>
                    <a:bodyPr/>
                    <a:lstStyle/>
                    <a:p>
                      <a:pPr algn="ctr"/>
                      <a:r>
                        <a:rPr lang="en-US" dirty="0"/>
                        <a:t>Shrub (%)</a:t>
                      </a:r>
                    </a:p>
                  </a:txBody>
                  <a:tcPr/>
                </a:tc>
                <a:tc>
                  <a:txBody>
                    <a:bodyPr/>
                    <a:lstStyle/>
                    <a:p>
                      <a:pPr algn="ctr"/>
                      <a:r>
                        <a:rPr lang="en-US" dirty="0"/>
                        <a:t>3.4 (0 – 100)</a:t>
                      </a:r>
                    </a:p>
                  </a:txBody>
                  <a:tcPr/>
                </a:tc>
                <a:tc>
                  <a:txBody>
                    <a:bodyPr/>
                    <a:lstStyle/>
                    <a:p>
                      <a:pPr algn="ctr"/>
                      <a:r>
                        <a:rPr lang="en-US" dirty="0"/>
                        <a:t>7.5 (0 – 90)</a:t>
                      </a:r>
                    </a:p>
                  </a:txBody>
                  <a:tcPr/>
                </a:tc>
                <a:extLst>
                  <a:ext uri="{0D108BD9-81ED-4DB2-BD59-A6C34878D82A}">
                    <a16:rowId xmlns:a16="http://schemas.microsoft.com/office/drawing/2014/main" xmlns="" val="2891808283"/>
                  </a:ext>
                </a:extLst>
              </a:tr>
              <a:tr h="370840">
                <a:tc>
                  <a:txBody>
                    <a:bodyPr/>
                    <a:lstStyle/>
                    <a:p>
                      <a:pPr algn="ctr"/>
                      <a:r>
                        <a:rPr lang="en-US" dirty="0"/>
                        <a:t>Grass (%)</a:t>
                      </a:r>
                    </a:p>
                  </a:txBody>
                  <a:tcPr/>
                </a:tc>
                <a:tc>
                  <a:txBody>
                    <a:bodyPr/>
                    <a:lstStyle/>
                    <a:p>
                      <a:pPr algn="ctr"/>
                      <a:r>
                        <a:rPr lang="en-US" dirty="0"/>
                        <a:t>1.9 (0 – 100)</a:t>
                      </a:r>
                    </a:p>
                  </a:txBody>
                  <a:tcPr/>
                </a:tc>
                <a:tc>
                  <a:txBody>
                    <a:bodyPr/>
                    <a:lstStyle/>
                    <a:p>
                      <a:pPr algn="ctr"/>
                      <a:r>
                        <a:rPr lang="en-US" dirty="0"/>
                        <a:t>3.4 (0 – 90)</a:t>
                      </a:r>
                    </a:p>
                  </a:txBody>
                  <a:tcPr/>
                </a:tc>
                <a:extLst>
                  <a:ext uri="{0D108BD9-81ED-4DB2-BD59-A6C34878D82A}">
                    <a16:rowId xmlns:a16="http://schemas.microsoft.com/office/drawing/2014/main" xmlns="" val="3277713754"/>
                  </a:ext>
                </a:extLst>
              </a:tr>
              <a:tr h="370840">
                <a:tc>
                  <a:txBody>
                    <a:bodyPr/>
                    <a:lstStyle/>
                    <a:p>
                      <a:pPr algn="ctr"/>
                      <a:r>
                        <a:rPr lang="en-US" dirty="0"/>
                        <a:t>Slash (%)</a:t>
                      </a:r>
                    </a:p>
                  </a:txBody>
                  <a:tcPr/>
                </a:tc>
                <a:tc>
                  <a:txBody>
                    <a:bodyPr/>
                    <a:lstStyle/>
                    <a:p>
                      <a:pPr algn="ctr"/>
                      <a:r>
                        <a:rPr lang="en-US" dirty="0"/>
                        <a:t>27.4 (0 – 100)</a:t>
                      </a:r>
                    </a:p>
                  </a:txBody>
                  <a:tcPr/>
                </a:tc>
                <a:tc>
                  <a:txBody>
                    <a:bodyPr/>
                    <a:lstStyle/>
                    <a:p>
                      <a:pPr algn="ctr"/>
                      <a:r>
                        <a:rPr lang="en-US" dirty="0"/>
                        <a:t>22.7 (0 – 100)</a:t>
                      </a:r>
                    </a:p>
                  </a:txBody>
                  <a:tcPr/>
                </a:tc>
                <a:extLst>
                  <a:ext uri="{0D108BD9-81ED-4DB2-BD59-A6C34878D82A}">
                    <a16:rowId xmlns:a16="http://schemas.microsoft.com/office/drawing/2014/main" xmlns="" val="1555789185"/>
                  </a:ext>
                </a:extLst>
              </a:tr>
            </a:tbl>
          </a:graphicData>
        </a:graphic>
      </p:graphicFrame>
      <p:sp>
        <p:nvSpPr>
          <p:cNvPr id="9" name="Title 1">
            <a:extLst>
              <a:ext uri="{FF2B5EF4-FFF2-40B4-BE49-F238E27FC236}">
                <a16:creationId xmlns:a16="http://schemas.microsoft.com/office/drawing/2014/main" xmlns="" id="{A1F9FC62-AF70-4B92-8DA3-C08245F05C33}"/>
              </a:ext>
            </a:extLst>
          </p:cNvPr>
          <p:cNvSpPr txBox="1">
            <a:spLocks/>
          </p:cNvSpPr>
          <p:nvPr/>
        </p:nvSpPr>
        <p:spPr>
          <a:xfrm>
            <a:off x="914400" y="425589"/>
            <a:ext cx="7315200" cy="500137"/>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algn="ctr"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Demi" panose="020B0603020102020204" pitchFamily="34" charset="0"/>
              </a:rPr>
              <a:t>Data: competition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ocuments during in the US\UMaine\Idaho\No.7\AS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4008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3" name="Title 1">
            <a:extLst>
              <a:ext uri="{FF2B5EF4-FFF2-40B4-BE49-F238E27FC236}">
                <a16:creationId xmlns:a16="http://schemas.microsoft.com/office/drawing/2014/main" xmlns="" id="{A1F9FC62-AF70-4B92-8DA3-C08245F05C33}"/>
              </a:ext>
            </a:extLst>
          </p:cNvPr>
          <p:cNvSpPr txBox="1">
            <a:spLocks/>
          </p:cNvSpPr>
          <p:nvPr/>
        </p:nvSpPr>
        <p:spPr>
          <a:xfrm>
            <a:off x="5029200" y="1100063"/>
            <a:ext cx="4572000" cy="956993"/>
          </a:xfrm>
          <a:prstGeom prst="rect">
            <a:avLst/>
          </a:prstGeom>
        </p:spPr>
        <p:txBody>
          <a:bodyPr vert="horz" wrap="square" lIns="0" tIns="0" rIns="0" bIns="0" rtlCol="0" anchor="b" anchorCtr="0">
            <a:spAutoFit/>
          </a:bodyPr>
          <a:lst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pPr marL="0" marR="0" lvl="0" indent="0"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rPr>
              <a:t>Data:</a:t>
            </a:r>
            <a:r>
              <a:rPr lang="en-US" sz="2800" cap="none" dirty="0">
                <a:solidFill>
                  <a:srgbClr val="000000"/>
                </a:solidFill>
              </a:rPr>
              <a:t> ash cap depth</a:t>
            </a:r>
          </a:p>
          <a:p>
            <a:pPr marL="0" marR="0" lvl="0" indent="0" defTabSz="343002" rtl="0" eaLnBrk="1" fontAlgn="auto" latinLnBrk="0" hangingPunct="1">
              <a:lnSpc>
                <a:spcPts val="3938"/>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rPr>
              <a:t>and parent material</a:t>
            </a:r>
          </a:p>
        </p:txBody>
      </p:sp>
      <p:sp>
        <p:nvSpPr>
          <p:cNvPr id="5"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1647595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5DEB3"/>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5DEB3"/>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5DEB3"/>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1208</Words>
  <Application>Microsoft Office PowerPoint</Application>
  <PresentationFormat>On-screen Show (4:3)</PresentationFormat>
  <Paragraphs>117</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CAFS</dc:creator>
  <cp:lastModifiedBy>Sam</cp:lastModifiedBy>
  <cp:revision>39</cp:revision>
  <dcterms:created xsi:type="dcterms:W3CDTF">2013-02-25T23:05:08Z</dcterms:created>
  <dcterms:modified xsi:type="dcterms:W3CDTF">2020-06-05T23:01:03Z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NCSU</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