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BC0DB-776B-4B33-9027-6E0803417201}" v="16" dt="2019-12-12T14:48:58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34BC0DB-776B-4B33-9027-6E0803417201}"/>
    <pc:docChg chg="modSld">
      <pc:chgData name="" userId="" providerId="" clId="Web-{934BC0DB-776B-4B33-9027-6E0803417201}" dt="2019-12-12T14:48:58.503" v="15" actId="20577"/>
      <pc:docMkLst>
        <pc:docMk/>
      </pc:docMkLst>
      <pc:sldChg chg="modSp">
        <pc:chgData name="" userId="" providerId="" clId="Web-{934BC0DB-776B-4B33-9027-6E0803417201}" dt="2019-12-12T14:48:25.174" v="1" actId="20577"/>
        <pc:sldMkLst>
          <pc:docMk/>
          <pc:sldMk cId="0" sldId="256"/>
        </pc:sldMkLst>
        <pc:spChg chg="mod">
          <ac:chgData name="" userId="" providerId="" clId="Web-{934BC0DB-776B-4B33-9027-6E0803417201}" dt="2019-12-12T14:48:25.174" v="1" actId="20577"/>
          <ac:spMkLst>
            <pc:docMk/>
            <pc:sldMk cId="0" sldId="256"/>
            <ac:spMk id="321" creationId="{00000000-0000-0000-0000-000000000000}"/>
          </ac:spMkLst>
        </pc:spChg>
      </pc:sldChg>
      <pc:sldChg chg="modSp">
        <pc:chgData name="" userId="" providerId="" clId="Web-{934BC0DB-776B-4B33-9027-6E0803417201}" dt="2019-12-12T14:48:53.113" v="9" actId="20577"/>
        <pc:sldMkLst>
          <pc:docMk/>
          <pc:sldMk cId="0" sldId="266"/>
        </pc:sldMkLst>
        <pc:spChg chg="mod">
          <ac:chgData name="" userId="" providerId="" clId="Web-{934BC0DB-776B-4B33-9027-6E0803417201}" dt="2019-12-12T14:48:53.113" v="9" actId="20577"/>
          <ac:spMkLst>
            <pc:docMk/>
            <pc:sldMk cId="0" sldId="266"/>
            <ac:spMk id="363" creationId="{00000000-0000-0000-0000-000000000000}"/>
          </ac:spMkLst>
        </pc:spChg>
      </pc:sldChg>
      <pc:sldChg chg="modSp">
        <pc:chgData name="" userId="" providerId="" clId="Web-{934BC0DB-776B-4B33-9027-6E0803417201}" dt="2019-12-12T14:48:58.503" v="15" actId="20577"/>
        <pc:sldMkLst>
          <pc:docMk/>
          <pc:sldMk cId="0" sldId="267"/>
        </pc:sldMkLst>
        <pc:spChg chg="mod">
          <ac:chgData name="" userId="" providerId="" clId="Web-{934BC0DB-776B-4B33-9027-6E0803417201}" dt="2019-12-12T14:48:58.503" v="15" actId="20577"/>
          <ac:spMkLst>
            <pc:docMk/>
            <pc:sldMk cId="0" sldId="267"/>
            <ac:spMk id="36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9440" cy="1238040"/>
          </a:xfrm>
          <a:prstGeom prst="rect">
            <a:avLst/>
          </a:prstGeom>
          <a:ln>
            <a:noFill/>
          </a:ln>
        </p:spPr>
      </p:pic>
      <p:pic>
        <p:nvPicPr>
          <p:cNvPr id="5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9920" cy="1078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92"/>
          <p:cNvPicPr/>
          <p:nvPr/>
        </p:nvPicPr>
        <p:blipFill>
          <a:blip r:embed="rId14"/>
          <a:stretch/>
        </p:blipFill>
        <p:spPr>
          <a:xfrm>
            <a:off x="9008640" y="16560"/>
            <a:ext cx="1069920" cy="1078560"/>
          </a:xfrm>
          <a:prstGeom prst="rect">
            <a:avLst/>
          </a:prstGeom>
          <a:ln>
            <a:noFill/>
          </a:ln>
        </p:spPr>
      </p:pic>
      <p:pic>
        <p:nvPicPr>
          <p:cNvPr id="41" name="Picture 191"/>
          <p:cNvPicPr/>
          <p:nvPr/>
        </p:nvPicPr>
        <p:blipFill>
          <a:blip r:embed="rId15"/>
          <a:stretch/>
        </p:blipFill>
        <p:spPr>
          <a:xfrm>
            <a:off x="0" y="19440"/>
            <a:ext cx="1369440" cy="12380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9440" cy="1238040"/>
          </a:xfrm>
          <a:prstGeom prst="rect">
            <a:avLst/>
          </a:prstGeom>
          <a:ln>
            <a:noFill/>
          </a:ln>
        </p:spPr>
      </p:pic>
      <p:pic>
        <p:nvPicPr>
          <p:cNvPr id="81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9920" cy="107856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9440" cy="1238040"/>
          </a:xfrm>
          <a:prstGeom prst="rect">
            <a:avLst/>
          </a:prstGeom>
          <a:ln>
            <a:noFill/>
          </a:ln>
        </p:spPr>
      </p:pic>
      <p:pic>
        <p:nvPicPr>
          <p:cNvPr id="121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9920" cy="107856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9440" cy="1238040"/>
          </a:xfrm>
          <a:prstGeom prst="rect">
            <a:avLst/>
          </a:prstGeom>
          <a:ln>
            <a:noFill/>
          </a:ln>
        </p:spPr>
      </p:pic>
      <p:pic>
        <p:nvPicPr>
          <p:cNvPr id="161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9920" cy="1078560"/>
          </a:xfrm>
          <a:prstGeom prst="rect">
            <a:avLst/>
          </a:prstGeom>
          <a:ln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8360" cy="1236960"/>
          </a:xfrm>
          <a:prstGeom prst="rect">
            <a:avLst/>
          </a:prstGeom>
          <a:ln>
            <a:noFill/>
          </a:ln>
        </p:spPr>
      </p:pic>
      <p:pic>
        <p:nvPicPr>
          <p:cNvPr id="202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8840" cy="1077480"/>
          </a:xfrm>
          <a:prstGeom prst="rect">
            <a:avLst/>
          </a:prstGeom>
          <a:ln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8360" cy="1236960"/>
          </a:xfrm>
          <a:prstGeom prst="rect">
            <a:avLst/>
          </a:prstGeom>
          <a:ln>
            <a:noFill/>
          </a:ln>
        </p:spPr>
      </p:pic>
      <p:pic>
        <p:nvPicPr>
          <p:cNvPr id="242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8840" cy="1077480"/>
          </a:xfrm>
          <a:prstGeom prst="rect">
            <a:avLst/>
          </a:prstGeom>
          <a:ln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91"/>
          <p:cNvPicPr/>
          <p:nvPr/>
        </p:nvPicPr>
        <p:blipFill>
          <a:blip r:embed="rId14"/>
          <a:stretch/>
        </p:blipFill>
        <p:spPr>
          <a:xfrm>
            <a:off x="0" y="19800"/>
            <a:ext cx="1368360" cy="1236960"/>
          </a:xfrm>
          <a:prstGeom prst="rect">
            <a:avLst/>
          </a:prstGeom>
          <a:ln>
            <a:noFill/>
          </a:ln>
        </p:spPr>
      </p:pic>
      <p:pic>
        <p:nvPicPr>
          <p:cNvPr id="282" name="Picture 192"/>
          <p:cNvPicPr/>
          <p:nvPr/>
        </p:nvPicPr>
        <p:blipFill>
          <a:blip r:embed="rId15"/>
          <a:stretch/>
        </p:blipFill>
        <p:spPr>
          <a:xfrm>
            <a:off x="9008640" y="16560"/>
            <a:ext cx="1068840" cy="1077480"/>
          </a:xfrm>
          <a:prstGeom prst="rect">
            <a:avLst/>
          </a:prstGeom>
          <a:ln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aaron.weiskittel@maine.edu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-91440" y="1753920"/>
            <a:ext cx="10146600" cy="17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Center for Advanced Forestry </a:t>
            </a:r>
            <a:endParaRPr lang="en-US" sz="40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Systems (CAFS) Phase III</a:t>
            </a:r>
            <a:endParaRPr lang="en-U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</p:txBody>
      </p:sp>
      <p:pic>
        <p:nvPicPr>
          <p:cNvPr id="322" name="Picture 191"/>
          <p:cNvPicPr/>
          <p:nvPr/>
        </p:nvPicPr>
        <p:blipFill>
          <a:blip r:embed="rId2"/>
          <a:stretch/>
        </p:blipFill>
        <p:spPr>
          <a:xfrm>
            <a:off x="0" y="19440"/>
            <a:ext cx="1825200" cy="1650240"/>
          </a:xfrm>
          <a:prstGeom prst="rect">
            <a:avLst/>
          </a:prstGeom>
          <a:ln>
            <a:noFill/>
          </a:ln>
        </p:spPr>
      </p:pic>
      <p:pic>
        <p:nvPicPr>
          <p:cNvPr id="323" name="Picture 192"/>
          <p:cNvPicPr/>
          <p:nvPr/>
        </p:nvPicPr>
        <p:blipFill>
          <a:blip r:embed="rId3"/>
          <a:stretch/>
        </p:blipFill>
        <p:spPr>
          <a:xfrm>
            <a:off x="8503920" y="42840"/>
            <a:ext cx="1550880" cy="1563480"/>
          </a:xfrm>
          <a:prstGeom prst="rect">
            <a:avLst/>
          </a:prstGeom>
          <a:ln>
            <a:noFill/>
          </a:ln>
        </p:spPr>
      </p:pic>
      <p:pic>
        <p:nvPicPr>
          <p:cNvPr id="324" name="Picture 193"/>
          <p:cNvPicPr/>
          <p:nvPr/>
        </p:nvPicPr>
        <p:blipFill>
          <a:blip r:embed="rId4"/>
          <a:stretch/>
        </p:blipFill>
        <p:spPr>
          <a:xfrm>
            <a:off x="4480560" y="3291840"/>
            <a:ext cx="1532160" cy="735840"/>
          </a:xfrm>
          <a:prstGeom prst="rect">
            <a:avLst/>
          </a:prstGeom>
          <a:ln>
            <a:noFill/>
          </a:ln>
        </p:spPr>
      </p:pic>
      <p:pic>
        <p:nvPicPr>
          <p:cNvPr id="325" name="Picture 195"/>
          <p:cNvPicPr/>
          <p:nvPr/>
        </p:nvPicPr>
        <p:blipFill>
          <a:blip r:embed="rId5"/>
          <a:stretch/>
        </p:blipFill>
        <p:spPr>
          <a:xfrm>
            <a:off x="6309360" y="3293640"/>
            <a:ext cx="2273040" cy="729720"/>
          </a:xfrm>
          <a:prstGeom prst="rect">
            <a:avLst/>
          </a:prstGeom>
          <a:ln>
            <a:noFill/>
          </a:ln>
        </p:spPr>
      </p:pic>
      <p:pic>
        <p:nvPicPr>
          <p:cNvPr id="326" name="Picture 196"/>
          <p:cNvPicPr/>
          <p:nvPr/>
        </p:nvPicPr>
        <p:blipFill>
          <a:blip r:embed="rId6"/>
          <a:stretch/>
        </p:blipFill>
        <p:spPr>
          <a:xfrm>
            <a:off x="5223240" y="4183200"/>
            <a:ext cx="2091960" cy="663120"/>
          </a:xfrm>
          <a:prstGeom prst="rect">
            <a:avLst/>
          </a:prstGeom>
          <a:ln>
            <a:noFill/>
          </a:ln>
        </p:spPr>
      </p:pic>
      <p:pic>
        <p:nvPicPr>
          <p:cNvPr id="327" name="Picture 197"/>
          <p:cNvPicPr/>
          <p:nvPr/>
        </p:nvPicPr>
        <p:blipFill>
          <a:blip r:embed="rId7"/>
          <a:stretch/>
        </p:blipFill>
        <p:spPr>
          <a:xfrm>
            <a:off x="2674080" y="4232520"/>
            <a:ext cx="2172240" cy="705240"/>
          </a:xfrm>
          <a:prstGeom prst="rect">
            <a:avLst/>
          </a:prstGeom>
          <a:ln>
            <a:noFill/>
          </a:ln>
        </p:spPr>
      </p:pic>
      <p:pic>
        <p:nvPicPr>
          <p:cNvPr id="328" name="Picture 198"/>
          <p:cNvPicPr/>
          <p:nvPr/>
        </p:nvPicPr>
        <p:blipFill>
          <a:blip r:embed="rId8"/>
          <a:stretch/>
        </p:blipFill>
        <p:spPr>
          <a:xfrm>
            <a:off x="1860840" y="3484080"/>
            <a:ext cx="2253960" cy="539280"/>
          </a:xfrm>
          <a:prstGeom prst="rect">
            <a:avLst/>
          </a:prstGeom>
          <a:ln>
            <a:noFill/>
          </a:ln>
        </p:spPr>
      </p:pic>
      <p:pic>
        <p:nvPicPr>
          <p:cNvPr id="329" name="Picture 199"/>
          <p:cNvPicPr/>
          <p:nvPr/>
        </p:nvPicPr>
        <p:blipFill>
          <a:blip r:embed="rId9"/>
          <a:stretch/>
        </p:blipFill>
        <p:spPr>
          <a:xfrm>
            <a:off x="5474520" y="5010120"/>
            <a:ext cx="1932120" cy="567720"/>
          </a:xfrm>
          <a:prstGeom prst="rect">
            <a:avLst/>
          </a:prstGeom>
          <a:ln>
            <a:noFill/>
          </a:ln>
        </p:spPr>
      </p:pic>
      <p:pic>
        <p:nvPicPr>
          <p:cNvPr id="330" name="Picture 200"/>
          <p:cNvPicPr/>
          <p:nvPr/>
        </p:nvPicPr>
        <p:blipFill>
          <a:blip r:embed="rId10"/>
          <a:stretch/>
        </p:blipFill>
        <p:spPr>
          <a:xfrm>
            <a:off x="2011680" y="5010480"/>
            <a:ext cx="2800440" cy="56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Phase III Member Survey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(Forest Inventory)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969440" y="2725920"/>
            <a:ext cx="17964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"/>
          <p:cNvSpPr/>
          <p:nvPr/>
        </p:nvSpPr>
        <p:spPr>
          <a:xfrm>
            <a:off x="-91440" y="4231440"/>
            <a:ext cx="100573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Linkages to remote sensing and site productivity assessment top priorities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61" name="Picture 360"/>
          <p:cNvPicPr/>
          <p:nvPr/>
        </p:nvPicPr>
        <p:blipFill>
          <a:blip r:embed="rId2"/>
          <a:srcRect l="1621" t="21900" r="1322" b="11206"/>
          <a:stretch/>
        </p:blipFill>
        <p:spPr>
          <a:xfrm>
            <a:off x="21240" y="1819800"/>
            <a:ext cx="9853200" cy="220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Phase III Proposals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180000" y="1326600"/>
            <a:ext cx="4757760" cy="4159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Phase III proposals likely approved by NSF in coming weeks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Provide another 5-years of funding from NSF assuming membership requirements are maintained</a:t>
            </a: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 dirty="0">
                <a:latin typeface="Arial"/>
              </a:rPr>
              <a:t>$85-100k/</a:t>
            </a:r>
            <a:r>
              <a:rPr lang="en-US" sz="1600" b="0" strike="noStrike" spc="-1" dirty="0" err="1">
                <a:latin typeface="Arial"/>
              </a:rPr>
              <a:t>yr</a:t>
            </a:r>
            <a:r>
              <a:rPr lang="en-US" sz="1600" b="0" strike="noStrike" spc="-1" dirty="0">
                <a:latin typeface="Arial"/>
              </a:rPr>
              <a:t> per site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Can leverage other NSF programs if successful</a:t>
            </a: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 dirty="0">
                <a:latin typeface="Arial"/>
              </a:rPr>
              <a:t>REU</a:t>
            </a: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 dirty="0">
                <a:latin typeface="Arial"/>
              </a:rPr>
              <a:t>INTERN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New NSF Program Manager</a:t>
            </a: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 dirty="0">
                <a:latin typeface="Arial"/>
              </a:rPr>
              <a:t>Greg Reed &lt;gregreed@nsf.gov&gt;</a:t>
            </a:r>
          </a:p>
        </p:txBody>
      </p:sp>
      <p:pic>
        <p:nvPicPr>
          <p:cNvPr id="364" name="Picture 363"/>
          <p:cNvPicPr/>
          <p:nvPr/>
        </p:nvPicPr>
        <p:blipFill>
          <a:blip r:embed="rId2"/>
          <a:stretch/>
        </p:blipFill>
        <p:spPr>
          <a:xfrm>
            <a:off x="5798880" y="1092960"/>
            <a:ext cx="3253680" cy="421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Phase III Merit Review</a:t>
            </a:r>
          </a:p>
        </p:txBody>
      </p:sp>
      <p:sp>
        <p:nvSpPr>
          <p:cNvPr id="366" name="TextShape 2"/>
          <p:cNvSpPr txBox="1"/>
          <p:nvPr/>
        </p:nvSpPr>
        <p:spPr>
          <a:xfrm>
            <a:off x="504000" y="1326600"/>
            <a:ext cx="9371520" cy="425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Provide a plan including specific actions to improve member participation in semi-annual meetings.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The center management should discuss and if appropriate elaborate a plan to grow the number of faculty PIs at the sites where only 1 PI is today involved in the center.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Develop center-wide policies/action to better balance membership across all sites.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Provide a summary table with all Center outcomes including organized by Site including specific technology highlights that will facilitate the intellectual merit evaluation.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Provide a summary table of all Faculty and PIs in the Center and the number of projects that each one of them is involved (organized by Site).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Develop a clear plan including specific tasks to ensure the sustainability of such successful center after NSF support ends. Consider involving the universities management on such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504000" y="2052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General Center Organization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68" name="Picture 209"/>
          <p:cNvPicPr/>
          <p:nvPr/>
        </p:nvPicPr>
        <p:blipFill>
          <a:blip r:embed="rId2"/>
          <a:stretch/>
        </p:blipFill>
        <p:spPr>
          <a:xfrm>
            <a:off x="1645920" y="773280"/>
            <a:ext cx="6306480" cy="4872960"/>
          </a:xfrm>
          <a:prstGeom prst="rect">
            <a:avLst/>
          </a:prstGeom>
          <a:ln>
            <a:noFill/>
          </a:ln>
        </p:spPr>
      </p:pic>
      <p:pic>
        <p:nvPicPr>
          <p:cNvPr id="369" name="Picture 192"/>
          <p:cNvPicPr/>
          <p:nvPr/>
        </p:nvPicPr>
        <p:blipFill>
          <a:blip r:embed="rId3"/>
          <a:stretch/>
        </p:blipFill>
        <p:spPr>
          <a:xfrm>
            <a:off x="8961120" y="43200"/>
            <a:ext cx="1068840" cy="107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504000" y="2052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IAB Executive Committee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71" name="Picture 192"/>
          <p:cNvPicPr/>
          <p:nvPr/>
        </p:nvPicPr>
        <p:blipFill>
          <a:blip r:embed="rId2"/>
          <a:stretch/>
        </p:blipFill>
        <p:spPr>
          <a:xfrm>
            <a:off x="8961120" y="43200"/>
            <a:ext cx="1068840" cy="1077480"/>
          </a:xfrm>
          <a:prstGeom prst="rect">
            <a:avLst/>
          </a:prstGeom>
          <a:ln>
            <a:noFill/>
          </a:ln>
        </p:spPr>
      </p:pic>
      <p:pic>
        <p:nvPicPr>
          <p:cNvPr id="372" name="Picture 371"/>
          <p:cNvPicPr/>
          <p:nvPr/>
        </p:nvPicPr>
        <p:blipFill>
          <a:blip r:embed="rId3"/>
          <a:srcRect l="1992" t="26858" r="71456" b="45633"/>
          <a:stretch/>
        </p:blipFill>
        <p:spPr>
          <a:xfrm>
            <a:off x="822960" y="1280160"/>
            <a:ext cx="8648280" cy="3749040"/>
          </a:xfrm>
          <a:prstGeom prst="rect">
            <a:avLst/>
          </a:prstGeom>
          <a:ln>
            <a:noFill/>
          </a:ln>
        </p:spPr>
      </p:pic>
      <p:sp>
        <p:nvSpPr>
          <p:cNvPr id="373" name="TextShape 2"/>
          <p:cNvSpPr txBox="1"/>
          <p:nvPr/>
        </p:nvSpPr>
        <p:spPr>
          <a:xfrm>
            <a:off x="822960" y="5212080"/>
            <a:ext cx="89611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000" b="1" strike="noStrike" spc="-1">
                <a:latin typeface="Arial"/>
              </a:rPr>
              <a:t>1 Industry Member Representative from Each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504000" y="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Research Focal Area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75" name="Picture 374"/>
          <p:cNvPicPr/>
          <p:nvPr/>
        </p:nvPicPr>
        <p:blipFill>
          <a:blip r:embed="rId2"/>
          <a:srcRect t="7914" b="10408"/>
          <a:stretch/>
        </p:blipFill>
        <p:spPr>
          <a:xfrm>
            <a:off x="1908720" y="822960"/>
            <a:ext cx="6044040" cy="493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504000" y="-169920"/>
            <a:ext cx="906768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University Sites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78" name="Table 3"/>
          <p:cNvGraphicFramePr/>
          <p:nvPr/>
        </p:nvGraphicFramePr>
        <p:xfrm>
          <a:off x="75960" y="1188720"/>
          <a:ext cx="9730800" cy="3906000"/>
        </p:xfrm>
        <a:graphic>
          <a:graphicData uri="http://schemas.openxmlformats.org/drawingml/2006/table">
            <a:tbl>
              <a:tblPr/>
              <a:tblGrid>
                <a:gridCol w="207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University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latin typeface="Calibri"/>
                        </a:rPr>
                        <a:t>Director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Expertise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North Carolina State University (NCSU)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Rachel Cook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Forest soils, pine plantation management, productivity modeling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Oregon State University (OSU)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Jeff Hatten/Doug Maguire/Carlos Gonzalez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Douglas-fir plantation management, growth and yield modeling, genetics, remote sensing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Purdue University 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(PU)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Doug Jacobs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Genetics, central hardwoods management, nursery technology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University of Georgia (UGA)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Cristian Montes/Bronson Bullock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Genetics, pine plantation management, wood quality, remote sensing, growth and yield modeling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University of Idaho 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(UI)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Mark Coleman/Andrew Nelson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Mixed-species management, natural regeneration, productivity modeling, remote sensing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University of Maine 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(UM; lead site)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Aaron Weiskittel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Mixed-species management, natural regeneration, growth and yield modeling, remote sensing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University of Washington (UW)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latin typeface="Calibri"/>
                        </a:rPr>
                        <a:t>Eric Turnblom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Douglas-fir plantation management, wood quality, remote sensing, productivity modeling 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04000" y="22608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Membership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380" name="Table 2"/>
          <p:cNvGraphicFramePr/>
          <p:nvPr/>
        </p:nvGraphicFramePr>
        <p:xfrm>
          <a:off x="548640" y="1280160"/>
          <a:ext cx="8960760" cy="3465000"/>
        </p:xfrm>
        <a:graphic>
          <a:graphicData uri="http://schemas.openxmlformats.org/drawingml/2006/table">
            <a:tbl>
              <a:tblPr/>
              <a:tblGrid>
                <a:gridCol w="223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Membership Type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Membership Fee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Vote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IP Property Access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Primary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$25,000/yr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 votes per membership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Secondary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$10,000/yr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 votes per membership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Upon Approval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Affiliate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$5,000/yr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Observer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In-kind (&lt;$10,000k)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1" name="TextShape 3"/>
          <p:cNvSpPr txBox="1"/>
          <p:nvPr/>
        </p:nvSpPr>
        <p:spPr>
          <a:xfrm>
            <a:off x="822960" y="4937760"/>
            <a:ext cx="87782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latin typeface="Arial"/>
              </a:rPr>
              <a:t>Phase III requires each site to have &gt;$250k/yr in membership dues with at least 5 distinct primary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504000" y="22608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Members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383" name="Table 2"/>
          <p:cNvGraphicFramePr/>
          <p:nvPr/>
        </p:nvGraphicFramePr>
        <p:xfrm>
          <a:off x="434880" y="1502280"/>
          <a:ext cx="9722160" cy="1738440"/>
        </p:xfrm>
        <a:graphic>
          <a:graphicData uri="http://schemas.openxmlformats.org/drawingml/2006/table">
            <a:tbl>
              <a:tblPr/>
              <a:tblGrid>
                <a:gridCol w="173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9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Membership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NCSU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OSU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UGA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UI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UM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UW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Primary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Secondary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Affiliate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17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4" name="CustomShape 3"/>
          <p:cNvSpPr/>
          <p:nvPr/>
        </p:nvSpPr>
        <p:spPr>
          <a:xfrm>
            <a:off x="1280160" y="3566160"/>
            <a:ext cx="7678440" cy="15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Diversified membership with strong variation across sites due to the regional and highly specific nature of the forest industry as well as land ownership partners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504000" y="22608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Potential Future Partners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82880" y="1326600"/>
            <a:ext cx="5235840" cy="41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Non-profit trade organizations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National Council of Air &amp; Stream Improvement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American Forest Foundation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Sustainable Forestry Initiative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Climate Action Reserve</a:t>
            </a:r>
            <a:endParaRPr lang="en-US" sz="1800" b="0" strike="noStrike" spc="-1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Endowments &amp; Foundations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U.S. Endowment for Forestry &amp; Communities, Inc.</a:t>
            </a:r>
            <a:endParaRPr lang="en-US" sz="1800" b="0" strike="noStrike" spc="-1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Service Providers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ESRI Inc.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Sanborn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SilviaTerra</a:t>
            </a:r>
            <a:endParaRPr lang="en-US" sz="1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LimGeomatics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87" name="Picture 386"/>
          <p:cNvPicPr/>
          <p:nvPr/>
        </p:nvPicPr>
        <p:blipFill>
          <a:blip r:embed="rId2"/>
          <a:srcRect l="16074" r="12541"/>
          <a:stretch/>
        </p:blipFill>
        <p:spPr>
          <a:xfrm>
            <a:off x="5420160" y="740160"/>
            <a:ext cx="4633920" cy="487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Agenda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1005840" y="1067400"/>
            <a:ext cx="8503920" cy="456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Arial"/>
              </a:rPr>
              <a:t> Vision and Strategic Plan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Arial"/>
              </a:rPr>
              <a:t> Plans Phase III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Arial"/>
              </a:rPr>
              <a:t> Future role of CAFS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Arial"/>
              </a:rPr>
              <a:t>Current Project Updates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en-US" sz="2200" b="0" strike="noStrike" spc="-1">
                <a:latin typeface="Arial"/>
              </a:rPr>
              <a:t> Open Discussion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endParaRPr lang="en-US" sz="2200" b="0" strike="noStrike" spc="-1">
              <a:latin typeface="Arial"/>
            </a:endParaRPr>
          </a:p>
          <a:p>
            <a:pPr algn="ctr"/>
            <a:r>
              <a:rPr lang="en-US" sz="2200" b="1" strike="noStrike" spc="-1">
                <a:latin typeface="Arial"/>
              </a:rPr>
              <a:t>CAFS materials available online: </a:t>
            </a:r>
            <a:endParaRPr lang="en-US" sz="2200" b="0" strike="noStrike" spc="-1">
              <a:latin typeface="Arial"/>
            </a:endParaRPr>
          </a:p>
          <a:p>
            <a:pPr algn="ctr"/>
            <a:r>
              <a:rPr lang="en-US" sz="2200" b="1" strike="noStrike" spc="-1">
                <a:latin typeface="Arial"/>
              </a:rPr>
              <a:t>https://crsf.umaine.edu/forest-research/cafs/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CAFS &amp; NCASI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In-kind partner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Serve on IAB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Provide input on projects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Assist with sustainability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Help to communicate value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Financial management</a:t>
            </a:r>
          </a:p>
        </p:txBody>
      </p:sp>
      <p:pic>
        <p:nvPicPr>
          <p:cNvPr id="390" name="Picture 389"/>
          <p:cNvPicPr/>
          <p:nvPr/>
        </p:nvPicPr>
        <p:blipFill>
          <a:blip r:embed="rId2"/>
          <a:stretch/>
        </p:blipFill>
        <p:spPr>
          <a:xfrm>
            <a:off x="5224320" y="1352880"/>
            <a:ext cx="2822400" cy="1481760"/>
          </a:xfrm>
          <a:prstGeom prst="rect">
            <a:avLst/>
          </a:prstGeom>
          <a:ln>
            <a:noFill/>
          </a:ln>
        </p:spPr>
      </p:pic>
      <p:pic>
        <p:nvPicPr>
          <p:cNvPr id="391" name="Picture 390"/>
          <p:cNvPicPr/>
          <p:nvPr/>
        </p:nvPicPr>
        <p:blipFill>
          <a:blip r:embed="rId3"/>
          <a:stretch/>
        </p:blipFill>
        <p:spPr>
          <a:xfrm>
            <a:off x="5954760" y="3017520"/>
            <a:ext cx="1909080" cy="16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-16560" y="1000080"/>
            <a:ext cx="3771720" cy="26521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1" strike="noStrike" spc="-1">
                <a:latin typeface="Arial"/>
              </a:rPr>
              <a:t>Local &amp; Regional </a:t>
            </a:r>
            <a:endParaRPr lang="en-US" sz="1800" b="0" strike="noStrike" spc="-1">
              <a:latin typeface="Arial"/>
            </a:endParaRPr>
          </a:p>
          <a:p>
            <a:pPr algn="ctr"/>
            <a:r>
              <a:rPr lang="en-US" sz="1800" b="1" strike="noStrike" spc="-1">
                <a:latin typeface="Arial"/>
              </a:rPr>
              <a:t>Applied Research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93" name="Picture 392"/>
          <p:cNvPicPr/>
          <p:nvPr/>
        </p:nvPicPr>
        <p:blipFill>
          <a:blip r:embed="rId2"/>
          <a:stretch/>
        </p:blipFill>
        <p:spPr>
          <a:xfrm>
            <a:off x="2103120" y="1241280"/>
            <a:ext cx="662760" cy="620640"/>
          </a:xfrm>
          <a:prstGeom prst="rect">
            <a:avLst/>
          </a:prstGeom>
          <a:ln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4546800" y="712080"/>
            <a:ext cx="3017880" cy="24692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1" strike="noStrike" spc="-1">
                <a:latin typeface="Arial"/>
              </a:rPr>
              <a:t>Forest Industry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2743200" y="3181320"/>
            <a:ext cx="3017880" cy="24692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1" strike="noStrike" spc="-1">
                <a:latin typeface="Arial"/>
              </a:rPr>
              <a:t>National Applied </a:t>
            </a:r>
            <a:endParaRPr lang="en-US" sz="1800" b="0" strike="noStrike" spc="-1">
              <a:latin typeface="Arial"/>
            </a:endParaRPr>
          </a:p>
          <a:p>
            <a:pPr algn="ctr"/>
            <a:r>
              <a:rPr lang="en-US" sz="1800" b="1" strike="noStrike" spc="-1">
                <a:latin typeface="Arial"/>
              </a:rPr>
              <a:t>Research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3291840" y="2047680"/>
            <a:ext cx="2011680" cy="14634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1" strike="noStrike" spc="-1">
                <a:latin typeface="Arial"/>
              </a:rPr>
              <a:t>Sustainable &amp; </a:t>
            </a:r>
            <a:endParaRPr lang="en-US" sz="1800" b="0" strike="noStrike" spc="-1">
              <a:latin typeface="Arial"/>
            </a:endParaRPr>
          </a:p>
          <a:p>
            <a:pPr algn="ctr"/>
            <a:r>
              <a:rPr lang="en-US" sz="1800" b="1" strike="noStrike" spc="-1">
                <a:latin typeface="Arial"/>
              </a:rPr>
              <a:t>Thriving </a:t>
            </a:r>
            <a:endParaRPr lang="en-US" sz="1800" b="0" strike="noStrike" spc="-1">
              <a:latin typeface="Arial"/>
            </a:endParaRPr>
          </a:p>
          <a:p>
            <a:pPr algn="ctr"/>
            <a:r>
              <a:rPr lang="en-US" sz="1800" b="1" strike="noStrike" spc="-1">
                <a:latin typeface="Arial"/>
              </a:rPr>
              <a:t>Forest-Economy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97" name="Picture 396"/>
          <p:cNvPicPr/>
          <p:nvPr/>
        </p:nvPicPr>
        <p:blipFill>
          <a:blip r:embed="rId3"/>
          <a:stretch/>
        </p:blipFill>
        <p:spPr>
          <a:xfrm>
            <a:off x="3931920" y="3517920"/>
            <a:ext cx="640080" cy="669240"/>
          </a:xfrm>
          <a:prstGeom prst="rect">
            <a:avLst/>
          </a:prstGeom>
          <a:ln>
            <a:noFill/>
          </a:ln>
        </p:spPr>
      </p:pic>
      <p:pic>
        <p:nvPicPr>
          <p:cNvPr id="398" name="Picture 397"/>
          <p:cNvPicPr/>
          <p:nvPr/>
        </p:nvPicPr>
        <p:blipFill>
          <a:blip r:embed="rId4"/>
          <a:stretch/>
        </p:blipFill>
        <p:spPr>
          <a:xfrm>
            <a:off x="3322080" y="4767480"/>
            <a:ext cx="983160" cy="516960"/>
          </a:xfrm>
          <a:prstGeom prst="rect">
            <a:avLst/>
          </a:prstGeom>
          <a:ln>
            <a:noFill/>
          </a:ln>
        </p:spPr>
      </p:pic>
      <p:pic>
        <p:nvPicPr>
          <p:cNvPr id="399" name="Picture 398"/>
          <p:cNvPicPr/>
          <p:nvPr/>
        </p:nvPicPr>
        <p:blipFill>
          <a:blip r:embed="rId5"/>
          <a:stretch/>
        </p:blipFill>
        <p:spPr>
          <a:xfrm>
            <a:off x="4448160" y="4771800"/>
            <a:ext cx="489600" cy="532440"/>
          </a:xfrm>
          <a:prstGeom prst="rect">
            <a:avLst/>
          </a:prstGeom>
          <a:ln>
            <a:noFill/>
          </a:ln>
        </p:spPr>
      </p:pic>
      <p:sp>
        <p:nvSpPr>
          <p:cNvPr id="400" name="Line 5"/>
          <p:cNvSpPr/>
          <p:nvPr/>
        </p:nvSpPr>
        <p:spPr>
          <a:xfrm flipV="1">
            <a:off x="3566160" y="1681920"/>
            <a:ext cx="1005840" cy="5544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6"/>
          <p:cNvSpPr/>
          <p:nvPr/>
        </p:nvSpPr>
        <p:spPr>
          <a:xfrm>
            <a:off x="1828800" y="3652200"/>
            <a:ext cx="975600" cy="56232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Line 7"/>
          <p:cNvSpPr/>
          <p:nvPr/>
        </p:nvSpPr>
        <p:spPr>
          <a:xfrm flipV="1">
            <a:off x="5303880" y="3109320"/>
            <a:ext cx="365760" cy="40176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8"/>
          <p:cNvSpPr/>
          <p:nvPr/>
        </p:nvSpPr>
        <p:spPr>
          <a:xfrm>
            <a:off x="5969160" y="3602520"/>
            <a:ext cx="4017960" cy="13716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300" b="1" strike="noStrike" spc="-1">
                <a:latin typeface="Arial"/>
              </a:rPr>
              <a:t>Desired Outcomes</a:t>
            </a:r>
            <a:endParaRPr lang="en-US" sz="13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Synergistic partnerships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Leverage of key resources and expertise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Increased investment in forests including R&amp;D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More integrated and effective messaging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Improved coordination across the sector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latin typeface="Arial"/>
              </a:rPr>
              <a:t>Recognition of the broader importance of forests</a:t>
            </a:r>
          </a:p>
        </p:txBody>
      </p:sp>
      <p:sp>
        <p:nvSpPr>
          <p:cNvPr id="404" name="TextShape 9"/>
          <p:cNvSpPr txBox="1"/>
          <p:nvPr/>
        </p:nvSpPr>
        <p:spPr>
          <a:xfrm>
            <a:off x="504000" y="-9792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1" strike="noStrike" spc="-1">
                <a:latin typeface="Arial"/>
              </a:rPr>
              <a:t>Improving the Current State of Forestry R&amp;D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05" name="Picture 404"/>
          <p:cNvPicPr/>
          <p:nvPr/>
        </p:nvPicPr>
        <p:blipFill>
          <a:blip r:embed="rId6"/>
          <a:stretch/>
        </p:blipFill>
        <p:spPr>
          <a:xfrm>
            <a:off x="1923120" y="2590560"/>
            <a:ext cx="1272240" cy="540720"/>
          </a:xfrm>
          <a:prstGeom prst="rect">
            <a:avLst/>
          </a:prstGeom>
          <a:ln>
            <a:noFill/>
          </a:ln>
        </p:spPr>
      </p:pic>
      <p:pic>
        <p:nvPicPr>
          <p:cNvPr id="406" name="Picture 405"/>
          <p:cNvPicPr/>
          <p:nvPr/>
        </p:nvPicPr>
        <p:blipFill>
          <a:blip r:embed="rId7"/>
          <a:stretch/>
        </p:blipFill>
        <p:spPr>
          <a:xfrm>
            <a:off x="1116000" y="1230840"/>
            <a:ext cx="660240" cy="611640"/>
          </a:xfrm>
          <a:prstGeom prst="rect">
            <a:avLst/>
          </a:prstGeom>
          <a:ln>
            <a:noFill/>
          </a:ln>
        </p:spPr>
      </p:pic>
      <p:pic>
        <p:nvPicPr>
          <p:cNvPr id="407" name="Picture 406"/>
          <p:cNvPicPr/>
          <p:nvPr/>
        </p:nvPicPr>
        <p:blipFill>
          <a:blip r:embed="rId8"/>
          <a:srcRect l="2288" r="17413"/>
          <a:stretch/>
        </p:blipFill>
        <p:spPr>
          <a:xfrm>
            <a:off x="424080" y="2769120"/>
            <a:ext cx="1463040" cy="33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504000" y="22608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Sustainability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504000" y="1326600"/>
            <a:ext cx="9368640" cy="40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Multi-faceted approach to future sustainability</a:t>
            </a:r>
            <a:endParaRPr lang="en-US" sz="3200" b="0" strike="noStrike" spc="-1">
              <a:latin typeface="Arial"/>
            </a:endParaRPr>
          </a:p>
          <a:p>
            <a:pPr marL="864000" lvl="1" indent="-3211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Continue to recruit new members, particularly foundations</a:t>
            </a:r>
            <a:endParaRPr lang="en-US" sz="2800" b="0" strike="noStrike" spc="-1">
              <a:latin typeface="Arial"/>
            </a:endParaRPr>
          </a:p>
          <a:p>
            <a:pPr marL="864000" lvl="1" indent="-3211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Seek private support</a:t>
            </a:r>
            <a:endParaRPr lang="en-US" sz="2800" b="0" strike="noStrike" spc="-1">
              <a:latin typeface="Arial"/>
            </a:endParaRPr>
          </a:p>
          <a:p>
            <a:pPr marL="864000" lvl="1" indent="-3211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Federal research grants and contracts</a:t>
            </a:r>
            <a:endParaRPr lang="en-US" sz="2800" b="0" strike="noStrike" spc="-1">
              <a:latin typeface="Arial"/>
            </a:endParaRPr>
          </a:p>
          <a:p>
            <a:pPr marL="864000" lvl="1" indent="-3211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Explore international memberships and partnerships</a:t>
            </a:r>
            <a:endParaRPr lang="en-US" sz="2800" b="0" strike="noStrike" spc="-1">
              <a:latin typeface="Arial"/>
            </a:endParaRPr>
          </a:p>
          <a:p>
            <a:pPr marL="864000" lvl="1" indent="-3211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Direct site contributions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Phase III Timeline &amp; Milestones</a:t>
            </a:r>
            <a:endParaRPr lang="en-US" sz="3600" b="0" strike="noStrike" spc="-1">
              <a:latin typeface="Arial"/>
            </a:endParaRPr>
          </a:p>
        </p:txBody>
      </p:sp>
      <p:graphicFrame>
        <p:nvGraphicFramePr>
          <p:cNvPr id="411" name="Table 2"/>
          <p:cNvGraphicFramePr/>
          <p:nvPr/>
        </p:nvGraphicFramePr>
        <p:xfrm>
          <a:off x="91440" y="1188720"/>
          <a:ext cx="9866160" cy="4385880"/>
        </p:xfrm>
        <a:graphic>
          <a:graphicData uri="http://schemas.openxmlformats.org/drawingml/2006/table">
            <a:tbl>
              <a:tblPr/>
              <a:tblGrid>
                <a:gridCol w="687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Milestone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Fiscal Year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18-19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19-20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20-21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21-22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22-23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Apply for &amp; secure NSF Phase III funding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Approve bylaws, strategic plan, &amp; technology roadmap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Initiate research projects identified on technology roadmap 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Revise and refine bylaws, strategic plan, &amp; technology roadmap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Secure additional partners including industry, academia, and non-profit sectors.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Integrate center research and education activities that effectively train and benefit undergraduate and graduate students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Survey, document, and prioritize industry member research needs 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Plan and host biannual meetings 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Annually report progress, outcomes, and finances</a:t>
                      </a:r>
                      <a:endParaRPr lang="en-US" sz="15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11"/>
          <p:cNvPicPr/>
          <p:nvPr/>
        </p:nvPicPr>
        <p:blipFill>
          <a:blip r:embed="rId2"/>
          <a:stretch/>
        </p:blipFill>
        <p:spPr>
          <a:xfrm>
            <a:off x="19440" y="15480"/>
            <a:ext cx="10078200" cy="56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412"/>
          <p:cNvPicPr/>
          <p:nvPr/>
        </p:nvPicPr>
        <p:blipFill>
          <a:blip r:embed="rId2"/>
          <a:stretch/>
        </p:blipFill>
        <p:spPr>
          <a:xfrm>
            <a:off x="19440" y="15480"/>
            <a:ext cx="10078200" cy="56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IAB Meeting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0" y="1326600"/>
            <a:ext cx="4426920" cy="406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In-person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June 9-10, 2020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Indoor + field tour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Potential joint meeting with NCASI?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Salish Lodge, WA</a:t>
            </a:r>
          </a:p>
        </p:txBody>
      </p:sp>
      <p:pic>
        <p:nvPicPr>
          <p:cNvPr id="416" name="Picture 415"/>
          <p:cNvPicPr/>
          <p:nvPr/>
        </p:nvPicPr>
        <p:blipFill>
          <a:blip r:embed="rId2"/>
          <a:stretch/>
        </p:blipFill>
        <p:spPr>
          <a:xfrm>
            <a:off x="4572000" y="1770840"/>
            <a:ext cx="5463000" cy="307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Current Projects Updates</a:t>
            </a:r>
          </a:p>
        </p:txBody>
      </p:sp>
      <p:pic>
        <p:nvPicPr>
          <p:cNvPr id="418" name="Picture 417"/>
          <p:cNvPicPr/>
          <p:nvPr/>
        </p:nvPicPr>
        <p:blipFill>
          <a:blip r:embed="rId2"/>
          <a:srcRect l="1504" t="26220" r="59000" b="58307"/>
          <a:stretch/>
        </p:blipFill>
        <p:spPr>
          <a:xfrm>
            <a:off x="91440" y="1554480"/>
            <a:ext cx="9875520" cy="1617480"/>
          </a:xfrm>
          <a:prstGeom prst="rect">
            <a:avLst/>
          </a:prstGeom>
          <a:ln>
            <a:noFill/>
          </a:ln>
        </p:spPr>
      </p:pic>
      <p:sp>
        <p:nvSpPr>
          <p:cNvPr id="419" name="TextShape 2"/>
          <p:cNvSpPr txBox="1"/>
          <p:nvPr/>
        </p:nvSpPr>
        <p:spPr>
          <a:xfrm>
            <a:off x="457200" y="3474720"/>
            <a:ext cx="9418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latin typeface="Arial"/>
              </a:rPr>
              <a:t>8 Current Projects with All Sites Having Involvement on At Least 1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Questions/Comments?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-91440" y="4663440"/>
            <a:ext cx="10058400" cy="102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200" b="1" strike="noStrike" spc="-1">
                <a:latin typeface="Arial"/>
                <a:hlinkClick r:id="rId2"/>
              </a:rPr>
              <a:t>aaron.weiskittel@maine.edu</a:t>
            </a:r>
            <a:endParaRPr lang="en-US" sz="2200" b="0" strike="noStrike" spc="-1">
              <a:latin typeface="Arial"/>
            </a:endParaRPr>
          </a:p>
          <a:p>
            <a:pPr algn="ctr"/>
            <a:r>
              <a:rPr lang="en-US" sz="2200" b="1" strike="noStrike" spc="-1">
                <a:latin typeface="Arial"/>
              </a:rPr>
              <a:t>207-581-2857</a:t>
            </a:r>
            <a:endParaRPr lang="en-US" sz="2200" b="0" strike="noStrike" spc="-1">
              <a:latin typeface="Arial"/>
            </a:endParaRPr>
          </a:p>
          <a:p>
            <a:pPr algn="ctr"/>
            <a:r>
              <a:rPr lang="en-US" sz="2200" b="1" strike="noStrike" spc="-1">
                <a:latin typeface="Arial"/>
              </a:rPr>
              <a:t>https://crsf.umaine.edu/forest-research/cafs/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422" name="Picture 421"/>
          <p:cNvPicPr/>
          <p:nvPr/>
        </p:nvPicPr>
        <p:blipFill>
          <a:blip r:embed="rId3"/>
          <a:stretch/>
        </p:blipFill>
        <p:spPr>
          <a:xfrm>
            <a:off x="3482280" y="1067040"/>
            <a:ext cx="3314520" cy="331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>
                <a:latin typeface="Arial"/>
              </a:rPr>
              <a:t>CAFS History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34" name="Picture 333"/>
          <p:cNvPicPr/>
          <p:nvPr/>
        </p:nvPicPr>
        <p:blipFill>
          <a:blip r:embed="rId2"/>
          <a:srcRect b="32269"/>
          <a:stretch/>
        </p:blipFill>
        <p:spPr>
          <a:xfrm>
            <a:off x="822960" y="1212120"/>
            <a:ext cx="8585280" cy="4493160"/>
          </a:xfrm>
          <a:prstGeom prst="rect">
            <a:avLst/>
          </a:prstGeom>
          <a:ln>
            <a:noFill/>
          </a:ln>
        </p:spPr>
      </p:pic>
      <p:pic>
        <p:nvPicPr>
          <p:cNvPr id="335" name="Picture 334"/>
          <p:cNvPicPr/>
          <p:nvPr/>
        </p:nvPicPr>
        <p:blipFill>
          <a:blip r:embed="rId3"/>
          <a:stretch/>
        </p:blipFill>
        <p:spPr>
          <a:xfrm>
            <a:off x="9144000" y="1280160"/>
            <a:ext cx="78624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504000" y="226080"/>
            <a:ext cx="90687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Vision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Support the US forest industry by solving problems with targeted, applied, and collaborative research coordinated across multiple universities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338" name="Picture 191"/>
          <p:cNvPicPr/>
          <p:nvPr/>
        </p:nvPicPr>
        <p:blipFill>
          <a:blip r:embed="rId2"/>
          <a:stretch/>
        </p:blipFill>
        <p:spPr>
          <a:xfrm>
            <a:off x="-360" y="19080"/>
            <a:ext cx="1825200" cy="1650240"/>
          </a:xfrm>
          <a:prstGeom prst="rect">
            <a:avLst/>
          </a:prstGeom>
          <a:ln>
            <a:noFill/>
          </a:ln>
        </p:spPr>
      </p:pic>
      <p:pic>
        <p:nvPicPr>
          <p:cNvPr id="339" name="Picture 192"/>
          <p:cNvPicPr/>
          <p:nvPr/>
        </p:nvPicPr>
        <p:blipFill>
          <a:blip r:embed="rId3"/>
          <a:stretch/>
        </p:blipFill>
        <p:spPr>
          <a:xfrm>
            <a:off x="8503920" y="43200"/>
            <a:ext cx="1550880" cy="156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504000" y="226080"/>
            <a:ext cx="9070560" cy="43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7200" b="1" strike="noStrike" spc="-1">
                <a:solidFill>
                  <a:srgbClr val="000000"/>
                </a:solidFill>
                <a:latin typeface="Arial"/>
                <a:ea typeface="DejaVu Sans"/>
              </a:rPr>
              <a:t>Phase III</a:t>
            </a:r>
            <a:endParaRPr lang="en-US" sz="7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504000" y="226080"/>
            <a:ext cx="907056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Phase III Member Survey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969440" y="2725920"/>
            <a:ext cx="17964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3" name="Picture 342"/>
          <p:cNvPicPr/>
          <p:nvPr/>
        </p:nvPicPr>
        <p:blipFill>
          <a:blip r:embed="rId2"/>
          <a:srcRect l="2498" t="28246" r="12212" b="9821"/>
          <a:stretch/>
        </p:blipFill>
        <p:spPr>
          <a:xfrm>
            <a:off x="130680" y="1463040"/>
            <a:ext cx="9801000" cy="3199320"/>
          </a:xfrm>
          <a:prstGeom prst="rect">
            <a:avLst/>
          </a:prstGeom>
          <a:ln>
            <a:noFill/>
          </a:ln>
        </p:spPr>
      </p:pic>
      <p:sp>
        <p:nvSpPr>
          <p:cNvPr id="344" name="CustomShape 3"/>
          <p:cNvSpPr/>
          <p:nvPr/>
        </p:nvSpPr>
        <p:spPr>
          <a:xfrm>
            <a:off x="-91440" y="4663440"/>
            <a:ext cx="100573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Broad interests across key focal areas with forest health being an additional potential item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Phase III Member Survey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(Remote Sensing)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4969440" y="2725920"/>
            <a:ext cx="17964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"/>
          <p:cNvSpPr/>
          <p:nvPr/>
        </p:nvSpPr>
        <p:spPr>
          <a:xfrm>
            <a:off x="-91440" y="4663440"/>
            <a:ext cx="100573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Strong interest in airborne LiDAR &amp; satellites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48" name="Picture 347"/>
          <p:cNvPicPr/>
          <p:nvPr/>
        </p:nvPicPr>
        <p:blipFill>
          <a:blip r:embed="rId2"/>
          <a:srcRect l="3434" t="29910" r="2226" b="11810"/>
          <a:stretch/>
        </p:blipFill>
        <p:spPr>
          <a:xfrm>
            <a:off x="59040" y="1737360"/>
            <a:ext cx="9815040" cy="2924640"/>
          </a:xfrm>
          <a:prstGeom prst="rect">
            <a:avLst/>
          </a:prstGeom>
          <a:ln>
            <a:noFill/>
          </a:ln>
        </p:spPr>
      </p:pic>
      <p:sp>
        <p:nvSpPr>
          <p:cNvPr id="349" name="CustomShape 4"/>
          <p:cNvSpPr/>
          <p:nvPr/>
        </p:nvSpPr>
        <p:spPr>
          <a:xfrm>
            <a:off x="4667400" y="4358520"/>
            <a:ext cx="155340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Satellites</a:t>
            </a:r>
            <a:endParaRPr lang="en-US" sz="13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Phase III Member Survey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(Growth &amp; Yield Modeling)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969440" y="2725920"/>
            <a:ext cx="17964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"/>
          <p:cNvSpPr/>
          <p:nvPr/>
        </p:nvSpPr>
        <p:spPr>
          <a:xfrm>
            <a:off x="-91440" y="4663440"/>
            <a:ext cx="100573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Validation and verification of existing GY models was a key priority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53" name="Picture 352"/>
          <p:cNvPicPr/>
          <p:nvPr/>
        </p:nvPicPr>
        <p:blipFill>
          <a:blip r:embed="rId2"/>
          <a:srcRect l="2527" t="32937" r="1321" b="12554"/>
          <a:stretch/>
        </p:blipFill>
        <p:spPr>
          <a:xfrm>
            <a:off x="130320" y="1651680"/>
            <a:ext cx="9731880" cy="266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Phase III Member Survey</a:t>
            </a:r>
            <a:br/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(Silviculture)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969440" y="2725920"/>
            <a:ext cx="17964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3"/>
          <p:cNvSpPr/>
          <p:nvPr/>
        </p:nvSpPr>
        <p:spPr>
          <a:xfrm>
            <a:off x="-91440" y="4663440"/>
            <a:ext cx="100573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Strong support for continued focus on thinning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57" name="Picture 356"/>
          <p:cNvPicPr/>
          <p:nvPr/>
        </p:nvPicPr>
        <p:blipFill>
          <a:blip r:embed="rId2"/>
          <a:srcRect l="1124" t="30430" r="5447" b="11294"/>
          <a:stretch/>
        </p:blipFill>
        <p:spPr>
          <a:xfrm>
            <a:off x="96120" y="1485720"/>
            <a:ext cx="9646560" cy="290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</TotalTime>
  <Application>Microsoft Office PowerPoint</Application>
  <PresentationFormat>Custom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Weiskittel</dc:creator>
  <dc:description/>
  <cp:lastModifiedBy>Aaron Weiskittel</cp:lastModifiedBy>
  <cp:revision>180</cp:revision>
  <dcterms:created xsi:type="dcterms:W3CDTF">2018-09-28T10:39:33Z</dcterms:created>
  <dcterms:modified xsi:type="dcterms:W3CDTF">2019-12-12T14:49:29Z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0</vt:i4>
  </property>
  <property fmtid="{D5CDD505-2E9C-101B-9397-08002B2CF9AE}" pid="7" name="PresentationFormat">
    <vt:lpwstr>Custom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17</vt:i4>
  </property>
</Properties>
</file>