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8"/>
  </p:notesMasterIdLst>
  <p:sldIdLst>
    <p:sldId id="256" r:id="rId6"/>
    <p:sldId id="257" r:id="rId7"/>
    <p:sldId id="268" r:id="rId8"/>
    <p:sldId id="266" r:id="rId9"/>
    <p:sldId id="267" r:id="rId10"/>
    <p:sldId id="258" r:id="rId11"/>
    <p:sldId id="259" r:id="rId12"/>
    <p:sldId id="265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09AF331-CD7F-4FDC-B425-FB770E01154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7480" cy="22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Stem form of Nitrogen-fertilized </a:t>
            </a:r>
          </a:p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Douglas-fir trees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dirty="0"/>
            </a:b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CAFS.21.86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43080" y="34308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Doug Mainwaring, Oregon State University</a:t>
            </a:r>
          </a:p>
          <a:p>
            <a:pPr algn="ctr"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Trebuchet MS"/>
                <a:ea typeface="DejaVu Sans"/>
              </a:rPr>
              <a:t>Kim Littke, University of Washington</a:t>
            </a: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Eric Turnblom, University of Washington</a:t>
            </a:r>
          </a:p>
          <a:p>
            <a:pPr algn="ctr"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Trebuchet MS"/>
                <a:ea typeface="DejaVu Sans"/>
              </a:rPr>
              <a:t>Aaron </a:t>
            </a:r>
            <a:r>
              <a:rPr lang="en-US" sz="2000" spc="-1" dirty="0" err="1">
                <a:solidFill>
                  <a:srgbClr val="000000"/>
                </a:solidFill>
                <a:latin typeface="Trebuchet MS"/>
                <a:ea typeface="DejaVu Sans"/>
              </a:rPr>
              <a:t>Weiskittel</a:t>
            </a:r>
            <a:r>
              <a:rPr lang="en-US" sz="2000" spc="-1" dirty="0">
                <a:solidFill>
                  <a:srgbClr val="000000"/>
                </a:solidFill>
                <a:latin typeface="Trebuchet MS"/>
                <a:ea typeface="DejaVu Sans"/>
              </a:rPr>
              <a:t>, University of Maine</a:t>
            </a: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Sukh</a:t>
            </a:r>
            <a:r>
              <a:rPr lang="en-US" sz="2000" spc="-1" dirty="0">
                <a:solidFill>
                  <a:srgbClr val="000000"/>
                </a:solidFill>
                <a:latin typeface="Trebuchet MS"/>
                <a:ea typeface="DejaVu Sans"/>
              </a:rPr>
              <a:t>yun Joo, Oregon State University</a:t>
            </a: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Carlos Gonzalez, Oregon State University</a:t>
            </a:r>
          </a:p>
          <a:p>
            <a:pPr algn="ctr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Proposal</a:t>
            </a:r>
            <a:endParaRPr lang="en-US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E81F9-1B74-4E64-972C-4F5432E83F4B}"/>
              </a:ext>
            </a:extLst>
          </p:cNvPr>
          <p:cNvSpPr txBox="1"/>
          <p:nvPr/>
        </p:nvSpPr>
        <p:spPr>
          <a:xfrm>
            <a:off x="751114" y="1166842"/>
            <a:ext cx="7820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Dataset of measurements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Report with final models describing stem form, accounting for the effect of fertilization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Public presentation of findings at CAFS Annual Meeting and regional Coop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Draft manuscript for peer-reviewed journal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706E5-0FE3-4F03-A358-D232E47F2CA9}"/>
              </a:ext>
            </a:extLst>
          </p:cNvPr>
          <p:cNvSpPr txBox="1"/>
          <p:nvPr/>
        </p:nvSpPr>
        <p:spPr>
          <a:xfrm>
            <a:off x="751114" y="1166842"/>
            <a:ext cx="78204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Model adjusting stem form for sites responsive to nitrogen fertilization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Improved assessment of volume/financial benefit of fertilization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Improved understanding of the role of stand density in fertilization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Incorporation of results into regional growth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Projected Budget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97580-707F-4E5E-AD02-6191B48C6617}"/>
              </a:ext>
            </a:extLst>
          </p:cNvPr>
          <p:cNvSpPr txBox="1"/>
          <p:nvPr/>
        </p:nvSpPr>
        <p:spPr>
          <a:xfrm>
            <a:off x="751114" y="1166842"/>
            <a:ext cx="7820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Field sampling (2 people, 15 days) ($9750)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Travel, lodging, sustenance ($2950)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Equipment ($300)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Total: ($13,000)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AA206-80DB-4084-A364-0659122AB7BA}"/>
              </a:ext>
            </a:extLst>
          </p:cNvPr>
          <p:cNvSpPr txBox="1"/>
          <p:nvPr/>
        </p:nvSpPr>
        <p:spPr>
          <a:xfrm>
            <a:off x="256478" y="947903"/>
            <a:ext cx="49957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Fertilization associated with changes to amount and distribution of foliage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Assessment of volume response of Douglas-fir to fertilization are typically based on measurements of </a:t>
            </a:r>
            <a:r>
              <a:rPr lang="en-US" dirty="0" err="1"/>
              <a:t>Dbh</a:t>
            </a:r>
            <a:r>
              <a:rPr lang="en-US" dirty="0"/>
              <a:t> and height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 volume and final yield based on the size of the scaling diameter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Previous analyses of fertilization effects on stem form are mixed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Assessments of N-</a:t>
            </a:r>
            <a:r>
              <a:rPr lang="en-US" dirty="0" err="1"/>
              <a:t>fert</a:t>
            </a:r>
            <a:r>
              <a:rPr lang="en-US" dirty="0"/>
              <a:t> on Douglas-fir stem form best based on experiments most closely simulating operational 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22ED8-4F79-4289-B9B5-5E7172DF6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453" y="1028340"/>
            <a:ext cx="3689173" cy="491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AA206-80DB-4084-A364-0659122AB7BA}"/>
              </a:ext>
            </a:extLst>
          </p:cNvPr>
          <p:cNvSpPr txBox="1"/>
          <p:nvPr/>
        </p:nvSpPr>
        <p:spPr>
          <a:xfrm>
            <a:off x="865594" y="567448"/>
            <a:ext cx="7820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Recent analysis of taper on 7-yr post fertilization dataset (initial plantation age: 16-25 </a:t>
            </a:r>
            <a:r>
              <a:rPr lang="en-US" sz="2000" dirty="0" err="1"/>
              <a:t>yrs</a:t>
            </a:r>
            <a:r>
              <a:rPr lang="en-US" sz="2000" dirty="0"/>
              <a:t>; SI</a:t>
            </a:r>
            <a:r>
              <a:rPr lang="en-US" sz="2000" baseline="-25000" dirty="0"/>
              <a:t>50</a:t>
            </a:r>
            <a:r>
              <a:rPr lang="en-US" sz="2000" dirty="0"/>
              <a:t>: 105-142 ft) found significant effect of fertilization on Douglas-fir upper stem diameters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Fit with Kozak (2004) taper equation, with indicator variable accounting for fertilization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F590DE-41FA-41AE-8179-75D7C2BA0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55" y="2699394"/>
            <a:ext cx="7779170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140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AA206-80DB-4084-A364-0659122AB7BA}"/>
              </a:ext>
            </a:extLst>
          </p:cNvPr>
          <p:cNvSpPr txBox="1"/>
          <p:nvPr/>
        </p:nvSpPr>
        <p:spPr>
          <a:xfrm>
            <a:off x="747874" y="527623"/>
            <a:ext cx="7820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Application of study taper equation to study </a:t>
            </a:r>
            <a:r>
              <a:rPr lang="en-US" sz="2400" dirty="0" err="1"/>
              <a:t>treelists</a:t>
            </a:r>
            <a:r>
              <a:rPr lang="en-US" sz="2400" dirty="0"/>
              <a:t> (7 </a:t>
            </a:r>
            <a:r>
              <a:rPr lang="en-US" sz="2400" dirty="0" err="1"/>
              <a:t>yrs</a:t>
            </a:r>
            <a:r>
              <a:rPr lang="en-US" sz="2400" dirty="0"/>
              <a:t> post-</a:t>
            </a:r>
            <a:r>
              <a:rPr lang="en-US" sz="2400" dirty="0" err="1"/>
              <a:t>fert</a:t>
            </a:r>
            <a:r>
              <a:rPr lang="en-US" sz="2400" dirty="0"/>
              <a:t>) was made with and without </a:t>
            </a:r>
            <a:r>
              <a:rPr lang="en-US" sz="2400" dirty="0" err="1"/>
              <a:t>fert</a:t>
            </a:r>
            <a:r>
              <a:rPr lang="en-US" sz="2400" dirty="0"/>
              <a:t> indicator to assess fertilization differences in BF vol.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Table shows estimated per acre volume difference from use of fertilization indicator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75FA1-C44F-4E1F-8EFF-81243055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941320"/>
            <a:ext cx="8348533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239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AA206-80DB-4084-A364-0659122AB7BA}"/>
              </a:ext>
            </a:extLst>
          </p:cNvPr>
          <p:cNvSpPr txBox="1"/>
          <p:nvPr/>
        </p:nvSpPr>
        <p:spPr>
          <a:xfrm>
            <a:off x="747874" y="1028340"/>
            <a:ext cx="78204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Determination of a stem form response to fertilization would: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Provide a more comprehensive and accurate volume response to fertilization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Improve the ability to determine the financial benefit gained by treatment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Improve the ability to assess where fertilization would be appropriate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Clarify the role of stand density relative to response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55312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Hypotheses or Objectives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C4A62-3EC3-4F8F-B393-A79B4114E399}"/>
              </a:ext>
            </a:extLst>
          </p:cNvPr>
          <p:cNvSpPr txBox="1"/>
          <p:nvPr/>
        </p:nvSpPr>
        <p:spPr>
          <a:xfrm>
            <a:off x="747874" y="1110240"/>
            <a:ext cx="7820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Upper stem diameters of trees responding positively to operational nitrogen fertilization are under-estimated relative to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Dbh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using standard taper equations.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bjective will be to construct a taper modifier equation to adjust upper stem diameter estimates of standard taper equations when applied in Douglas-fir stands fertilized with nitrogen.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68BE3BE7-83A4-4300-99BE-21EDBECFD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29" y="626077"/>
            <a:ext cx="4104914" cy="5328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92E8B8-83E3-4EEF-8711-84BBE6AEA081}"/>
              </a:ext>
            </a:extLst>
          </p:cNvPr>
          <p:cNvSpPr txBox="1"/>
          <p:nvPr/>
        </p:nvSpPr>
        <p:spPr>
          <a:xfrm>
            <a:off x="228600" y="546840"/>
            <a:ext cx="44653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SMC late-rotation Fertilizer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First wave installed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Located based on potential N response </a:t>
            </a:r>
          </a:p>
          <a:p>
            <a:r>
              <a:rPr lang="en-US" sz="2000" dirty="0"/>
              <a:t>     (Littke et al. 2017)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Ages: 30-50 </a:t>
            </a:r>
            <a:r>
              <a:rPr lang="en-US" sz="2000" dirty="0" err="1"/>
              <a:t>yrs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Fertilized 8-10 </a:t>
            </a:r>
            <a:r>
              <a:rPr lang="en-US" sz="2000" dirty="0" err="1"/>
              <a:t>yrs</a:t>
            </a:r>
            <a:r>
              <a:rPr lang="en-US" sz="2000" dirty="0"/>
              <a:t> prior to final harvest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5-yrs post-fertilization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Sampled sites chosen based on positive response, dominant 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30332-4255-4842-B87D-0685CE94584C}"/>
              </a:ext>
            </a:extLst>
          </p:cNvPr>
          <p:cNvSpPr txBox="1"/>
          <p:nvPr/>
        </p:nvSpPr>
        <p:spPr>
          <a:xfrm>
            <a:off x="441960" y="559180"/>
            <a:ext cx="78204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On six responding installations: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Climb 10 trees per treatment with ladders, chosen based on </a:t>
            </a:r>
            <a:r>
              <a:rPr lang="en-US" sz="2400" dirty="0" err="1"/>
              <a:t>dbh</a:t>
            </a:r>
            <a:r>
              <a:rPr lang="en-US" sz="2400" dirty="0"/>
              <a:t> distribution: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20</a:t>
            </a:r>
            <a:r>
              <a:rPr lang="en-US" sz="2400" baseline="30000" dirty="0"/>
              <a:t>th</a:t>
            </a:r>
            <a:r>
              <a:rPr lang="en-US" sz="2400" dirty="0"/>
              <a:t> percentile (2 trees)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40</a:t>
            </a:r>
            <a:r>
              <a:rPr lang="en-US" sz="2400" baseline="30000" dirty="0"/>
              <a:t>th</a:t>
            </a:r>
            <a:r>
              <a:rPr lang="en-US" sz="2400" dirty="0"/>
              <a:t> percentile (2 trees)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60</a:t>
            </a:r>
            <a:r>
              <a:rPr lang="en-US" sz="2400" baseline="30000" dirty="0"/>
              <a:t>th</a:t>
            </a:r>
            <a:r>
              <a:rPr lang="en-US" sz="2400" dirty="0"/>
              <a:t> percentile (3 trees)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80</a:t>
            </a:r>
            <a:r>
              <a:rPr lang="en-US" sz="2400" baseline="30000" dirty="0"/>
              <a:t>th</a:t>
            </a:r>
            <a:r>
              <a:rPr lang="en-US" sz="2400" dirty="0"/>
              <a:t> percentile (3 trees)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Measure DOB at: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0.3 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1.37 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every mid-whorl up to 25.2 m or 10 cm DOB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68291-99AC-4AD0-9C2D-D730B4B55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640" y="1880988"/>
            <a:ext cx="4512457" cy="32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04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Timeline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FE723-3442-423D-B1B8-0854C42E23F8}"/>
              </a:ext>
            </a:extLst>
          </p:cNvPr>
          <p:cNvSpPr txBox="1"/>
          <p:nvPr/>
        </p:nvSpPr>
        <p:spPr>
          <a:xfrm>
            <a:off x="751114" y="1166842"/>
            <a:ext cx="4887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Fall 2021: Field sampling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Winter/spring 2021-2022: Statistical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Summer 2022: Final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9AA40-D1F3-428B-8485-CF821ED55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576" y="685800"/>
            <a:ext cx="3177418" cy="5259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1D5DC366FB34DAB5FED80D728F9D5" ma:contentTypeVersion="9" ma:contentTypeDescription="Create a new document." ma:contentTypeScope="" ma:versionID="fd0bde619e0ffe60b3065c4b71fdc148">
  <xsd:schema xmlns:xsd="http://www.w3.org/2001/XMLSchema" xmlns:xs="http://www.w3.org/2001/XMLSchema" xmlns:p="http://schemas.microsoft.com/office/2006/metadata/properties" xmlns:ns2="c8d168e6-916d-41f3-9337-c3785a6911a5" targetNamespace="http://schemas.microsoft.com/office/2006/metadata/properties" ma:root="true" ma:fieldsID="aa29fe92b71792bfe9d396e51fe445ad" ns2:_="">
    <xsd:import namespace="c8d168e6-916d-41f3-9337-c3785a69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168e6-916d-41f3-9337-c3785a691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8A36C7-2AB1-4F8D-91E9-B5608C1926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D534D-F24D-4764-994D-7CA7ADC930E4}">
  <ds:schemaRefs>
    <ds:schemaRef ds:uri="c8d168e6-916d-41f3-9337-c3785a6911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EBBF32-1772-4CED-A43D-DCDC0947F76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3184</TotalTime>
  <Words>622</Words>
  <Application>Microsoft Office PowerPoint</Application>
  <PresentationFormat>On-screen Show (4:3)</PresentationFormat>
  <Paragraphs>109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Mainwaring, Doug Bernard</cp:lastModifiedBy>
  <cp:revision>28</cp:revision>
  <dcterms:created xsi:type="dcterms:W3CDTF">2013-02-25T23:05:08Z</dcterms:created>
  <dcterms:modified xsi:type="dcterms:W3CDTF">2021-06-03T17:42:26Z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  <property fmtid="{D5CDD505-2E9C-101B-9397-08002B2CF9AE}" pid="13" name="ContentTypeId">
    <vt:lpwstr>0x010100EF91D5DC366FB34DAB5FED80D728F9D5</vt:lpwstr>
  </property>
</Properties>
</file>