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notesMasterIdLst>
    <p:notesMasterId r:id="rId23"/>
  </p:notesMasterIdLst>
  <p:sldIdLst>
    <p:sldId id="256" r:id="rId6"/>
    <p:sldId id="257" r:id="rId7"/>
    <p:sldId id="277" r:id="rId8"/>
    <p:sldId id="265" r:id="rId9"/>
    <p:sldId id="258" r:id="rId10"/>
    <p:sldId id="259" r:id="rId11"/>
    <p:sldId id="272" r:id="rId12"/>
    <p:sldId id="267" r:id="rId13"/>
    <p:sldId id="268" r:id="rId14"/>
    <p:sldId id="266" r:id="rId15"/>
    <p:sldId id="270" r:id="rId16"/>
    <p:sldId id="273" r:id="rId17"/>
    <p:sldId id="274" r:id="rId18"/>
    <p:sldId id="278" r:id="rId19"/>
    <p:sldId id="275" r:id="rId20"/>
    <p:sldId id="271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A7BDB-0D5C-88B4-AC56-E699303AA7E8}" v="18" dt="2021-04-05T14:47:05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R Weiskittel" userId="S::aaron.weiskittel@maine.edu::86685666-7ca3-40cc-9bda-ee7384d8be0f" providerId="AD" clId="Web-{396A7BDB-0D5C-88B4-AC56-E699303AA7E8}"/>
    <pc:docChg chg="modSld">
      <pc:chgData name="Aaron R Weiskittel" userId="S::aaron.weiskittel@maine.edu::86685666-7ca3-40cc-9bda-ee7384d8be0f" providerId="AD" clId="Web-{396A7BDB-0D5C-88B4-AC56-E699303AA7E8}" dt="2021-04-05T14:47:02.267" v="8" actId="20577"/>
      <pc:docMkLst>
        <pc:docMk/>
      </pc:docMkLst>
      <pc:sldChg chg="modSp">
        <pc:chgData name="Aaron R Weiskittel" userId="S::aaron.weiskittel@maine.edu::86685666-7ca3-40cc-9bda-ee7384d8be0f" providerId="AD" clId="Web-{396A7BDB-0D5C-88B4-AC56-E699303AA7E8}" dt="2021-04-05T14:46:29.720" v="0" actId="20577"/>
        <pc:sldMkLst>
          <pc:docMk/>
          <pc:sldMk cId="0" sldId="256"/>
        </pc:sldMkLst>
        <pc:spChg chg="mod">
          <ac:chgData name="Aaron R Weiskittel" userId="S::aaron.weiskittel@maine.edu::86685666-7ca3-40cc-9bda-ee7384d8be0f" providerId="AD" clId="Web-{396A7BDB-0D5C-88B4-AC56-E699303AA7E8}" dt="2021-04-05T14:46:29.720" v="0" actId="20577"/>
          <ac:spMkLst>
            <pc:docMk/>
            <pc:sldMk cId="0" sldId="256"/>
            <ac:spMk id="86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6:33.736" v="1" actId="20577"/>
        <pc:sldMkLst>
          <pc:docMk/>
          <pc:sldMk cId="0" sldId="257"/>
        </pc:sldMkLst>
        <pc:spChg chg="mod">
          <ac:chgData name="Aaron R Weiskittel" userId="S::aaron.weiskittel@maine.edu::86685666-7ca3-40cc-9bda-ee7384d8be0f" providerId="AD" clId="Web-{396A7BDB-0D5C-88B4-AC56-E699303AA7E8}" dt="2021-04-05T14:46:33.736" v="1" actId="20577"/>
          <ac:spMkLst>
            <pc:docMk/>
            <pc:sldMk cId="0" sldId="257"/>
            <ac:spMk id="92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6:37.159" v="2" actId="20577"/>
        <pc:sldMkLst>
          <pc:docMk/>
          <pc:sldMk cId="0" sldId="258"/>
        </pc:sldMkLst>
        <pc:spChg chg="mod">
          <ac:chgData name="Aaron R Weiskittel" userId="S::aaron.weiskittel@maine.edu::86685666-7ca3-40cc-9bda-ee7384d8be0f" providerId="AD" clId="Web-{396A7BDB-0D5C-88B4-AC56-E699303AA7E8}" dt="2021-04-05T14:46:37.159" v="2" actId="20577"/>
          <ac:spMkLst>
            <pc:docMk/>
            <pc:sldMk cId="0" sldId="258"/>
            <ac:spMk id="96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6:41.720" v="3" actId="20577"/>
        <pc:sldMkLst>
          <pc:docMk/>
          <pc:sldMk cId="0" sldId="259"/>
        </pc:sldMkLst>
        <pc:spChg chg="mod">
          <ac:chgData name="Aaron R Weiskittel" userId="S::aaron.weiskittel@maine.edu::86685666-7ca3-40cc-9bda-ee7384d8be0f" providerId="AD" clId="Web-{396A7BDB-0D5C-88B4-AC56-E699303AA7E8}" dt="2021-04-05T14:46:41.720" v="3" actId="20577"/>
          <ac:spMkLst>
            <pc:docMk/>
            <pc:sldMk cId="0" sldId="259"/>
            <ac:spMk id="100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6:46.923" v="4" actId="20577"/>
        <pc:sldMkLst>
          <pc:docMk/>
          <pc:sldMk cId="0" sldId="260"/>
        </pc:sldMkLst>
        <pc:spChg chg="mod">
          <ac:chgData name="Aaron R Weiskittel" userId="S::aaron.weiskittel@maine.edu::86685666-7ca3-40cc-9bda-ee7384d8be0f" providerId="AD" clId="Web-{396A7BDB-0D5C-88B4-AC56-E699303AA7E8}" dt="2021-04-05T14:46:46.923" v="4" actId="20577"/>
          <ac:spMkLst>
            <pc:docMk/>
            <pc:sldMk cId="0" sldId="260"/>
            <ac:spMk id="104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6:50.439" v="5" actId="20577"/>
        <pc:sldMkLst>
          <pc:docMk/>
          <pc:sldMk cId="0" sldId="261"/>
        </pc:sldMkLst>
        <pc:spChg chg="mod">
          <ac:chgData name="Aaron R Weiskittel" userId="S::aaron.weiskittel@maine.edu::86685666-7ca3-40cc-9bda-ee7384d8be0f" providerId="AD" clId="Web-{396A7BDB-0D5C-88B4-AC56-E699303AA7E8}" dt="2021-04-05T14:46:50.439" v="5" actId="20577"/>
          <ac:spMkLst>
            <pc:docMk/>
            <pc:sldMk cId="0" sldId="261"/>
            <ac:spMk id="108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6:54.298" v="6" actId="20577"/>
        <pc:sldMkLst>
          <pc:docMk/>
          <pc:sldMk cId="0" sldId="262"/>
        </pc:sldMkLst>
        <pc:spChg chg="mod">
          <ac:chgData name="Aaron R Weiskittel" userId="S::aaron.weiskittel@maine.edu::86685666-7ca3-40cc-9bda-ee7384d8be0f" providerId="AD" clId="Web-{396A7BDB-0D5C-88B4-AC56-E699303AA7E8}" dt="2021-04-05T14:46:54.298" v="6" actId="20577"/>
          <ac:spMkLst>
            <pc:docMk/>
            <pc:sldMk cId="0" sldId="262"/>
            <ac:spMk id="112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6:58.111" v="7" actId="20577"/>
        <pc:sldMkLst>
          <pc:docMk/>
          <pc:sldMk cId="0" sldId="263"/>
        </pc:sldMkLst>
        <pc:spChg chg="mod">
          <ac:chgData name="Aaron R Weiskittel" userId="S::aaron.weiskittel@maine.edu::86685666-7ca3-40cc-9bda-ee7384d8be0f" providerId="AD" clId="Web-{396A7BDB-0D5C-88B4-AC56-E699303AA7E8}" dt="2021-04-05T14:46:58.111" v="7" actId="20577"/>
          <ac:spMkLst>
            <pc:docMk/>
            <pc:sldMk cId="0" sldId="263"/>
            <ac:spMk id="116" creationId="{00000000-0000-0000-0000-000000000000}"/>
          </ac:spMkLst>
        </pc:spChg>
      </pc:sldChg>
      <pc:sldChg chg="modSp">
        <pc:chgData name="Aaron R Weiskittel" userId="S::aaron.weiskittel@maine.edu::86685666-7ca3-40cc-9bda-ee7384d8be0f" providerId="AD" clId="Web-{396A7BDB-0D5C-88B4-AC56-E699303AA7E8}" dt="2021-04-05T14:47:02.267" v="8" actId="20577"/>
        <pc:sldMkLst>
          <pc:docMk/>
          <pc:sldMk cId="0" sldId="264"/>
        </pc:sldMkLst>
        <pc:spChg chg="mod">
          <ac:chgData name="Aaron R Weiskittel" userId="S::aaron.weiskittel@maine.edu::86685666-7ca3-40cc-9bda-ee7384d8be0f" providerId="AD" clId="Web-{396A7BDB-0D5C-88B4-AC56-E699303AA7E8}" dt="2021-04-05T14:47:02.267" v="8" actId="20577"/>
          <ac:spMkLst>
            <pc:docMk/>
            <pc:sldMk cId="0" sldId="264"/>
            <ac:spMk id="12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09AF331-CD7F-4FDC-B425-FB770E011542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377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A4794E8-AD3A-48AD-9F0D-6496D6A049C3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092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680" cy="70380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5"/>
          <a:stretch/>
        </p:blipFill>
        <p:spPr>
          <a:xfrm>
            <a:off x="7581600" y="6035040"/>
            <a:ext cx="699480" cy="73116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43080" y="914398"/>
            <a:ext cx="8457480" cy="23539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spc="-1" dirty="0">
                <a:solidFill>
                  <a:srgbClr val="000000"/>
                </a:solidFill>
                <a:latin typeface="Trebuchet MS"/>
              </a:rPr>
              <a:t>Variation in productivity, wood quality and soil carbon of nine conifer species across a gradient in water </a:t>
            </a:r>
            <a:r>
              <a:rPr lang="en-US" sz="3600" spc="-1" dirty="0" smtClean="0">
                <a:solidFill>
                  <a:srgbClr val="000000"/>
                </a:solidFill>
                <a:latin typeface="Trebuchet MS"/>
              </a:rPr>
              <a:t>deficit</a:t>
            </a:r>
            <a:r>
              <a:rPr dirty="0"/>
              <a:t/>
            </a:r>
            <a:br>
              <a:rPr dirty="0"/>
            </a:br>
            <a:endParaRPr lang="en-US" dirty="0" smtClean="0"/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CAFS.21.85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343080" y="3886199"/>
            <a:ext cx="8457480" cy="9392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Trebuchet MS"/>
              </a:rPr>
              <a:t>Carlos Gonzalez (OSU), </a:t>
            </a:r>
            <a:r>
              <a:rPr lang="en-US" sz="2000" spc="-1" dirty="0" smtClean="0">
                <a:solidFill>
                  <a:srgbClr val="000000"/>
                </a:solidFill>
                <a:latin typeface="Trebuchet MS"/>
              </a:rPr>
              <a:t>Kim </a:t>
            </a:r>
            <a:r>
              <a:rPr lang="en-US" sz="2000" spc="-1" dirty="0">
                <a:solidFill>
                  <a:srgbClr val="000000"/>
                </a:solidFill>
                <a:latin typeface="Trebuchet MS"/>
              </a:rPr>
              <a:t>Littke (UW), </a:t>
            </a:r>
            <a:r>
              <a:rPr lang="en-US" sz="2000" spc="-1" dirty="0" smtClean="0">
                <a:solidFill>
                  <a:srgbClr val="000000"/>
                </a:solidFill>
                <a:latin typeface="Trebuchet MS"/>
              </a:rPr>
              <a:t>Jeff </a:t>
            </a:r>
            <a:r>
              <a:rPr lang="en-US" sz="2000" spc="-1" dirty="0">
                <a:solidFill>
                  <a:srgbClr val="000000"/>
                </a:solidFill>
                <a:latin typeface="Trebuchet MS"/>
              </a:rPr>
              <a:t>Hatten (OSU), Doug Mainwaring (OSU), Maxwell Wightman (OSU</a:t>
            </a:r>
            <a:r>
              <a:rPr lang="en-US" sz="2000" spc="-1" dirty="0" smtClean="0">
                <a:solidFill>
                  <a:srgbClr val="000000"/>
                </a:solidFill>
                <a:latin typeface="Trebuchet MS"/>
              </a:rPr>
              <a:t>), </a:t>
            </a:r>
            <a:r>
              <a:rPr lang="en-US" sz="2000" spc="-1" dirty="0" smtClean="0">
                <a:solidFill>
                  <a:srgbClr val="000000"/>
                </a:solidFill>
                <a:latin typeface="Trebuchet MS"/>
              </a:rPr>
              <a:t>Aaron </a:t>
            </a:r>
            <a:r>
              <a:rPr lang="en-US" sz="2000" spc="-1" dirty="0">
                <a:solidFill>
                  <a:srgbClr val="000000"/>
                </a:solidFill>
                <a:latin typeface="Trebuchet MS"/>
              </a:rPr>
              <a:t>Weiskittel (UM)</a:t>
            </a:r>
            <a:r>
              <a:rPr lang="en-US" sz="2000" spc="-1" dirty="0" smtClean="0">
                <a:solidFill>
                  <a:srgbClr val="000000"/>
                </a:solidFill>
                <a:latin typeface="Trebuchet MS"/>
              </a:rPr>
              <a:t> 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1943280" y="380880"/>
            <a:ext cx="525708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New Project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343080" y="4933800"/>
            <a:ext cx="8457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Trebuchet MS"/>
                <a:ea typeface="DejaVu Sans"/>
              </a:rPr>
              <a:t>Presenter: Carlos Gonzalez (OSU)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1" y="893854"/>
            <a:ext cx="4618978" cy="4327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954" y="871823"/>
            <a:ext cx="4641867" cy="4325825"/>
          </a:xfrm>
          <a:prstGeom prst="rect">
            <a:avLst/>
          </a:prstGeom>
        </p:spPr>
      </p:pic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1800" b="1" strike="noStrike" spc="-1"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463" y="4611012"/>
            <a:ext cx="1490830" cy="17891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4621" y="5306975"/>
            <a:ext cx="3666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Inventory Date: 02/2021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24339" y="5306975"/>
            <a:ext cx="2169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Age: 25 Years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1637" y="780771"/>
            <a:ext cx="3666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rebuchet MS" panose="020B0603020202020204" pitchFamily="34" charset="0"/>
              </a:rPr>
              <a:t>Survival (%)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77982" y="777783"/>
            <a:ext cx="36666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rebuchet MS" panose="020B0603020202020204" pitchFamily="34" charset="0"/>
              </a:rPr>
              <a:t>Basal Area (m</a:t>
            </a:r>
            <a:r>
              <a:rPr lang="en-US" sz="2400" baseline="30000" dirty="0" smtClean="0">
                <a:latin typeface="Trebuchet MS" panose="020B0603020202020204" pitchFamily="34" charset="0"/>
              </a:rPr>
              <a:t>2</a:t>
            </a:r>
            <a:r>
              <a:rPr lang="en-US" sz="2400" dirty="0" smtClean="0">
                <a:latin typeface="Trebuchet MS" panose="020B0603020202020204" pitchFamily="34" charset="0"/>
              </a:rPr>
              <a:t> ha</a:t>
            </a:r>
            <a:r>
              <a:rPr lang="en-US" sz="2400" baseline="30000" dirty="0" smtClean="0">
                <a:latin typeface="Trebuchet MS" panose="020B0603020202020204" pitchFamily="34" charset="0"/>
              </a:rPr>
              <a:t>-1</a:t>
            </a:r>
            <a:r>
              <a:rPr lang="en-US" sz="2400" dirty="0" smtClean="0">
                <a:latin typeface="Trebuchet MS" panose="020B0603020202020204" pitchFamily="34" charset="0"/>
              </a:rPr>
              <a:t>)</a:t>
            </a:r>
            <a:endParaRPr lang="en-US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967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Project Timeline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8FC222-E69E-4102-9227-283232913CB8}"/>
              </a:ext>
            </a:extLst>
          </p:cNvPr>
          <p:cNvSpPr txBox="1"/>
          <p:nvPr/>
        </p:nvSpPr>
        <p:spPr>
          <a:xfrm>
            <a:off x="0" y="736465"/>
            <a:ext cx="299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Timeline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46B9E2-5F38-467B-9805-F12957963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55788"/>
              </p:ext>
            </p:extLst>
          </p:nvPr>
        </p:nvGraphicFramePr>
        <p:xfrm>
          <a:off x="132863" y="1321240"/>
          <a:ext cx="8553217" cy="4543360"/>
        </p:xfrm>
        <a:graphic>
          <a:graphicData uri="http://schemas.openxmlformats.org/drawingml/2006/table">
            <a:tbl>
              <a:tblPr/>
              <a:tblGrid>
                <a:gridCol w="3167897">
                  <a:extLst>
                    <a:ext uri="{9D8B030D-6E8A-4147-A177-3AD203B41FA5}">
                      <a16:colId xmlns:a16="http://schemas.microsoft.com/office/drawing/2014/main" val="4073157548"/>
                    </a:ext>
                  </a:extLst>
                </a:gridCol>
                <a:gridCol w="673165">
                  <a:extLst>
                    <a:ext uri="{9D8B030D-6E8A-4147-A177-3AD203B41FA5}">
                      <a16:colId xmlns:a16="http://schemas.microsoft.com/office/drawing/2014/main" val="1047677512"/>
                    </a:ext>
                  </a:extLst>
                </a:gridCol>
                <a:gridCol w="673165">
                  <a:extLst>
                    <a:ext uri="{9D8B030D-6E8A-4147-A177-3AD203B41FA5}">
                      <a16:colId xmlns:a16="http://schemas.microsoft.com/office/drawing/2014/main" val="1357874827"/>
                    </a:ext>
                  </a:extLst>
                </a:gridCol>
                <a:gridCol w="673165">
                  <a:extLst>
                    <a:ext uri="{9D8B030D-6E8A-4147-A177-3AD203B41FA5}">
                      <a16:colId xmlns:a16="http://schemas.microsoft.com/office/drawing/2014/main" val="100843009"/>
                    </a:ext>
                  </a:extLst>
                </a:gridCol>
                <a:gridCol w="673165">
                  <a:extLst>
                    <a:ext uri="{9D8B030D-6E8A-4147-A177-3AD203B41FA5}">
                      <a16:colId xmlns:a16="http://schemas.microsoft.com/office/drawing/2014/main" val="2505267276"/>
                    </a:ext>
                  </a:extLst>
                </a:gridCol>
                <a:gridCol w="673165">
                  <a:extLst>
                    <a:ext uri="{9D8B030D-6E8A-4147-A177-3AD203B41FA5}">
                      <a16:colId xmlns:a16="http://schemas.microsoft.com/office/drawing/2014/main" val="1133097345"/>
                    </a:ext>
                  </a:extLst>
                </a:gridCol>
                <a:gridCol w="6731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1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3165">
                  <a:extLst>
                    <a:ext uri="{9D8B030D-6E8A-4147-A177-3AD203B41FA5}">
                      <a16:colId xmlns:a16="http://schemas.microsoft.com/office/drawing/2014/main" val="1694296609"/>
                    </a:ext>
                  </a:extLst>
                </a:gridCol>
              </a:tblGrid>
              <a:tr h="295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826387"/>
                  </a:ext>
                </a:extLst>
              </a:tr>
              <a:tr h="295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74128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Plots layout</a:t>
                      </a:r>
                    </a:p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Weather Stations Installation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449300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Tree Inventory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505353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Diameter Growth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152082536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Litterfall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LAI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bg1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572107549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Understory Sampling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752420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X-ray Densitometry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025648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Foliage, Litter and Soil Sampling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4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CAFS Reports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006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7260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7078320" y="182520"/>
            <a:ext cx="1436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Deliverables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E2E3EB5-74B9-4C58-9E0D-477750170B0E}"/>
              </a:ext>
            </a:extLst>
          </p:cNvPr>
          <p:cNvSpPr txBox="1">
            <a:spLocks/>
          </p:cNvSpPr>
          <p:nvPr/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latin typeface="+mn-lt"/>
              </a:rPr>
              <a:t>Expected Deliverables – One Year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957CF04-758A-483C-B6EE-2F00E93B972E}"/>
              </a:ext>
            </a:extLst>
          </p:cNvPr>
          <p:cNvSpPr txBox="1">
            <a:spLocks/>
          </p:cNvSpPr>
          <p:nvPr/>
        </p:nvSpPr>
        <p:spPr>
          <a:xfrm>
            <a:off x="355600" y="1845958"/>
            <a:ext cx="8229600" cy="1676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dirty="0"/>
              <a:t>Results will be prepared for two future MS theses and two publications in peer-reviewed journals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06" y="3238994"/>
            <a:ext cx="3619614" cy="2714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0270" y="3238994"/>
            <a:ext cx="3632486" cy="27243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95876" y="5380952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</a:rPr>
              <a:t>Ponderosa pine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1371" y="3442880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Giant Sequoia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540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7078320" y="182520"/>
            <a:ext cx="1436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Deliverables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E2E3EB5-74B9-4C58-9E0D-477750170B0E}"/>
              </a:ext>
            </a:extLst>
          </p:cNvPr>
          <p:cNvSpPr txBox="1">
            <a:spLocks/>
          </p:cNvSpPr>
          <p:nvPr/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latin typeface="+mn-lt"/>
              </a:rPr>
              <a:t>Expected Deliverables – Long-term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957CF04-758A-483C-B6EE-2F00E93B972E}"/>
              </a:ext>
            </a:extLst>
          </p:cNvPr>
          <p:cNvSpPr txBox="1">
            <a:spLocks/>
          </p:cNvSpPr>
          <p:nvPr/>
        </p:nvSpPr>
        <p:spPr>
          <a:xfrm>
            <a:off x="457200" y="1509840"/>
            <a:ext cx="8229600" cy="1676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dirty="0"/>
              <a:t>Training of </a:t>
            </a:r>
            <a:r>
              <a:rPr lang="en-US" altLang="en-US" dirty="0" smtClean="0"/>
              <a:t>MS students and </a:t>
            </a:r>
            <a:r>
              <a:rPr lang="en-US" altLang="en-US" dirty="0"/>
              <a:t>undergraduate REUs in </a:t>
            </a:r>
            <a:r>
              <a:rPr lang="en-US" altLang="en-US" dirty="0" smtClean="0"/>
              <a:t>forest ecology </a:t>
            </a:r>
            <a:r>
              <a:rPr lang="en-US" altLang="en-US" dirty="0"/>
              <a:t>research</a:t>
            </a:r>
          </a:p>
          <a:p>
            <a:pPr marL="457200" indent="-457200"/>
            <a:endParaRPr lang="en-US" altLang="en-US" dirty="0"/>
          </a:p>
          <a:p>
            <a:pPr marL="457200" indent="-457200"/>
            <a:r>
              <a:rPr lang="en-US" altLang="en-US" dirty="0" smtClean="0"/>
              <a:t>Enhanced </a:t>
            </a:r>
            <a:r>
              <a:rPr lang="en-US" altLang="en-US" dirty="0"/>
              <a:t>understanding of the productivity and sustainability of </a:t>
            </a:r>
            <a:r>
              <a:rPr lang="en-US" altLang="en-US" dirty="0" smtClean="0"/>
              <a:t>the nine </a:t>
            </a:r>
            <a:r>
              <a:rPr lang="en-US" altLang="en-US" dirty="0"/>
              <a:t>conifer </a:t>
            </a:r>
            <a:r>
              <a:rPr lang="en-US" altLang="en-US" dirty="0" smtClean="0"/>
              <a:t>species.</a:t>
            </a:r>
          </a:p>
          <a:p>
            <a:pPr marL="457200" indent="-457200"/>
            <a:endParaRPr lang="en-US" altLang="en-US" dirty="0"/>
          </a:p>
          <a:p>
            <a:pPr marL="457200" indent="-457200"/>
            <a:r>
              <a:rPr lang="en-US" altLang="en-US" dirty="0"/>
              <a:t>Peer-reviewed publications and presentations to broad </a:t>
            </a:r>
            <a:r>
              <a:rPr lang="en-US" altLang="en-US" dirty="0" smtClean="0"/>
              <a:t>audiences, </a:t>
            </a:r>
            <a:r>
              <a:rPr lang="en-US" altLang="en-US" dirty="0"/>
              <a:t>including VMRC, CIPS at </a:t>
            </a:r>
            <a:r>
              <a:rPr lang="en-US" altLang="en-US" dirty="0" smtClean="0"/>
              <a:t>OSU, </a:t>
            </a:r>
            <a:r>
              <a:rPr lang="en-US" altLang="en-US" dirty="0"/>
              <a:t>SMC at </a:t>
            </a:r>
            <a:r>
              <a:rPr lang="en-US" altLang="en-US" dirty="0" smtClean="0"/>
              <a:t>UW and CRSF at UM.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26959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7078320" y="182520"/>
            <a:ext cx="1436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Deliverables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E2E3EB5-74B9-4C58-9E0D-477750170B0E}"/>
              </a:ext>
            </a:extLst>
          </p:cNvPr>
          <p:cNvSpPr txBox="1">
            <a:spLocks/>
          </p:cNvSpPr>
          <p:nvPr/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latin typeface="+mn-lt"/>
              </a:rPr>
              <a:t>Expected Deliverables – Long-term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957CF04-758A-483C-B6EE-2F00E93B972E}"/>
              </a:ext>
            </a:extLst>
          </p:cNvPr>
          <p:cNvSpPr txBox="1">
            <a:spLocks/>
          </p:cNvSpPr>
          <p:nvPr/>
        </p:nvSpPr>
        <p:spPr>
          <a:xfrm>
            <a:off x="457200" y="1509839"/>
            <a:ext cx="8578158" cy="45853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dirty="0"/>
              <a:t>The data collected will be used to calibrate and validate the model 3-PG, allowing addressing the effects of climate change in </a:t>
            </a:r>
            <a:r>
              <a:rPr lang="en-US" altLang="en-US" dirty="0" smtClean="0"/>
              <a:t>productivity </a:t>
            </a:r>
            <a:r>
              <a:rPr lang="en-US" altLang="en-US" dirty="0"/>
              <a:t>and deployment distribution for all nine species</a:t>
            </a:r>
            <a:r>
              <a:rPr lang="en-US" altLang="en-US" dirty="0" smtClean="0"/>
              <a:t>.</a:t>
            </a:r>
          </a:p>
          <a:p>
            <a:pPr marL="457200" indent="-457200"/>
            <a:endParaRPr lang="en-US" altLang="en-US" dirty="0"/>
          </a:p>
          <a:p>
            <a:pPr marL="457200" indent="-457200"/>
            <a:r>
              <a:rPr lang="en-US" altLang="en-US" dirty="0" smtClean="0"/>
              <a:t>This project can interact with other CAFS projects</a:t>
            </a:r>
          </a:p>
          <a:p>
            <a:pPr marL="914400" lvl="1" indent="-457200"/>
            <a:r>
              <a:rPr lang="en-US" altLang="en-US" dirty="0"/>
              <a:t>19.75 Assessing and mapping regional variation in potential site productivity</a:t>
            </a:r>
          </a:p>
          <a:p>
            <a:pPr marL="914400" lvl="1" indent="-457200"/>
            <a:r>
              <a:rPr lang="en-US" altLang="en-US" dirty="0" smtClean="0"/>
              <a:t>21.87 </a:t>
            </a:r>
            <a:r>
              <a:rPr lang="en-US" altLang="en-US" dirty="0"/>
              <a:t>Linking leaf area index and remote sensing across different forest types</a:t>
            </a:r>
          </a:p>
        </p:txBody>
      </p:sp>
    </p:spTree>
    <p:extLst>
      <p:ext uri="{BB962C8B-B14F-4D97-AF65-F5344CB8AC3E}">
        <p14:creationId xmlns:p14="http://schemas.microsoft.com/office/powerpoint/2010/main" val="22731542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Company Benefits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A5A267FF-DDF9-4675-8741-762F4AA94550}"/>
              </a:ext>
            </a:extLst>
          </p:cNvPr>
          <p:cNvSpPr txBox="1">
            <a:spLocks/>
          </p:cNvSpPr>
          <p:nvPr/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latin typeface="+mn-lt"/>
              </a:rPr>
              <a:t>Member Company Benefits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DA9B1B4-3C94-4769-A206-E6B12C2975F2}"/>
              </a:ext>
            </a:extLst>
          </p:cNvPr>
          <p:cNvSpPr txBox="1">
            <a:spLocks/>
          </p:cNvSpPr>
          <p:nvPr/>
        </p:nvSpPr>
        <p:spPr>
          <a:xfrm>
            <a:off x="456480" y="1725440"/>
            <a:ext cx="8229600" cy="36070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 smtClean="0"/>
              <a:t>Improved </a:t>
            </a:r>
            <a:r>
              <a:rPr lang="en-US" dirty="0"/>
              <a:t>assessment of </a:t>
            </a:r>
            <a:r>
              <a:rPr lang="en-US" dirty="0" smtClean="0"/>
              <a:t>climate effects on growth and wood properties </a:t>
            </a:r>
            <a:r>
              <a:rPr lang="en-US" altLang="en-US" dirty="0" smtClean="0"/>
              <a:t>of </a:t>
            </a:r>
            <a:r>
              <a:rPr lang="en-US" altLang="en-US" dirty="0"/>
              <a:t>the selected species</a:t>
            </a:r>
            <a:endParaRPr lang="en-US" dirty="0" smtClean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 smtClean="0"/>
              <a:t>Improved </a:t>
            </a:r>
            <a:r>
              <a:rPr lang="en-US" dirty="0"/>
              <a:t>assessment </a:t>
            </a:r>
            <a:r>
              <a:rPr lang="en-US" dirty="0" smtClean="0"/>
              <a:t>of </a:t>
            </a:r>
            <a:r>
              <a:rPr lang="en-US" altLang="en-US" dirty="0" smtClean="0"/>
              <a:t>Biomass Stock and NPP </a:t>
            </a:r>
            <a:r>
              <a:rPr lang="en-US" altLang="en-US" dirty="0"/>
              <a:t>of the selected </a:t>
            </a:r>
            <a:r>
              <a:rPr lang="en-US" altLang="en-US" dirty="0" smtClean="0"/>
              <a:t>species</a:t>
            </a:r>
          </a:p>
          <a:p>
            <a:pPr marL="457200" indent="-457200"/>
            <a:endParaRPr lang="en-US" altLang="en-US" dirty="0"/>
          </a:p>
          <a:p>
            <a:pPr marL="457200" indent="-457200"/>
            <a:r>
              <a:rPr lang="en-US" dirty="0"/>
              <a:t>Improved understanding of the </a:t>
            </a:r>
            <a:r>
              <a:rPr lang="en-US" dirty="0" smtClean="0"/>
              <a:t>effects of climate change in species productivity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4419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Budget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A5A267FF-DDF9-4675-8741-762F4AA94550}"/>
              </a:ext>
            </a:extLst>
          </p:cNvPr>
          <p:cNvSpPr txBox="1">
            <a:spLocks/>
          </p:cNvSpPr>
          <p:nvPr/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latin typeface="+mn-lt"/>
              </a:rPr>
              <a:t>Project Budget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DA9B1B4-3C94-4769-A206-E6B12C2975F2}"/>
              </a:ext>
            </a:extLst>
          </p:cNvPr>
          <p:cNvSpPr txBox="1">
            <a:spLocks/>
          </p:cNvSpPr>
          <p:nvPr/>
        </p:nvSpPr>
        <p:spPr>
          <a:xfrm>
            <a:off x="371192" y="1263714"/>
            <a:ext cx="8401616" cy="49650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dirty="0"/>
              <a:t>NSF/CAFS Portion</a:t>
            </a:r>
            <a:r>
              <a:rPr lang="en-US" altLang="en-US" dirty="0" smtClean="0"/>
              <a:t>: </a:t>
            </a:r>
            <a:r>
              <a:rPr lang="en-US" altLang="en-US" b="1" dirty="0" smtClean="0"/>
              <a:t>$14,000</a:t>
            </a:r>
            <a:endParaRPr lang="en-US" altLang="en-US" b="1" dirty="0"/>
          </a:p>
          <a:p>
            <a:pPr marL="914400" lvl="1" indent="-457200"/>
            <a:r>
              <a:rPr lang="en-US" altLang="en-US" dirty="0"/>
              <a:t>$1,500 – Travel to CAFS meeting for 2 MS students.</a:t>
            </a:r>
          </a:p>
          <a:p>
            <a:pPr marL="914400" lvl="1" indent="-457200"/>
            <a:r>
              <a:rPr lang="en-US" altLang="en-US" dirty="0"/>
              <a:t>$1,500 – Travel to UGA-USDA Wood Properties Lab for X-ray densitometry analysis for 1 MS student.</a:t>
            </a:r>
          </a:p>
          <a:p>
            <a:pPr marL="914400" lvl="1" indent="-457200"/>
            <a:r>
              <a:rPr lang="en-US" altLang="en-US" dirty="0"/>
              <a:t>$4,000 – Field trips for periodic measurements and field sampling 2 MS student.</a:t>
            </a:r>
          </a:p>
          <a:p>
            <a:pPr marL="914400" lvl="1" indent="-457200"/>
            <a:r>
              <a:rPr lang="en-US" altLang="en-US" dirty="0"/>
              <a:t>$7,000 – Lab analysis (forest floor, soil and foliar</a:t>
            </a:r>
            <a:r>
              <a:rPr lang="en-US" altLang="en-US" dirty="0" smtClean="0"/>
              <a:t>).</a:t>
            </a:r>
          </a:p>
          <a:p>
            <a:pPr marL="914400" lvl="1" indent="-457200"/>
            <a:endParaRPr lang="en-US" altLang="en-US" dirty="0"/>
          </a:p>
          <a:p>
            <a:pPr marL="914400" lvl="1" indent="-457200"/>
            <a:r>
              <a:rPr lang="en-US" altLang="en-US" dirty="0"/>
              <a:t>We will apply for CAFS supplemental funding to support undergraduate REUs and a graduate student INTERN to work on </a:t>
            </a:r>
            <a:r>
              <a:rPr lang="en-US" altLang="en-US" dirty="0" smtClean="0"/>
              <a:t>field sampling.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30205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6490800" y="182520"/>
            <a:ext cx="2021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Budget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A5A267FF-DDF9-4675-8741-762F4AA94550}"/>
              </a:ext>
            </a:extLst>
          </p:cNvPr>
          <p:cNvSpPr txBox="1">
            <a:spLocks/>
          </p:cNvSpPr>
          <p:nvPr/>
        </p:nvSpPr>
        <p:spPr>
          <a:xfrm>
            <a:off x="457200" y="685800"/>
            <a:ext cx="8229600" cy="685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latin typeface="+mn-lt"/>
              </a:rPr>
              <a:t>Project Budget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DA9B1B4-3C94-4769-A206-E6B12C2975F2}"/>
              </a:ext>
            </a:extLst>
          </p:cNvPr>
          <p:cNvSpPr txBox="1">
            <a:spLocks/>
          </p:cNvSpPr>
          <p:nvPr/>
        </p:nvSpPr>
        <p:spPr>
          <a:xfrm>
            <a:off x="371192" y="1263714"/>
            <a:ext cx="8401616" cy="49650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dirty="0" smtClean="0"/>
              <a:t>Other </a:t>
            </a:r>
            <a:r>
              <a:rPr lang="en-US" altLang="en-US" dirty="0"/>
              <a:t>Sources of Funding:</a:t>
            </a:r>
          </a:p>
          <a:p>
            <a:pPr marL="914400" lvl="1" indent="-457200"/>
            <a:r>
              <a:rPr lang="en-US" altLang="en-US" dirty="0" smtClean="0"/>
              <a:t>MS students already have economic support (Fellowships, TAs)</a:t>
            </a:r>
          </a:p>
          <a:p>
            <a:pPr marL="914400" lvl="1" indent="-457200"/>
            <a:r>
              <a:rPr lang="en-US" altLang="en-US" dirty="0"/>
              <a:t>Additional funding will come from discretionary funds of PI Gonzalez.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39665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16" y="2029757"/>
            <a:ext cx="7228089" cy="3987912"/>
          </a:xfrm>
          <a:prstGeom prst="rect">
            <a:avLst/>
          </a:prstGeom>
        </p:spPr>
      </p:pic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7119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Climate </a:t>
            </a:r>
            <a:r>
              <a:rPr lang="en-US" sz="2400" dirty="0">
                <a:latin typeface="Trebuchet MS" panose="020B0603020202020204" pitchFamily="34" charset="0"/>
              </a:rPr>
              <a:t>change is expected to increase average temperatures and shift precipitation regimes, contributing to more severe and widespread </a:t>
            </a:r>
            <a:r>
              <a:rPr lang="en-US" sz="2400" dirty="0" smtClean="0">
                <a:latin typeface="Trebuchet MS" panose="020B0603020202020204" pitchFamily="34" charset="0"/>
              </a:rPr>
              <a:t>disturbances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20" y="5356496"/>
            <a:ext cx="3350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rebuchet MS" panose="020B0603020202020204" pitchFamily="34" charset="0"/>
              </a:rPr>
              <a:t>Change between 1991 - 2012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349877" y="5856508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Open Sans"/>
              </a:rPr>
              <a:t>U.S. Drought Monitor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7119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The </a:t>
            </a:r>
            <a:r>
              <a:rPr lang="en-US" sz="2400" dirty="0">
                <a:latin typeface="Trebuchet MS" panose="020B0603020202020204" pitchFamily="34" charset="0"/>
              </a:rPr>
              <a:t>higher evapotranspiration demands and the potential increase in water deficit can be detrimental to the growth and survival of tree species in the PNW.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11" b="1782"/>
          <a:stretch/>
        </p:blipFill>
        <p:spPr>
          <a:xfrm>
            <a:off x="483110" y="2073243"/>
            <a:ext cx="4256649" cy="4001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679" y="1981379"/>
            <a:ext cx="3800475" cy="32670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25133" y="5487141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Open Sans"/>
              </a:rPr>
              <a:t>U.S. Drought Monitor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573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Justification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7119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Understanding </a:t>
            </a:r>
            <a:r>
              <a:rPr lang="en-US" sz="2400" dirty="0">
                <a:latin typeface="Trebuchet MS" panose="020B0603020202020204" pitchFamily="34" charset="0"/>
              </a:rPr>
              <a:t>how commercially and ecologically valuable species are sensitive to </a:t>
            </a:r>
            <a:r>
              <a:rPr lang="en-US" sz="2400" dirty="0" smtClean="0">
                <a:latin typeface="Trebuchet MS" panose="020B0603020202020204" pitchFamily="34" charset="0"/>
              </a:rPr>
              <a:t>climate can </a:t>
            </a:r>
            <a:r>
              <a:rPr lang="en-US" sz="2400" dirty="0">
                <a:latin typeface="Trebuchet MS" panose="020B0603020202020204" pitchFamily="34" charset="0"/>
              </a:rPr>
              <a:t>help to guide species selection and management decisions </a:t>
            </a:r>
            <a:r>
              <a:rPr lang="en-US" sz="2400" dirty="0" smtClean="0">
                <a:latin typeface="Trebuchet MS" panose="020B0603020202020204" pitchFamily="34" charset="0"/>
              </a:rPr>
              <a:t>to </a:t>
            </a:r>
            <a:r>
              <a:rPr lang="en-US" sz="2400" dirty="0">
                <a:latin typeface="Trebuchet MS" panose="020B0603020202020204" pitchFamily="34" charset="0"/>
              </a:rPr>
              <a:t>enhance stand resistance and resilience to projected climate changes.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995531" y="2210843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Swiss Needle Cast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313" y="2505201"/>
            <a:ext cx="1891749" cy="3398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66" y="2505200"/>
            <a:ext cx="1939765" cy="3450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538" y="2936475"/>
            <a:ext cx="3450198" cy="258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624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5787720" y="182520"/>
            <a:ext cx="2780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Hypotheses or Objectives</a:t>
            </a:r>
            <a:endParaRPr lang="en-US" sz="1800" b="1" strike="noStrike" spc="-1"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74201"/>
            <a:ext cx="9144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latin typeface="Trebuchet MS" panose="020B0603020202020204" pitchFamily="34" charset="0"/>
              </a:rPr>
              <a:t>For 9 species, across a </a:t>
            </a:r>
            <a:r>
              <a:rPr lang="en-US" sz="2300" dirty="0">
                <a:latin typeface="Trebuchet MS" panose="020B0603020202020204" pitchFamily="34" charset="0"/>
              </a:rPr>
              <a:t>water deficit gradient in Western Oregon. </a:t>
            </a:r>
          </a:p>
          <a:p>
            <a:r>
              <a:rPr lang="en-US" sz="2300" dirty="0" smtClean="0">
                <a:latin typeface="Trebuchet MS" panose="020B0603020202020204" pitchFamily="34" charset="0"/>
              </a:rPr>
              <a:t> </a:t>
            </a:r>
          </a:p>
          <a:p>
            <a:pPr indent="1588">
              <a:buAutoNum type="arabicParenR"/>
            </a:pPr>
            <a:r>
              <a:rPr lang="en-US" sz="2300" dirty="0" smtClean="0">
                <a:latin typeface="Trebuchet MS" panose="020B0603020202020204" pitchFamily="34" charset="0"/>
              </a:rPr>
              <a:t> Measure </a:t>
            </a:r>
            <a:r>
              <a:rPr lang="en-US" sz="2300" dirty="0">
                <a:latin typeface="Trebuchet MS" panose="020B0603020202020204" pitchFamily="34" charset="0"/>
              </a:rPr>
              <a:t>and compare the </a:t>
            </a:r>
            <a:r>
              <a:rPr lang="en-US" sz="2300" dirty="0" smtClean="0">
                <a:latin typeface="Trebuchet MS" panose="020B0603020202020204" pitchFamily="34" charset="0"/>
              </a:rPr>
              <a:t>cumulative and </a:t>
            </a:r>
            <a:r>
              <a:rPr lang="en-US" sz="2300" dirty="0">
                <a:latin typeface="Trebuchet MS" panose="020B0603020202020204" pitchFamily="34" charset="0"/>
              </a:rPr>
              <a:t>inter-annual </a:t>
            </a:r>
            <a:r>
              <a:rPr lang="en-US" sz="2300" dirty="0" smtClean="0">
                <a:latin typeface="Trebuchet MS" panose="020B0603020202020204" pitchFamily="34" charset="0"/>
              </a:rPr>
              <a:t>diameter </a:t>
            </a:r>
            <a:r>
              <a:rPr lang="en-US" sz="2300" dirty="0">
                <a:latin typeface="Trebuchet MS" panose="020B0603020202020204" pitchFamily="34" charset="0"/>
              </a:rPr>
              <a:t>growth and wood </a:t>
            </a:r>
            <a:r>
              <a:rPr lang="en-US" sz="2300" dirty="0" smtClean="0">
                <a:latin typeface="Trebuchet MS" panose="020B0603020202020204" pitchFamily="34" charset="0"/>
              </a:rPr>
              <a:t>density.</a:t>
            </a:r>
          </a:p>
          <a:p>
            <a:pPr indent="1588">
              <a:buAutoNum type="arabicParenR"/>
            </a:pPr>
            <a:endParaRPr lang="en-US" sz="2300" dirty="0">
              <a:latin typeface="Trebuchet MS" panose="020B0603020202020204" pitchFamily="34" charset="0"/>
            </a:endParaRPr>
          </a:p>
          <a:p>
            <a:r>
              <a:rPr lang="en-US" sz="2300" dirty="0" smtClean="0">
                <a:latin typeface="Trebuchet MS" panose="020B0603020202020204" pitchFamily="34" charset="0"/>
              </a:rPr>
              <a:t>2) Measure </a:t>
            </a:r>
            <a:r>
              <a:rPr lang="en-US" sz="2300" dirty="0">
                <a:latin typeface="Trebuchet MS" panose="020B0603020202020204" pitchFamily="34" charset="0"/>
              </a:rPr>
              <a:t>and compare LAI and aboveground </a:t>
            </a:r>
            <a:r>
              <a:rPr lang="en-US" sz="2300" dirty="0" smtClean="0">
                <a:latin typeface="Trebuchet MS" panose="020B0603020202020204" pitchFamily="34" charset="0"/>
              </a:rPr>
              <a:t>biomass.</a:t>
            </a:r>
            <a:endParaRPr lang="en-US" sz="2300" dirty="0" smtClean="0">
              <a:latin typeface="Trebuchet MS" panose="020B0603020202020204" pitchFamily="34" charset="0"/>
            </a:endParaRPr>
          </a:p>
          <a:p>
            <a:endParaRPr lang="en-US" sz="2300" dirty="0">
              <a:latin typeface="Trebuchet MS" panose="020B0603020202020204" pitchFamily="34" charset="0"/>
            </a:endParaRPr>
          </a:p>
          <a:p>
            <a:r>
              <a:rPr lang="en-US" sz="2300" dirty="0" smtClean="0">
                <a:latin typeface="Trebuchet MS" panose="020B0603020202020204" pitchFamily="34" charset="0"/>
              </a:rPr>
              <a:t>3) Measure </a:t>
            </a:r>
            <a:r>
              <a:rPr lang="en-US" sz="2300" dirty="0">
                <a:latin typeface="Trebuchet MS" panose="020B0603020202020204" pitchFamily="34" charset="0"/>
              </a:rPr>
              <a:t>and compare soil organic matter and nutrient </a:t>
            </a:r>
            <a:r>
              <a:rPr lang="en-US" sz="2300" dirty="0" smtClean="0">
                <a:latin typeface="Trebuchet MS" panose="020B0603020202020204" pitchFamily="34" charset="0"/>
              </a:rPr>
              <a:t>pools.</a:t>
            </a:r>
            <a:endParaRPr lang="en-US" sz="2300" dirty="0" smtClean="0">
              <a:latin typeface="Trebuchet MS" panose="020B0603020202020204" pitchFamily="34" charset="0"/>
            </a:endParaRPr>
          </a:p>
          <a:p>
            <a:endParaRPr lang="en-US" sz="2300" dirty="0">
              <a:latin typeface="Trebuchet MS" panose="020B0603020202020204" pitchFamily="34" charset="0"/>
            </a:endParaRPr>
          </a:p>
          <a:p>
            <a:r>
              <a:rPr lang="en-US" sz="2300" dirty="0" smtClean="0">
                <a:latin typeface="Trebuchet MS" panose="020B0603020202020204" pitchFamily="34" charset="0"/>
              </a:rPr>
              <a:t>4) Correlate </a:t>
            </a:r>
            <a:r>
              <a:rPr lang="en-US" sz="2300" dirty="0">
                <a:latin typeface="Trebuchet MS" panose="020B0603020202020204" pitchFamily="34" charset="0"/>
              </a:rPr>
              <a:t>environmental factors with </a:t>
            </a:r>
            <a:r>
              <a:rPr lang="en-US" sz="2300" dirty="0" smtClean="0">
                <a:latin typeface="Trebuchet MS" panose="020B0603020202020204" pitchFamily="34" charset="0"/>
              </a:rPr>
              <a:t>radial growth and wood </a:t>
            </a:r>
            <a:r>
              <a:rPr lang="en-US" sz="2300" dirty="0" smtClean="0">
                <a:latin typeface="Trebuchet MS" panose="020B0603020202020204" pitchFamily="34" charset="0"/>
              </a:rPr>
              <a:t>density.</a:t>
            </a:r>
            <a:endParaRPr lang="en-US" sz="2300" dirty="0" smtClean="0">
              <a:latin typeface="Trebuchet MS" panose="020B0603020202020204" pitchFamily="34" charset="0"/>
            </a:endParaRPr>
          </a:p>
          <a:p>
            <a:endParaRPr lang="en-US" sz="2300" dirty="0">
              <a:latin typeface="Trebuchet MS" panose="020B0603020202020204" pitchFamily="34" charset="0"/>
            </a:endParaRPr>
          </a:p>
          <a:p>
            <a:r>
              <a:rPr lang="en-US" sz="2300" dirty="0" smtClean="0">
                <a:latin typeface="Trebuchet MS" panose="020B0603020202020204" pitchFamily="34" charset="0"/>
              </a:rPr>
              <a:t>5) </a:t>
            </a:r>
            <a:r>
              <a:rPr lang="en-US" sz="2300" dirty="0">
                <a:latin typeface="Trebuchet MS" panose="020B0603020202020204" pitchFamily="34" charset="0"/>
              </a:rPr>
              <a:t>Correlate environmental factors with </a:t>
            </a:r>
            <a:r>
              <a:rPr lang="en-US" sz="2300" dirty="0" smtClean="0">
                <a:latin typeface="Trebuchet MS" panose="020B0603020202020204" pitchFamily="34" charset="0"/>
              </a:rPr>
              <a:t>NPP</a:t>
            </a:r>
            <a:r>
              <a:rPr lang="en-US" sz="2300" dirty="0">
                <a:latin typeface="Trebuchet MS" panose="020B0603020202020204" pitchFamily="34" charset="0"/>
              </a:rPr>
              <a:t>, intercepted radiation, LAI and soil 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Rectangle 5"/>
          <p:cNvSpPr/>
          <p:nvPr/>
        </p:nvSpPr>
        <p:spPr>
          <a:xfrm>
            <a:off x="-2168" y="356616"/>
            <a:ext cx="51512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</a:rPr>
              <a:t>A </a:t>
            </a:r>
            <a:r>
              <a:rPr lang="en-US" sz="2400" dirty="0">
                <a:latin typeface="Trebuchet MS" panose="020B0603020202020204" pitchFamily="34" charset="0"/>
              </a:rPr>
              <a:t>species comparison study was </a:t>
            </a:r>
            <a:r>
              <a:rPr lang="en-US" sz="2400" dirty="0" smtClean="0">
                <a:latin typeface="Trebuchet MS" panose="020B0603020202020204" pitchFamily="34" charset="0"/>
              </a:rPr>
              <a:t>installed in 1996 by Starker Forests. </a:t>
            </a:r>
          </a:p>
          <a:p>
            <a:endParaRPr lang="en-US" sz="2400" dirty="0">
              <a:latin typeface="Trebuchet MS" panose="020B0603020202020204" pitchFamily="34" charset="0"/>
            </a:endParaRPr>
          </a:p>
          <a:p>
            <a:r>
              <a:rPr lang="en-US" sz="2400" dirty="0" smtClean="0">
                <a:latin typeface="Trebuchet MS" panose="020B0603020202020204" pitchFamily="34" charset="0"/>
              </a:rPr>
              <a:t>Nine </a:t>
            </a:r>
            <a:r>
              <a:rPr lang="en-US" sz="2400" dirty="0">
                <a:latin typeface="Trebuchet MS" panose="020B0603020202020204" pitchFamily="34" charset="0"/>
              </a:rPr>
              <a:t>native and non-native conifer species were planted in three sites along a water deficit gradient from the western Coast Range to the Willamette Valley of western Oregon.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531893"/>
              </p:ext>
            </p:extLst>
          </p:nvPr>
        </p:nvGraphicFramePr>
        <p:xfrm>
          <a:off x="287711" y="3934237"/>
          <a:ext cx="4453778" cy="2054547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77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DF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Douglas-fir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GF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Grand </a:t>
                      </a:r>
                      <a:r>
                        <a:rPr lang="en-US" sz="1400" dirty="0" smtClean="0">
                          <a:effectLst/>
                        </a:rPr>
                        <a:t>fir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Giant </a:t>
                      </a:r>
                      <a:r>
                        <a:rPr lang="en-US" sz="1400" dirty="0" smtClean="0">
                          <a:effectLst/>
                        </a:rPr>
                        <a:t>sequoia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Port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Orford cedar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Ponderosa </a:t>
                      </a:r>
                      <a:r>
                        <a:rPr lang="en-US" sz="1400" dirty="0" smtClean="0">
                          <a:effectLst/>
                        </a:rPr>
                        <a:t>pine </a:t>
                      </a:r>
                      <a:r>
                        <a:rPr lang="en-US" sz="1400" dirty="0" smtClean="0">
                          <a:effectLst/>
                        </a:rPr>
                        <a:t>(Willamette Valley 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SSP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Sitka </a:t>
                      </a:r>
                      <a:r>
                        <a:rPr lang="en-US" sz="1400" dirty="0" smtClean="0">
                          <a:effectLst/>
                        </a:rPr>
                        <a:t>spruce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Western </a:t>
                      </a:r>
                      <a:r>
                        <a:rPr lang="en-US" sz="1400" dirty="0" smtClean="0">
                          <a:effectLst/>
                        </a:rPr>
                        <a:t>hemlock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WRC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Western </a:t>
                      </a:r>
                      <a:r>
                        <a:rPr lang="en-US" sz="1400" dirty="0" smtClean="0">
                          <a:effectLst/>
                        </a:rPr>
                        <a:t>red cedar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8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WWP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Western </a:t>
                      </a:r>
                      <a:r>
                        <a:rPr lang="en-US" sz="1400" dirty="0" smtClean="0">
                          <a:effectLst/>
                        </a:rPr>
                        <a:t>white pine </a:t>
                      </a:r>
                      <a:r>
                        <a:rPr lang="en-US" sz="1400" dirty="0">
                          <a:effectLst/>
                        </a:rPr>
                        <a:t>(Blister Rust </a:t>
                      </a:r>
                      <a:r>
                        <a:rPr lang="en-US" sz="1400" dirty="0" smtClean="0">
                          <a:effectLst/>
                        </a:rPr>
                        <a:t>Resistant)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209738" y="745911"/>
            <a:ext cx="3828973" cy="1810259"/>
            <a:chOff x="5203441" y="1700714"/>
            <a:chExt cx="3828973" cy="181025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03441" y="1700714"/>
              <a:ext cx="3828973" cy="181025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87465" y="1884845"/>
              <a:ext cx="5576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Wet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43961" y="1917917"/>
              <a:ext cx="14061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Intermediate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91470" y="2462377"/>
              <a:ext cx="5261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Dry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913" y="2616281"/>
            <a:ext cx="3358622" cy="33470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79550" y="5539990"/>
            <a:ext cx="1673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0.5 acre plots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30552" y="3817834"/>
            <a:ext cx="992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Wet Site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Rectangle 8"/>
          <p:cNvSpPr/>
          <p:nvPr/>
        </p:nvSpPr>
        <p:spPr>
          <a:xfrm>
            <a:off x="5887634" y="1883598"/>
            <a:ext cx="981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2200 mm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68378" y="1916670"/>
            <a:ext cx="981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1600 mm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75866" y="2461130"/>
            <a:ext cx="981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1200 mm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674"/>
          <a:stretch/>
        </p:blipFill>
        <p:spPr>
          <a:xfrm>
            <a:off x="2349" y="659343"/>
            <a:ext cx="4515330" cy="3631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924"/>
          <a:stretch/>
        </p:blipFill>
        <p:spPr>
          <a:xfrm>
            <a:off x="4599154" y="667210"/>
            <a:ext cx="4544842" cy="3650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579" y="4553803"/>
            <a:ext cx="3828973" cy="181025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067625" y="4736687"/>
            <a:ext cx="557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Wet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1026" y="4769759"/>
            <a:ext cx="12923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Intrmediate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71630" y="5314219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Dry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0814" y="4950248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Source: PRISM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995994" y="414670"/>
            <a:ext cx="5151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rebuchet MS" panose="020B0603020202020204" pitchFamily="34" charset="0"/>
              </a:rPr>
              <a:t>Sites weather </a:t>
            </a:r>
            <a:r>
              <a:rPr lang="en-US" sz="2400" dirty="0" smtClean="0">
                <a:latin typeface="Trebuchet MS" panose="020B0603020202020204" pitchFamily="34" charset="0"/>
              </a:rPr>
              <a:t>1996-2010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25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2478" y="3290054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Rain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974793" y="3290054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VPD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953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6540840" y="182520"/>
            <a:ext cx="203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Methods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744810"/>
            <a:ext cx="645512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8">
              <a:buAutoNum type="arabicParenR"/>
            </a:pPr>
            <a:r>
              <a:rPr lang="en-US" sz="2300" dirty="0" smtClean="0">
                <a:latin typeface="Trebuchet MS" panose="020B0603020202020204" pitchFamily="34" charset="0"/>
              </a:rPr>
              <a:t> Install measurement plots and tag trees: Done (J-F 2021).</a:t>
            </a:r>
          </a:p>
          <a:p>
            <a:pPr indent="1588">
              <a:buAutoNum type="arabicParenR"/>
            </a:pPr>
            <a:endParaRPr lang="en-US" sz="2300" dirty="0">
              <a:latin typeface="Trebuchet MS" panose="020B0603020202020204" pitchFamily="34" charset="0"/>
            </a:endParaRPr>
          </a:p>
          <a:p>
            <a:pPr indent="1588">
              <a:buAutoNum type="arabicParenR"/>
            </a:pPr>
            <a:r>
              <a:rPr lang="en-US" sz="2300" dirty="0" smtClean="0">
                <a:latin typeface="Trebuchet MS" panose="020B0603020202020204" pitchFamily="34" charset="0"/>
              </a:rPr>
              <a:t> Install Weather Stations: Done (M 2021) </a:t>
            </a:r>
          </a:p>
          <a:p>
            <a:pPr marL="342900" indent="-342900">
              <a:buAutoNum type="arabicParenR"/>
            </a:pPr>
            <a:endParaRPr lang="en-US" sz="2300" dirty="0">
              <a:latin typeface="Trebuchet MS" panose="020B0603020202020204" pitchFamily="34" charset="0"/>
            </a:endParaRPr>
          </a:p>
          <a:p>
            <a:r>
              <a:rPr lang="en-US" sz="2300" dirty="0" smtClean="0">
                <a:latin typeface="Trebuchet MS" panose="020B0603020202020204" pitchFamily="34" charset="0"/>
              </a:rPr>
              <a:t>3) Initial Inventory (DBH, HT): Done</a:t>
            </a:r>
            <a:r>
              <a:rPr lang="en-US" sz="2300" dirty="0">
                <a:latin typeface="Trebuchet MS" panose="020B0603020202020204" pitchFamily="34" charset="0"/>
              </a:rPr>
              <a:t> (</a:t>
            </a:r>
            <a:r>
              <a:rPr lang="en-US" sz="2300" dirty="0" smtClean="0">
                <a:latin typeface="Trebuchet MS" panose="020B0603020202020204" pitchFamily="34" charset="0"/>
              </a:rPr>
              <a:t>J-F </a:t>
            </a:r>
            <a:r>
              <a:rPr lang="en-US" sz="2300" dirty="0">
                <a:latin typeface="Trebuchet MS" panose="020B0603020202020204" pitchFamily="34" charset="0"/>
              </a:rPr>
              <a:t>2021)</a:t>
            </a:r>
            <a:endParaRPr lang="en-US" sz="2300" dirty="0" smtClean="0">
              <a:latin typeface="Trebuchet MS" panose="020B0603020202020204" pitchFamily="34" charset="0"/>
            </a:endParaRPr>
          </a:p>
          <a:p>
            <a:endParaRPr lang="en-US" sz="2300" dirty="0">
              <a:latin typeface="Trebuchet MS" panose="020B0603020202020204" pitchFamily="34" charset="0"/>
            </a:endParaRPr>
          </a:p>
          <a:p>
            <a:r>
              <a:rPr lang="en-US" sz="2300" dirty="0" smtClean="0">
                <a:latin typeface="Trebuchet MS" panose="020B0603020202020204" pitchFamily="34" charset="0"/>
              </a:rPr>
              <a:t>4) Select 10 trees per plot: </a:t>
            </a:r>
            <a:r>
              <a:rPr lang="en-US" sz="2300" dirty="0">
                <a:latin typeface="Trebuchet MS" panose="020B0603020202020204" pitchFamily="34" charset="0"/>
              </a:rPr>
              <a:t>Done (J-F 2021)</a:t>
            </a:r>
          </a:p>
          <a:p>
            <a:r>
              <a:rPr lang="en-US" sz="2300" dirty="0">
                <a:latin typeface="Trebuchet MS" panose="020B0603020202020204" pitchFamily="34" charset="0"/>
              </a:rPr>
              <a:t> </a:t>
            </a:r>
            <a:r>
              <a:rPr lang="en-US" sz="2300" dirty="0" smtClean="0">
                <a:latin typeface="Trebuchet MS" panose="020B0603020202020204" pitchFamily="34" charset="0"/>
              </a:rPr>
              <a:t> </a:t>
            </a:r>
            <a:r>
              <a:rPr lang="en-US" sz="2300" dirty="0" smtClean="0">
                <a:latin typeface="Trebuchet MS" panose="020B0603020202020204" pitchFamily="34" charset="0"/>
              </a:rPr>
              <a:t>Monthly </a:t>
            </a:r>
            <a:r>
              <a:rPr lang="en-US" sz="2300" dirty="0" smtClean="0">
                <a:latin typeface="Trebuchet MS" panose="020B0603020202020204" pitchFamily="34" charset="0"/>
              </a:rPr>
              <a:t>DBH growth (</a:t>
            </a:r>
            <a:r>
              <a:rPr lang="en-US" sz="2300" dirty="0" err="1" smtClean="0">
                <a:latin typeface="Trebuchet MS" panose="020B0603020202020204" pitchFamily="34" charset="0"/>
              </a:rPr>
              <a:t>dendrobands</a:t>
            </a:r>
            <a:r>
              <a:rPr lang="en-US" sz="2300" dirty="0" smtClean="0">
                <a:latin typeface="Trebuchet MS" panose="020B0603020202020204" pitchFamily="34" charset="0"/>
              </a:rPr>
              <a:t>)</a:t>
            </a:r>
          </a:p>
          <a:p>
            <a:r>
              <a:rPr lang="en-US" sz="2300" dirty="0" smtClean="0">
                <a:latin typeface="Trebuchet MS" panose="020B0603020202020204" pitchFamily="34" charset="0"/>
              </a:rPr>
              <a:t>  Wood </a:t>
            </a:r>
            <a:r>
              <a:rPr lang="en-US" sz="2300" dirty="0" smtClean="0">
                <a:latin typeface="Trebuchet MS" panose="020B0603020202020204" pitchFamily="34" charset="0"/>
              </a:rPr>
              <a:t>cores sampling (Winter 2022)</a:t>
            </a:r>
          </a:p>
          <a:p>
            <a:r>
              <a:rPr lang="en-US" sz="2300" dirty="0" smtClean="0">
                <a:latin typeface="Trebuchet MS" panose="020B0603020202020204" pitchFamily="34" charset="0"/>
              </a:rPr>
              <a:t>     Wood </a:t>
            </a:r>
            <a:r>
              <a:rPr lang="en-US" sz="2300" dirty="0" smtClean="0">
                <a:latin typeface="Trebuchet MS" panose="020B0603020202020204" pitchFamily="34" charset="0"/>
              </a:rPr>
              <a:t>density (X-ray densitometry)</a:t>
            </a:r>
          </a:p>
          <a:p>
            <a:r>
              <a:rPr lang="en-US" sz="2300" dirty="0" smtClean="0">
                <a:latin typeface="Symbol" panose="05050102010706020507" pitchFamily="18" charset="2"/>
              </a:rPr>
              <a:t>      d</a:t>
            </a:r>
            <a:r>
              <a:rPr lang="en-US" sz="2300" dirty="0" smtClean="0">
                <a:latin typeface="Trebuchet MS" panose="020B0603020202020204" pitchFamily="34" charset="0"/>
              </a:rPr>
              <a:t>C</a:t>
            </a:r>
            <a:r>
              <a:rPr lang="en-US" sz="2300" baseline="30000" dirty="0" smtClean="0">
                <a:latin typeface="Trebuchet MS" panose="020B0603020202020204" pitchFamily="34" charset="0"/>
              </a:rPr>
              <a:t>13</a:t>
            </a:r>
            <a:r>
              <a:rPr lang="en-US" sz="2300" dirty="0" smtClean="0">
                <a:latin typeface="Trebuchet MS" panose="020B0603020202020204" pitchFamily="34" charset="0"/>
              </a:rPr>
              <a:t> </a:t>
            </a:r>
            <a:endParaRPr lang="en-US" sz="2300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99" y="3817116"/>
            <a:ext cx="1594863" cy="21264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943" y="546840"/>
            <a:ext cx="2360806" cy="314774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5717" y="466765"/>
            <a:ext cx="61340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latin typeface="Trebuchet MS" panose="020B0603020202020204" pitchFamily="34" charset="0"/>
              </a:rPr>
              <a:t>2 MS students already started working on this project: Emily Von Blon and Erkan </a:t>
            </a:r>
            <a:r>
              <a:rPr lang="en-US" sz="2300" dirty="0">
                <a:latin typeface="Trebuchet MS" panose="020B0603020202020204" pitchFamily="34" charset="0"/>
              </a:rPr>
              <a:t>B</a:t>
            </a:r>
            <a:r>
              <a:rPr lang="en-US" sz="2300" dirty="0" smtClean="0">
                <a:latin typeface="Trebuchet MS" panose="020B0603020202020204" pitchFamily="34" charset="0"/>
              </a:rPr>
              <a:t>abat</a:t>
            </a:r>
            <a:endParaRPr lang="en-US" sz="2300" dirty="0"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"/>
          <a:stretch/>
        </p:blipFill>
        <p:spPr>
          <a:xfrm>
            <a:off x="5144678" y="4628353"/>
            <a:ext cx="2403679" cy="172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908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2"/>
          <p:cNvSpPr/>
          <p:nvPr/>
        </p:nvSpPr>
        <p:spPr>
          <a:xfrm>
            <a:off x="2514600" y="635652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Center for Advanced Forestry Systems </a:t>
            </a:r>
            <a:r>
              <a:rPr lang="en-US" sz="1200" spc="-1">
                <a:solidFill>
                  <a:srgbClr val="8B8B8B"/>
                </a:solidFill>
                <a:latin typeface="Arial"/>
              </a:rPr>
              <a:t>2021</a:t>
            </a: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6851520" y="182520"/>
            <a:ext cx="16621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b="1" spc="-1" dirty="0">
                <a:solidFill>
                  <a:srgbClr val="000000"/>
                </a:solidFill>
              </a:rPr>
              <a:t>Methods</a:t>
            </a:r>
            <a:endParaRPr lang="en-US" sz="1800" b="1" strike="noStrike" spc="-1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6080"/>
            <a:ext cx="645512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latin typeface="Trebuchet MS" panose="020B0603020202020204" pitchFamily="34" charset="0"/>
              </a:rPr>
              <a:t>5) Install </a:t>
            </a:r>
            <a:r>
              <a:rPr lang="en-US" sz="2300" dirty="0" err="1" smtClean="0">
                <a:latin typeface="Trebuchet MS" panose="020B0603020202020204" pitchFamily="34" charset="0"/>
              </a:rPr>
              <a:t>litterfall</a:t>
            </a:r>
            <a:r>
              <a:rPr lang="en-US" sz="2300" dirty="0" smtClean="0">
                <a:latin typeface="Trebuchet MS" panose="020B0603020202020204" pitchFamily="34" charset="0"/>
              </a:rPr>
              <a:t> traps: </a:t>
            </a:r>
            <a:r>
              <a:rPr lang="en-US" sz="2300" dirty="0">
                <a:latin typeface="Trebuchet MS" panose="020B0603020202020204" pitchFamily="34" charset="0"/>
              </a:rPr>
              <a:t>Done </a:t>
            </a:r>
            <a:r>
              <a:rPr lang="en-US" sz="2300" dirty="0" smtClean="0">
                <a:latin typeface="Trebuchet MS" panose="020B0603020202020204" pitchFamily="34" charset="0"/>
              </a:rPr>
              <a:t>(M </a:t>
            </a:r>
            <a:r>
              <a:rPr lang="en-US" sz="2300" dirty="0">
                <a:latin typeface="Trebuchet MS" panose="020B0603020202020204" pitchFamily="34" charset="0"/>
              </a:rPr>
              <a:t>2021)</a:t>
            </a:r>
          </a:p>
          <a:p>
            <a:r>
              <a:rPr lang="en-US" sz="2300" dirty="0">
                <a:latin typeface="Trebuchet MS" panose="020B0603020202020204" pitchFamily="34" charset="0"/>
              </a:rPr>
              <a:t>	</a:t>
            </a:r>
            <a:r>
              <a:rPr lang="en-US" sz="2300" dirty="0" smtClean="0">
                <a:latin typeface="Trebuchet MS" panose="020B0603020202020204" pitchFamily="34" charset="0"/>
              </a:rPr>
              <a:t>Bi-Monthly litter collection for 2 years</a:t>
            </a:r>
          </a:p>
          <a:p>
            <a:endParaRPr lang="en-US" sz="2300" dirty="0">
              <a:latin typeface="Trebuchet MS" panose="020B0603020202020204" pitchFamily="34" charset="0"/>
            </a:endParaRPr>
          </a:p>
          <a:p>
            <a:r>
              <a:rPr lang="en-US" sz="2300" dirty="0" smtClean="0">
                <a:latin typeface="Trebuchet MS" panose="020B0603020202020204" pitchFamily="34" charset="0"/>
              </a:rPr>
              <a:t>6) Measure LAI </a:t>
            </a:r>
            <a:r>
              <a:rPr lang="en-US" sz="2300" dirty="0" smtClean="0">
                <a:latin typeface="Trebuchet MS" panose="020B0603020202020204" pitchFamily="34" charset="0"/>
              </a:rPr>
              <a:t>and Light Interception </a:t>
            </a:r>
            <a:r>
              <a:rPr lang="en-US" sz="2300" dirty="0" smtClean="0">
                <a:latin typeface="Trebuchet MS" panose="020B0603020202020204" pitchFamily="34" charset="0"/>
              </a:rPr>
              <a:t>with </a:t>
            </a:r>
          </a:p>
          <a:p>
            <a:r>
              <a:rPr lang="en-US" sz="2300" dirty="0" smtClean="0">
                <a:latin typeface="Trebuchet MS" panose="020B0603020202020204" pitchFamily="34" charset="0"/>
              </a:rPr>
              <a:t>LAI-2200c and </a:t>
            </a:r>
            <a:r>
              <a:rPr lang="en-US" sz="2300" dirty="0" err="1" smtClean="0">
                <a:latin typeface="Trebuchet MS" panose="020B0603020202020204" pitchFamily="34" charset="0"/>
              </a:rPr>
              <a:t>Ceptometer</a:t>
            </a:r>
            <a:endParaRPr lang="en-US" sz="2300" dirty="0" smtClean="0">
              <a:latin typeface="Trebuchet MS" panose="020B0603020202020204" pitchFamily="34" charset="0"/>
            </a:endParaRPr>
          </a:p>
          <a:p>
            <a:r>
              <a:rPr lang="en-US" sz="2300" dirty="0">
                <a:latin typeface="Trebuchet MS" panose="020B0603020202020204" pitchFamily="34" charset="0"/>
              </a:rPr>
              <a:t>	 Bi-Monthly </a:t>
            </a:r>
            <a:r>
              <a:rPr lang="en-US" sz="2300" dirty="0" smtClean="0">
                <a:latin typeface="Trebuchet MS" panose="020B0603020202020204" pitchFamily="34" charset="0"/>
              </a:rPr>
              <a:t>for </a:t>
            </a:r>
            <a:r>
              <a:rPr lang="en-US" sz="2300" dirty="0">
                <a:latin typeface="Trebuchet MS" panose="020B0603020202020204" pitchFamily="34" charset="0"/>
              </a:rPr>
              <a:t>2 </a:t>
            </a:r>
            <a:r>
              <a:rPr lang="en-US" sz="2300" dirty="0" smtClean="0">
                <a:latin typeface="Trebuchet MS" panose="020B0603020202020204" pitchFamily="34" charset="0"/>
              </a:rPr>
              <a:t>years</a:t>
            </a:r>
          </a:p>
          <a:p>
            <a:endParaRPr lang="en-US" sz="2300" dirty="0">
              <a:latin typeface="Trebuchet MS" panose="020B0603020202020204" pitchFamily="34" charset="0"/>
            </a:endParaRPr>
          </a:p>
          <a:p>
            <a:r>
              <a:rPr lang="en-US" sz="2300" dirty="0" smtClean="0">
                <a:latin typeface="Trebuchet MS" panose="020B0603020202020204" pitchFamily="34" charset="0"/>
              </a:rPr>
              <a:t>7) Foliar sampling (Winter 2022)</a:t>
            </a:r>
          </a:p>
          <a:p>
            <a:r>
              <a:rPr lang="en-US" sz="2300" dirty="0">
                <a:latin typeface="Trebuchet MS" panose="020B0603020202020204" pitchFamily="34" charset="0"/>
              </a:rPr>
              <a:t>	</a:t>
            </a:r>
            <a:r>
              <a:rPr lang="en-US" sz="2300" dirty="0" smtClean="0">
                <a:latin typeface="Trebuchet MS" panose="020B0603020202020204" pitchFamily="34" charset="0"/>
              </a:rPr>
              <a:t>4 trees per plot</a:t>
            </a:r>
          </a:p>
          <a:p>
            <a:endParaRPr lang="en-US" sz="2300" dirty="0" smtClean="0">
              <a:latin typeface="Trebuchet MS" panose="020B0603020202020204" pitchFamily="34" charset="0"/>
            </a:endParaRPr>
          </a:p>
          <a:p>
            <a:r>
              <a:rPr lang="en-US" sz="2300" dirty="0" smtClean="0">
                <a:latin typeface="Trebuchet MS" panose="020B0603020202020204" pitchFamily="34" charset="0"/>
              </a:rPr>
              <a:t>8) Understory </a:t>
            </a:r>
            <a:r>
              <a:rPr lang="en-US" sz="2300" dirty="0" smtClean="0">
                <a:latin typeface="Trebuchet MS" panose="020B0603020202020204" pitchFamily="34" charset="0"/>
              </a:rPr>
              <a:t>Vegetation Survey </a:t>
            </a:r>
          </a:p>
          <a:p>
            <a:r>
              <a:rPr lang="en-US" sz="2300" dirty="0" smtClean="0">
                <a:latin typeface="Trebuchet MS" panose="020B0603020202020204" pitchFamily="34" charset="0"/>
              </a:rPr>
              <a:t>and Biomass </a:t>
            </a:r>
            <a:r>
              <a:rPr lang="en-US" sz="2300" dirty="0" smtClean="0">
                <a:latin typeface="Trebuchet MS" panose="020B0603020202020204" pitchFamily="34" charset="0"/>
              </a:rPr>
              <a:t>sampling</a:t>
            </a:r>
          </a:p>
          <a:p>
            <a:r>
              <a:rPr lang="en-US" sz="2300" dirty="0">
                <a:latin typeface="Trebuchet MS" panose="020B0603020202020204" pitchFamily="34" charset="0"/>
              </a:rPr>
              <a:t>	</a:t>
            </a:r>
            <a:r>
              <a:rPr lang="en-US" sz="2300" dirty="0" smtClean="0">
                <a:latin typeface="Trebuchet MS" panose="020B0603020202020204" pitchFamily="34" charset="0"/>
              </a:rPr>
              <a:t>Summer 2021</a:t>
            </a:r>
          </a:p>
          <a:p>
            <a:r>
              <a:rPr lang="en-US" sz="2300" dirty="0">
                <a:latin typeface="Trebuchet MS" panose="020B0603020202020204" pitchFamily="34" charset="0"/>
              </a:rPr>
              <a:t>	</a:t>
            </a:r>
            <a:r>
              <a:rPr lang="en-US" sz="2300" dirty="0" smtClean="0">
                <a:latin typeface="Trebuchet MS" panose="020B0603020202020204" pitchFamily="34" charset="0"/>
              </a:rPr>
              <a:t>5 clip plots (1 m</a:t>
            </a:r>
            <a:r>
              <a:rPr lang="en-US" sz="2300" baseline="30000" dirty="0" smtClean="0">
                <a:latin typeface="Trebuchet MS" panose="020B0603020202020204" pitchFamily="34" charset="0"/>
              </a:rPr>
              <a:t>2</a:t>
            </a:r>
            <a:r>
              <a:rPr lang="en-US" sz="2300" dirty="0" smtClean="0">
                <a:latin typeface="Trebuchet MS" panose="020B0603020202020204" pitchFamily="34" charset="0"/>
              </a:rPr>
              <a:t>) per plot</a:t>
            </a:r>
          </a:p>
          <a:p>
            <a:endParaRPr lang="en-US" sz="2300" dirty="0">
              <a:latin typeface="Trebuchet MS" panose="020B0603020202020204" pitchFamily="34" charset="0"/>
            </a:endParaRPr>
          </a:p>
          <a:p>
            <a:r>
              <a:rPr lang="en-US" sz="2300" dirty="0" smtClean="0">
                <a:latin typeface="Trebuchet MS" panose="020B0603020202020204" pitchFamily="34" charset="0"/>
              </a:rPr>
              <a:t>9) Forest Floor and Soil Samples</a:t>
            </a:r>
          </a:p>
          <a:p>
            <a:r>
              <a:rPr lang="en-US" sz="2300" dirty="0">
                <a:latin typeface="Trebuchet MS" panose="020B0603020202020204" pitchFamily="34" charset="0"/>
              </a:rPr>
              <a:t>	</a:t>
            </a:r>
            <a:r>
              <a:rPr lang="en-US" sz="2300" dirty="0" smtClean="0">
                <a:latin typeface="Trebuchet MS" panose="020B0603020202020204" pitchFamily="34" charset="0"/>
              </a:rPr>
              <a:t>     Winter </a:t>
            </a:r>
            <a:r>
              <a:rPr lang="en-US" sz="2300" dirty="0" smtClean="0">
                <a:latin typeface="Trebuchet MS" panose="020B0603020202020204" pitchFamily="34" charset="0"/>
              </a:rPr>
              <a:t>2022</a:t>
            </a:r>
          </a:p>
          <a:p>
            <a:r>
              <a:rPr lang="en-US" sz="2300" dirty="0" smtClean="0">
                <a:latin typeface="Trebuchet MS" panose="020B0603020202020204" pitchFamily="34" charset="0"/>
              </a:rPr>
              <a:t>	</a:t>
            </a:r>
            <a:r>
              <a:rPr lang="en-US" sz="2300" dirty="0">
                <a:latin typeface="Trebuchet MS" panose="020B0603020202020204" pitchFamily="34" charset="0"/>
              </a:rPr>
              <a:t> </a:t>
            </a:r>
            <a:r>
              <a:rPr lang="en-US" sz="2300" dirty="0" smtClean="0">
                <a:latin typeface="Trebuchet MS" panose="020B0603020202020204" pitchFamily="34" charset="0"/>
              </a:rPr>
              <a:t>    </a:t>
            </a:r>
            <a:r>
              <a:rPr lang="en-US" sz="2300" dirty="0" smtClean="0">
                <a:latin typeface="Trebuchet MS" panose="020B0603020202020204" pitchFamily="34" charset="0"/>
              </a:rPr>
              <a:t>0-15</a:t>
            </a:r>
            <a:r>
              <a:rPr lang="en-US" sz="2300" dirty="0">
                <a:latin typeface="Trebuchet MS" panose="020B0603020202020204" pitchFamily="34" charset="0"/>
              </a:rPr>
              <a:t>, 15-30, 30-50, 50-100 </a:t>
            </a:r>
            <a:r>
              <a:rPr lang="en-US" sz="2300" dirty="0" smtClean="0">
                <a:latin typeface="Trebuchet MS" panose="020B0603020202020204" pitchFamily="34" charset="0"/>
              </a:rPr>
              <a:t>cm</a:t>
            </a:r>
            <a:endParaRPr lang="en-US" sz="2300" dirty="0"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794" y="570000"/>
            <a:ext cx="2730989" cy="20482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1640" y="2836149"/>
            <a:ext cx="4489799" cy="96949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900" dirty="0">
                <a:latin typeface="Trebuchet MS" panose="020B0603020202020204" pitchFamily="34" charset="0"/>
              </a:rPr>
              <a:t>Aboveground biomass will be </a:t>
            </a:r>
            <a:r>
              <a:rPr lang="en-US" sz="1900" dirty="0" smtClean="0">
                <a:latin typeface="Trebuchet MS" panose="020B0603020202020204" pitchFamily="34" charset="0"/>
              </a:rPr>
              <a:t>estimated using </a:t>
            </a:r>
            <a:r>
              <a:rPr lang="en-US" sz="1900" dirty="0">
                <a:latin typeface="Trebuchet MS" panose="020B0603020202020204" pitchFamily="34" charset="0"/>
              </a:rPr>
              <a:t>inventory data and reported biomass functions for each species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5764" y="1281798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Giant Sequoia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6" b="17827"/>
          <a:stretch/>
        </p:blipFill>
        <p:spPr bwMode="auto">
          <a:xfrm>
            <a:off x="4571640" y="3986322"/>
            <a:ext cx="2237174" cy="167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960" y="4024570"/>
            <a:ext cx="2181479" cy="163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149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91D5DC366FB34DAB5FED80D728F9D5" ma:contentTypeVersion="9" ma:contentTypeDescription="Create a new document." ma:contentTypeScope="" ma:versionID="fd0bde619e0ffe60b3065c4b71fdc148">
  <xsd:schema xmlns:xsd="http://www.w3.org/2001/XMLSchema" xmlns:xs="http://www.w3.org/2001/XMLSchema" xmlns:p="http://schemas.microsoft.com/office/2006/metadata/properties" xmlns:ns2="c8d168e6-916d-41f3-9337-c3785a6911a5" targetNamespace="http://schemas.microsoft.com/office/2006/metadata/properties" ma:root="true" ma:fieldsID="aa29fe92b71792bfe9d396e51fe445ad" ns2:_="">
    <xsd:import namespace="c8d168e6-916d-41f3-9337-c3785a691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168e6-916d-41f3-9337-c3785a6911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EBBF32-1772-4CED-A43D-DCDC0947F76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8d168e6-916d-41f3-9337-c3785a6911a5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88A36C7-2AB1-4F8D-91E9-B5608C1926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AD534D-F24D-4764-994D-7CA7ADC930E4}">
  <ds:schemaRefs>
    <ds:schemaRef ds:uri="c8d168e6-916d-41f3-9337-c3785a6911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1063</Words>
  <Application>Microsoft Office PowerPoint</Application>
  <PresentationFormat>On-screen Show (4:3)</PresentationFormat>
  <Paragraphs>228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DejaVu Sans</vt:lpstr>
      <vt:lpstr>Open Sans</vt:lpstr>
      <vt:lpstr>Symbol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CAFS</dc:creator>
  <dc:description/>
  <cp:lastModifiedBy>reviewer</cp:lastModifiedBy>
  <cp:revision>52</cp:revision>
  <dcterms:created xsi:type="dcterms:W3CDTF">2013-02-25T23:05:08Z</dcterms:created>
  <dcterms:modified xsi:type="dcterms:W3CDTF">2021-06-03T19:31:38Z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NCSU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  <property fmtid="{D5CDD505-2E9C-101B-9397-08002B2CF9AE}" pid="13" name="ContentTypeId">
    <vt:lpwstr>0x010100EF91D5DC366FB34DAB5FED80D728F9D5</vt:lpwstr>
  </property>
</Properties>
</file>