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83E255A-FD79-46F8-ABE2-8281F398DD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044AC22-BA3F-42BB-ADF2-AED08FD1C9F9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320" cy="7034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120" cy="7308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320" cy="70344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120" cy="7308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120" cy="22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000000"/>
                </a:solidFill>
                <a:latin typeface="Trebuchet MS"/>
              </a:rPr>
              <a:t>Physiologic Response to Commercial Fertilization Programs in Pacific Northwest Forest Plantations</a:t>
            </a:r>
            <a:br>
              <a:rPr lang="en-US" sz="3600" dirty="0"/>
            </a:b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CAFS 20.84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886200"/>
            <a:ext cx="8457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Eric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Turnblom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(UW), Kim Littke (UW), Michael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Premer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 (Rayonier)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67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Progress Report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Kim Littke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6851520" y="182520"/>
            <a:ext cx="1661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Project Overview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41A770-ECCB-4A68-8E46-0C158806FC19}"/>
              </a:ext>
            </a:extLst>
          </p:cNvPr>
          <p:cNvSpPr txBox="1">
            <a:spLocks/>
          </p:cNvSpPr>
          <p:nvPr/>
        </p:nvSpPr>
        <p:spPr>
          <a:xfrm>
            <a:off x="250722" y="910293"/>
            <a:ext cx="8642555" cy="52619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/>
              <a:t>Fertilizer response is highly variable in the Pacific Northwest mostly due to N availability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Fertilization causes a temporary increase in photosynthetic rate and water use efficiency, but long-term response requires an increase in leaf area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Measurements of physiologic processes through C and O isotope ratios should further explain fertilizer response and guide future fertilization decisions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Objectives</a:t>
            </a:r>
          </a:p>
          <a:p>
            <a:pPr marL="6286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Investigate mechanisms of physiologic response to fertilization under various soil and stand conditions</a:t>
            </a:r>
          </a:p>
          <a:p>
            <a:pPr marL="6286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Develop regional silvicultural nutrition guidelines for commercial forest operations</a:t>
            </a:r>
          </a:p>
          <a:p>
            <a:pPr marL="6286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Provide data to inform changes in silvicultural treatments due to future climate change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46823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9DDE52-5212-462C-9734-7E228B7F60C3}"/>
              </a:ext>
            </a:extLst>
          </p:cNvPr>
          <p:cNvSpPr txBox="1">
            <a:spLocks/>
          </p:cNvSpPr>
          <p:nvPr/>
        </p:nvSpPr>
        <p:spPr>
          <a:xfrm>
            <a:off x="216917" y="1204921"/>
            <a:ext cx="5112167" cy="4590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Sampled three Paired-Tree installations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Cored up to twenty trees from each treatment (40 total per installation)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Dried, mounted, and scanned all cores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Responsive Installation: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36108D-92E5-4573-BBD4-37A32BC5BA7B}"/>
              </a:ext>
            </a:extLst>
          </p:cNvPr>
          <p:cNvGrpSpPr>
            <a:grpSpLocks noChangeAspect="1"/>
          </p:cNvGrpSpPr>
          <p:nvPr/>
        </p:nvGrpSpPr>
        <p:grpSpPr>
          <a:xfrm>
            <a:off x="335280" y="3351903"/>
            <a:ext cx="8052816" cy="2443306"/>
            <a:chOff x="0" y="2598020"/>
            <a:chExt cx="6754367" cy="2049343"/>
          </a:xfrm>
        </p:grpSpPr>
        <p:pic>
          <p:nvPicPr>
            <p:cNvPr id="5" name="Picture 4" descr="A picture containing fence, building, sitting, dog&#10;&#10;Description automatically generated">
              <a:extLst>
                <a:ext uri="{FF2B5EF4-FFF2-40B4-BE49-F238E27FC236}">
                  <a16:creationId xmlns:a16="http://schemas.microsoft.com/office/drawing/2014/main" id="{1DE05320-3F7D-44E4-BC7B-E1010A8EC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01" r="26134" b="3400"/>
            <a:stretch/>
          </p:blipFill>
          <p:spPr>
            <a:xfrm>
              <a:off x="0" y="2946382"/>
              <a:ext cx="6754367" cy="17009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9FF599-15BB-42EC-A5BC-D8FEAD2388B0}"/>
                </a:ext>
              </a:extLst>
            </p:cNvPr>
            <p:cNvSpPr txBox="1"/>
            <p:nvPr/>
          </p:nvSpPr>
          <p:spPr>
            <a:xfrm>
              <a:off x="2676765" y="3351002"/>
              <a:ext cx="65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2010</a:t>
              </a:r>
            </a:p>
            <a:p>
              <a:pPr algn="ctr"/>
              <a:r>
                <a:rPr lang="en-US" sz="900" dirty="0"/>
                <a:t>Fertilized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D4F891-250C-4D41-A6C6-EC0BE89E77E7}"/>
                </a:ext>
              </a:extLst>
            </p:cNvPr>
            <p:cNvSpPr txBox="1"/>
            <p:nvPr/>
          </p:nvSpPr>
          <p:spPr>
            <a:xfrm>
              <a:off x="2711055" y="2598020"/>
              <a:ext cx="65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2010</a:t>
              </a:r>
            </a:p>
            <a:p>
              <a:pPr algn="ctr"/>
              <a:r>
                <a:rPr lang="en-US" sz="900" dirty="0"/>
                <a:t>Control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2D42D65-C4CE-416E-A6A3-C08791284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38715" y="2913273"/>
              <a:ext cx="0" cy="13279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1794B3E-C91A-49AB-B1DF-BB024280E3DC}"/>
                </a:ext>
              </a:extLst>
            </p:cNvPr>
            <p:cNvCxnSpPr>
              <a:cxnSpLocks/>
            </p:cNvCxnSpPr>
            <p:nvPr/>
          </p:nvCxnSpPr>
          <p:spPr>
            <a:xfrm>
              <a:off x="3004425" y="3646564"/>
              <a:ext cx="0" cy="13279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Future Plans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480F31-378A-4135-B667-982F74DE2373}"/>
              </a:ext>
            </a:extLst>
          </p:cNvPr>
          <p:cNvSpPr txBox="1">
            <a:spLocks/>
          </p:cNvSpPr>
          <p:nvPr/>
        </p:nvSpPr>
        <p:spPr>
          <a:xfrm>
            <a:off x="216917" y="1204921"/>
            <a:ext cx="5112167" cy="4590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Sample remaining SMC Paired-tree installations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Measure earlywood and latewood growth on all trees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Split cores into annual EW/LW 6 years following fertilization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Composite by treatment and installation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Isotopic composition (δ</a:t>
            </a:r>
            <a:r>
              <a:rPr lang="en-US" sz="2000" baseline="30000" dirty="0"/>
              <a:t>13</a:t>
            </a:r>
            <a:r>
              <a:rPr lang="en-US" sz="2000" dirty="0"/>
              <a:t>C</a:t>
            </a:r>
            <a:r>
              <a:rPr lang="en-US" sz="2000" baseline="30000" dirty="0"/>
              <a:t> </a:t>
            </a:r>
            <a:r>
              <a:rPr lang="en-US" sz="2000" dirty="0"/>
              <a:t>and δ</a:t>
            </a:r>
            <a:r>
              <a:rPr lang="en-US" sz="2000" baseline="30000" dirty="0"/>
              <a:t>18</a:t>
            </a:r>
            <a:r>
              <a:rPr lang="en-US" sz="2000" dirty="0"/>
              <a:t>O) will be analyzed at Northern Illinois University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225E707-D2DF-4BDD-8CC9-96AC6B0EE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11841" r="12692" b="11852"/>
          <a:stretch/>
        </p:blipFill>
        <p:spPr>
          <a:xfrm>
            <a:off x="5329084" y="979367"/>
            <a:ext cx="3696991" cy="48992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236</Words>
  <Application>Microsoft Office PowerPoint</Application>
  <PresentationFormat>On-screen Show 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Kim Hanft</cp:lastModifiedBy>
  <cp:revision>24</cp:revision>
  <dcterms:created xsi:type="dcterms:W3CDTF">2013-02-25T23:05:08Z</dcterms:created>
  <dcterms:modified xsi:type="dcterms:W3CDTF">2020-12-07T18:13:13Z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