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1" r:id="rId5"/>
  </p:sldMasterIdLst>
  <p:notesMasterIdLst>
    <p:notesMasterId r:id="rId17"/>
  </p:notesMasterIdLst>
  <p:sldIdLst>
    <p:sldId id="256" r:id="rId6"/>
    <p:sldId id="257" r:id="rId7"/>
    <p:sldId id="258" r:id="rId8"/>
    <p:sldId id="259" r:id="rId9"/>
    <p:sldId id="260" r:id="rId10"/>
    <p:sldId id="265" r:id="rId11"/>
    <p:sldId id="266" r:id="rId12"/>
    <p:sldId id="261" r:id="rId13"/>
    <p:sldId id="262" r:id="rId14"/>
    <p:sldId id="263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0" d="100"/>
          <a:sy n="150" d="100"/>
        </p:scale>
        <p:origin x="129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move the slide</a:t>
            </a: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82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b="0" strike="noStrike" spc="-1">
                <a:latin typeface="Times New Roman"/>
              </a:rPr>
              <a:t> </a:t>
            </a:r>
          </a:p>
        </p:txBody>
      </p:sp>
      <p:sp>
        <p:nvSpPr>
          <p:cNvPr id="83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 b="0" strike="noStrike" spc="-1">
                <a:latin typeface="Times New Roman"/>
              </a:rPr>
              <a:t> </a:t>
            </a:r>
          </a:p>
        </p:txBody>
      </p:sp>
      <p:sp>
        <p:nvSpPr>
          <p:cNvPr id="84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 b="0" strike="noStrike" spc="-1">
                <a:latin typeface="Times New Roman"/>
              </a:rPr>
              <a:t> </a:t>
            </a:r>
          </a:p>
        </p:txBody>
      </p:sp>
      <p:sp>
        <p:nvSpPr>
          <p:cNvPr id="85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E09AF331-CD7F-4FDC-B425-FB770E011542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25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5A4794E8-AD3A-48AD-9F0D-6496D6A049C3}" type="slidenum">
              <a:rPr lang="en-US" sz="1200" b="0" strike="noStrike" spc="-1">
                <a:solidFill>
                  <a:srgbClr val="000000"/>
                </a:solidFill>
                <a:latin typeface="Arial"/>
                <a:ea typeface="+mn-ea"/>
              </a:rPr>
              <a:t>1</a:t>
            </a:fld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/>
          <p:nvPr/>
        </p:nvPicPr>
        <p:blipFill>
          <a:blip r:embed="rId14"/>
          <a:stretch/>
        </p:blipFill>
        <p:spPr>
          <a:xfrm>
            <a:off x="765000" y="6078960"/>
            <a:ext cx="697680" cy="703800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581600" y="6035040"/>
            <a:ext cx="699480" cy="731160"/>
          </a:xfrm>
          <a:prstGeom prst="rect">
            <a:avLst/>
          </a:prstGeom>
          <a:ln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9"/>
          <p:cNvPicPr/>
          <p:nvPr/>
        </p:nvPicPr>
        <p:blipFill>
          <a:blip r:embed="rId14"/>
          <a:stretch/>
        </p:blipFill>
        <p:spPr>
          <a:xfrm>
            <a:off x="765000" y="6078960"/>
            <a:ext cx="697680" cy="703800"/>
          </a:xfrm>
          <a:prstGeom prst="rect">
            <a:avLst/>
          </a:prstGeom>
          <a:ln>
            <a:noFill/>
          </a:ln>
        </p:spPr>
      </p:pic>
      <p:pic>
        <p:nvPicPr>
          <p:cNvPr id="41" name="Picture 40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581600" y="6035040"/>
            <a:ext cx="699480" cy="731160"/>
          </a:xfrm>
          <a:prstGeom prst="rect">
            <a:avLst/>
          </a:prstGeom>
          <a:ln>
            <a:noFill/>
          </a:ln>
        </p:spPr>
      </p:pic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2514600" y="635652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Center for Advanced Forestry Systems </a:t>
            </a:r>
            <a:r>
              <a:rPr lang="en-US" sz="1200" spc="-1">
                <a:solidFill>
                  <a:srgbClr val="8B8B8B"/>
                </a:solidFill>
                <a:latin typeface="Arial"/>
              </a:rPr>
              <a:t>2021</a:t>
            </a: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87" name="CustomShape 2"/>
          <p:cNvSpPr/>
          <p:nvPr/>
        </p:nvSpPr>
        <p:spPr>
          <a:xfrm>
            <a:off x="343080" y="1219320"/>
            <a:ext cx="8457480" cy="2208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3600" spc="-1" dirty="0">
                <a:solidFill>
                  <a:srgbClr val="000000"/>
                </a:solidFill>
                <a:latin typeface="Trebuchet MS"/>
              </a:rPr>
              <a:t>Physiologic Response to Commercial Fertilization Programs in Pacific Northwest Forest Plantations</a:t>
            </a:r>
            <a:br>
              <a:rPr lang="en-US" sz="3600" dirty="0"/>
            </a:br>
            <a:r>
              <a:rPr lang="en-US" sz="2000" b="0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CAFS 20.84</a:t>
            </a:r>
            <a:endParaRPr lang="en-US" sz="2000" b="0" strike="noStrike" spc="-1" dirty="0">
              <a:latin typeface="Arial"/>
            </a:endParaRPr>
          </a:p>
        </p:txBody>
      </p:sp>
      <p:sp>
        <p:nvSpPr>
          <p:cNvPr id="88" name="CustomShape 3"/>
          <p:cNvSpPr/>
          <p:nvPr/>
        </p:nvSpPr>
        <p:spPr>
          <a:xfrm>
            <a:off x="343080" y="3886200"/>
            <a:ext cx="8457480" cy="39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Eric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rebuchet MS"/>
                <a:ea typeface="DejaVu Sans"/>
              </a:rPr>
              <a:t>Turnblom</a:t>
            </a:r>
            <a:r>
              <a:rPr lang="en-US" sz="2000" b="0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 (UW), Kim Littke (UW), Michael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rebuchet MS"/>
                <a:ea typeface="DejaVu Sans"/>
              </a:rPr>
              <a:t>Premer</a:t>
            </a:r>
            <a:r>
              <a:rPr lang="en-US" sz="2000" b="0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 (Rayonier)</a:t>
            </a:r>
            <a:endParaRPr lang="en-US" sz="2000" b="0" strike="noStrike" spc="-1" dirty="0">
              <a:latin typeface="Arial"/>
            </a:endParaRPr>
          </a:p>
        </p:txBody>
      </p:sp>
      <p:sp>
        <p:nvSpPr>
          <p:cNvPr id="89" name="CustomShape 4"/>
          <p:cNvSpPr/>
          <p:nvPr/>
        </p:nvSpPr>
        <p:spPr>
          <a:xfrm>
            <a:off x="1943280" y="380880"/>
            <a:ext cx="525708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800" b="0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Continuing Project</a:t>
            </a:r>
            <a:endParaRPr lang="en-US" sz="2800" b="0" strike="noStrike" spc="-1" dirty="0">
              <a:latin typeface="Arial"/>
            </a:endParaRPr>
          </a:p>
        </p:txBody>
      </p:sp>
      <p:sp>
        <p:nvSpPr>
          <p:cNvPr id="90" name="CustomShape 5"/>
          <p:cNvSpPr/>
          <p:nvPr/>
        </p:nvSpPr>
        <p:spPr>
          <a:xfrm>
            <a:off x="343080" y="4933800"/>
            <a:ext cx="8457480" cy="39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Kim Littke</a:t>
            </a:r>
            <a:endParaRPr lang="en-US" sz="20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457200" y="685800"/>
            <a:ext cx="8228880" cy="68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6" name="CustomShape 2"/>
          <p:cNvSpPr/>
          <p:nvPr/>
        </p:nvSpPr>
        <p:spPr>
          <a:xfrm>
            <a:off x="2514600" y="635652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8B8B8B"/>
                </a:solidFill>
                <a:latin typeface="Arial"/>
              </a:rPr>
              <a:t>Center for Advanced Forestry Systems </a:t>
            </a:r>
            <a:r>
              <a:rPr lang="en-US" sz="1200" spc="-1" dirty="0">
                <a:solidFill>
                  <a:srgbClr val="8B8B8B"/>
                </a:solidFill>
                <a:latin typeface="Arial"/>
              </a:rPr>
              <a:t>2021</a:t>
            </a:r>
            <a:r>
              <a:rPr lang="en-US" sz="1200" b="0" strike="noStrike" spc="-1" dirty="0">
                <a:solidFill>
                  <a:srgbClr val="8B8B8B"/>
                </a:solidFill>
                <a:latin typeface="Arial"/>
              </a:rPr>
              <a:t> Meeting</a:t>
            </a:r>
            <a:endParaRPr lang="en-US" sz="1200" b="0" strike="noStrike" spc="-1" dirty="0">
              <a:latin typeface="Arial"/>
            </a:endParaRPr>
          </a:p>
        </p:txBody>
      </p:sp>
      <p:sp>
        <p:nvSpPr>
          <p:cNvPr id="117" name="CustomShape 3"/>
          <p:cNvSpPr/>
          <p:nvPr/>
        </p:nvSpPr>
        <p:spPr>
          <a:xfrm>
            <a:off x="457200" y="1371600"/>
            <a:ext cx="5060950" cy="472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8" name="CustomShape 4"/>
          <p:cNvSpPr/>
          <p:nvPr/>
        </p:nvSpPr>
        <p:spPr>
          <a:xfrm>
            <a:off x="6490800" y="182520"/>
            <a:ext cx="20217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Trebuchet MS"/>
                <a:ea typeface="DejaVu Sans"/>
              </a:rPr>
              <a:t>Recommendations</a:t>
            </a:r>
            <a:endParaRPr lang="en-US" sz="1800" b="1" strike="noStrike" spc="-1">
              <a:latin typeface="Arial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A0B667C-30DC-4F57-8FBF-08113B583A31}"/>
              </a:ext>
            </a:extLst>
          </p:cNvPr>
          <p:cNvSpPr txBox="1">
            <a:spLocks/>
          </p:cNvSpPr>
          <p:nvPr/>
        </p:nvSpPr>
        <p:spPr>
          <a:xfrm>
            <a:off x="245628" y="1208314"/>
            <a:ext cx="4631172" cy="427808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dirty="0"/>
              <a:t>Focus fertilization on regions predicted to respond</a:t>
            </a:r>
          </a:p>
          <a:p>
            <a:pPr>
              <a:spcAft>
                <a:spcPts val="600"/>
              </a:spcAft>
            </a:pPr>
            <a:r>
              <a:rPr lang="en-US" dirty="0"/>
              <a:t>Avoid fertilizing stands with high site index or are limited in other nutrients (exchangeable cations)</a:t>
            </a:r>
          </a:p>
        </p:txBody>
      </p:sp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89648E49-2FD9-4778-A1BF-D1E10894894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97450" y="762840"/>
            <a:ext cx="3968750" cy="5282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749AF-6E80-4E3A-A38B-BAF186B6D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and Comments</a:t>
            </a:r>
          </a:p>
        </p:txBody>
      </p:sp>
      <p:pic>
        <p:nvPicPr>
          <p:cNvPr id="4" name="Picture 3" descr="A picture containing tree, outdoor, forest, wood&#10;&#10;Description automatically generated">
            <a:extLst>
              <a:ext uri="{FF2B5EF4-FFF2-40B4-BE49-F238E27FC236}">
                <a16:creationId xmlns:a16="http://schemas.microsoft.com/office/drawing/2014/main" id="{68119F6C-C796-4028-8466-E959A692C0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8857" y="3543301"/>
            <a:ext cx="1714500" cy="2286000"/>
          </a:xfrm>
          <a:prstGeom prst="rect">
            <a:avLst/>
          </a:prstGeom>
        </p:spPr>
      </p:pic>
      <p:pic>
        <p:nvPicPr>
          <p:cNvPr id="7" name="Picture 6" descr="A picture containing plant, tree, beech&#10;&#10;Description automatically generated">
            <a:extLst>
              <a:ext uri="{FF2B5EF4-FFF2-40B4-BE49-F238E27FC236}">
                <a16:creationId xmlns:a16="http://schemas.microsoft.com/office/drawing/2014/main" id="{A2B49C3B-6242-4E9E-B0F5-C5A12594B5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599836" y="3829051"/>
            <a:ext cx="2286000" cy="1714500"/>
          </a:xfrm>
          <a:prstGeom prst="rect">
            <a:avLst/>
          </a:prstGeom>
        </p:spPr>
      </p:pic>
      <p:pic>
        <p:nvPicPr>
          <p:cNvPr id="9" name="Picture 8" descr="A picture containing tree, outdoor&#10;&#10;Description automatically generated">
            <a:extLst>
              <a:ext uri="{FF2B5EF4-FFF2-40B4-BE49-F238E27FC236}">
                <a16:creationId xmlns:a16="http://schemas.microsoft.com/office/drawing/2014/main" id="{35305C62-112C-467B-83FD-F8DFBC0E2F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286378" y="3829051"/>
            <a:ext cx="2286000" cy="171450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88A63A1-7969-4300-9DEC-0951DE41814F}"/>
              </a:ext>
            </a:extLst>
          </p:cNvPr>
          <p:cNvSpPr txBox="1">
            <a:spLocks/>
          </p:cNvSpPr>
          <p:nvPr/>
        </p:nvSpPr>
        <p:spPr>
          <a:xfrm>
            <a:off x="245628" y="1301750"/>
            <a:ext cx="8701522" cy="224155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dirty="0"/>
              <a:t>Thanks 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Lone Rock, Rayonier, Cascade Timber, and BC Ministry of Forests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Stand Management Cooperative Field Crew</a:t>
            </a:r>
          </a:p>
          <a:p>
            <a:pPr lvl="1">
              <a:spcAft>
                <a:spcPts val="600"/>
              </a:spcAft>
            </a:pPr>
            <a:r>
              <a:rPr lang="en-US" dirty="0" err="1"/>
              <a:t>Xingyue</a:t>
            </a:r>
            <a:r>
              <a:rPr lang="en-US" dirty="0"/>
              <a:t> Zhang, Master’s student</a:t>
            </a:r>
          </a:p>
        </p:txBody>
      </p:sp>
    </p:spTree>
    <p:extLst>
      <p:ext uri="{BB962C8B-B14F-4D97-AF65-F5344CB8AC3E}">
        <p14:creationId xmlns:p14="http://schemas.microsoft.com/office/powerpoint/2010/main" val="2101632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457200" y="685800"/>
            <a:ext cx="8228880" cy="68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" name="CustomShape 2"/>
          <p:cNvSpPr/>
          <p:nvPr/>
        </p:nvSpPr>
        <p:spPr>
          <a:xfrm>
            <a:off x="2514600" y="635652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Center for Advanced Forestry Systems </a:t>
            </a:r>
            <a:r>
              <a:rPr lang="en-US" sz="1200" spc="-1">
                <a:solidFill>
                  <a:srgbClr val="8B8B8B"/>
                </a:solidFill>
                <a:latin typeface="Arial"/>
              </a:rPr>
              <a:t>2021</a:t>
            </a: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93" name="CustomShape 3"/>
          <p:cNvSpPr/>
          <p:nvPr/>
        </p:nvSpPr>
        <p:spPr>
          <a:xfrm>
            <a:off x="457200" y="1371600"/>
            <a:ext cx="8228880" cy="472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" name="CustomShape 4"/>
          <p:cNvSpPr/>
          <p:nvPr/>
        </p:nvSpPr>
        <p:spPr>
          <a:xfrm>
            <a:off x="5787720" y="182520"/>
            <a:ext cx="278064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Justification</a:t>
            </a:r>
            <a:endParaRPr lang="en-US" sz="1800" b="1" strike="noStrike" spc="-1">
              <a:latin typeface="Arial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94C5941-5BFD-4830-969F-34DD5AB93007}"/>
              </a:ext>
            </a:extLst>
          </p:cNvPr>
          <p:cNvSpPr txBox="1">
            <a:spLocks/>
          </p:cNvSpPr>
          <p:nvPr/>
        </p:nvSpPr>
        <p:spPr>
          <a:xfrm>
            <a:off x="250722" y="910293"/>
            <a:ext cx="8642555" cy="526190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2400" dirty="0"/>
              <a:t>Fertilizer response is highly variable in the Pacific Northwest mostly due to N availability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Climate, soil, and stand conditions affect the magnitude and continuation of response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Fertilization causes a temporary increase in photosynthetic rate and water use efficiency, but long-term response requires an increase in leaf area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Stands that cannot increase leaf area will likely not respond to fertilization even if N is limiting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Measurements of physiologic processes through C and O isotope ratios should further explain fertilizer response and guide future fertilization decisions</a:t>
            </a:r>
          </a:p>
          <a:p>
            <a:pPr>
              <a:spcAft>
                <a:spcPts val="600"/>
              </a:spcAft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457200" y="685800"/>
            <a:ext cx="8228880" cy="68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" name="CustomShape 2"/>
          <p:cNvSpPr/>
          <p:nvPr/>
        </p:nvSpPr>
        <p:spPr>
          <a:xfrm>
            <a:off x="2514600" y="635652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Center for Advanced Forestry Systems </a:t>
            </a:r>
            <a:r>
              <a:rPr lang="en-US" sz="1200" spc="-1">
                <a:solidFill>
                  <a:srgbClr val="8B8B8B"/>
                </a:solidFill>
                <a:latin typeface="Arial"/>
              </a:rPr>
              <a:t>2021</a:t>
            </a: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97" name="CustomShape 3"/>
          <p:cNvSpPr/>
          <p:nvPr/>
        </p:nvSpPr>
        <p:spPr>
          <a:xfrm>
            <a:off x="457200" y="1371600"/>
            <a:ext cx="8228880" cy="472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8" name="CustomShape 4"/>
          <p:cNvSpPr/>
          <p:nvPr/>
        </p:nvSpPr>
        <p:spPr>
          <a:xfrm>
            <a:off x="5787720" y="182520"/>
            <a:ext cx="278064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Objectives</a:t>
            </a:r>
            <a:endParaRPr lang="en-US" sz="1800" b="1" strike="noStrike" spc="-1" dirty="0">
              <a:latin typeface="Arial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41E8695-04EB-4F9B-BDCA-C28D1E7F4FEF}"/>
              </a:ext>
            </a:extLst>
          </p:cNvPr>
          <p:cNvSpPr txBox="1">
            <a:spLocks/>
          </p:cNvSpPr>
          <p:nvPr/>
        </p:nvSpPr>
        <p:spPr>
          <a:xfrm>
            <a:off x="275303" y="1110240"/>
            <a:ext cx="8495071" cy="48006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Understand physiological patterns of response in fertilized Douglas-fir plantations</a:t>
            </a:r>
          </a:p>
          <a:p>
            <a:pPr marL="6286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Investigate mechanisms of physiologic processes under various soil and stand conditions</a:t>
            </a:r>
          </a:p>
          <a:p>
            <a:pPr marL="6286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Develop regional silvicultural guidelines for commercial forest operations</a:t>
            </a:r>
          </a:p>
          <a:p>
            <a:pPr marL="6286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Provide data to inform changes in silvicultural treatments due to future climate change</a:t>
            </a:r>
          </a:p>
          <a:p>
            <a:pPr marL="11430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ustomShape 1"/>
          <p:cNvSpPr/>
          <p:nvPr/>
        </p:nvSpPr>
        <p:spPr>
          <a:xfrm>
            <a:off x="457200" y="685800"/>
            <a:ext cx="8228880" cy="68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0" name="CustomShape 2"/>
          <p:cNvSpPr/>
          <p:nvPr/>
        </p:nvSpPr>
        <p:spPr>
          <a:xfrm>
            <a:off x="2514600" y="635652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Center for Advanced Forestry Systems </a:t>
            </a:r>
            <a:r>
              <a:rPr lang="en-US" sz="1200" spc="-1">
                <a:solidFill>
                  <a:srgbClr val="8B8B8B"/>
                </a:solidFill>
                <a:latin typeface="Arial"/>
              </a:rPr>
              <a:t>2021</a:t>
            </a: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01" name="CustomShape 3"/>
          <p:cNvSpPr/>
          <p:nvPr/>
        </p:nvSpPr>
        <p:spPr>
          <a:xfrm>
            <a:off x="457200" y="1371600"/>
            <a:ext cx="8228880" cy="472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2" name="CustomShape 4"/>
          <p:cNvSpPr/>
          <p:nvPr/>
        </p:nvSpPr>
        <p:spPr>
          <a:xfrm>
            <a:off x="6540840" y="182520"/>
            <a:ext cx="20307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Methods</a:t>
            </a:r>
            <a:endParaRPr lang="en-US" sz="1800" b="1" strike="noStrike" spc="-1">
              <a:latin typeface="Arial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8813B6E-F03A-4EFF-A9C3-742B27778D75}"/>
              </a:ext>
            </a:extLst>
          </p:cNvPr>
          <p:cNvSpPr txBox="1">
            <a:spLocks/>
          </p:cNvSpPr>
          <p:nvPr/>
        </p:nvSpPr>
        <p:spPr>
          <a:xfrm>
            <a:off x="216916" y="685800"/>
            <a:ext cx="5112167" cy="5267049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</a:pPr>
            <a:r>
              <a:rPr lang="en-US" sz="1600" dirty="0"/>
              <a:t>Utilize remaining SMC Paired-tree installations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</a:pPr>
            <a:r>
              <a:rPr lang="en-US" sz="1600" dirty="0"/>
              <a:t>Select a subset of responding, temporary response, and non-responding installations from each region</a:t>
            </a:r>
          </a:p>
          <a:p>
            <a:pPr lvl="1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</a:pPr>
            <a:r>
              <a:rPr lang="en-US" sz="1400" dirty="0"/>
              <a:t>20 installations cored this year</a:t>
            </a:r>
          </a:p>
          <a:p>
            <a:pPr lvl="1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</a:pPr>
            <a:r>
              <a:rPr lang="en-US" sz="1400" dirty="0"/>
              <a:t>10 installations to be cored next year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</a:pPr>
            <a:r>
              <a:rPr lang="en-US" sz="1600" dirty="0"/>
              <a:t>Core up to 20 trees from each treatment 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</a:pPr>
            <a:r>
              <a:rPr lang="en-US" sz="1600" dirty="0"/>
              <a:t>Date and measure earlywood and latewood after fertilization</a:t>
            </a:r>
          </a:p>
          <a:p>
            <a:pPr lvl="1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</a:pPr>
            <a:r>
              <a:rPr lang="en-US" sz="1100" dirty="0"/>
              <a:t>16 installations have been dated and measured 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</a:pPr>
            <a:r>
              <a:rPr lang="en-US" sz="1600" dirty="0"/>
              <a:t>Split cores into EW/LW and composite by treatment and installation</a:t>
            </a:r>
          </a:p>
          <a:p>
            <a:pPr lvl="1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</a:pPr>
            <a:r>
              <a:rPr lang="en-US" sz="1100" dirty="0"/>
              <a:t>Will be started this month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</a:pPr>
            <a:r>
              <a:rPr lang="en-US" sz="1600" dirty="0"/>
              <a:t>Isotopic composition (δ</a:t>
            </a:r>
            <a:r>
              <a:rPr lang="en-US" sz="1600" baseline="30000" dirty="0"/>
              <a:t>13</a:t>
            </a:r>
            <a:r>
              <a:rPr lang="en-US" sz="1600" dirty="0"/>
              <a:t>C</a:t>
            </a:r>
            <a:r>
              <a:rPr lang="en-US" sz="1600" baseline="30000" dirty="0"/>
              <a:t> </a:t>
            </a:r>
            <a:r>
              <a:rPr lang="en-US" sz="1600" dirty="0"/>
              <a:t>and δ</a:t>
            </a:r>
            <a:r>
              <a:rPr lang="en-US" sz="1600" baseline="30000" dirty="0"/>
              <a:t>18</a:t>
            </a:r>
            <a:r>
              <a:rPr lang="en-US" sz="1600" dirty="0"/>
              <a:t>O) will be analyzed at Northern Illinois University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</a:pPr>
            <a:r>
              <a:rPr lang="en-US" sz="1600" dirty="0"/>
              <a:t>Installed Plant Root Simulator probes under control and fertilized trees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</a:pPr>
            <a:endParaRPr lang="en-US" sz="1600" dirty="0"/>
          </a:p>
        </p:txBody>
      </p:sp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538B07A4-A05B-4FEA-8C59-249FB0B0FC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29083" y="685800"/>
            <a:ext cx="3663043" cy="48633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1"/>
          <p:cNvSpPr/>
          <p:nvPr/>
        </p:nvSpPr>
        <p:spPr>
          <a:xfrm>
            <a:off x="457200" y="685800"/>
            <a:ext cx="8228880" cy="68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4" name="CustomShape 2"/>
          <p:cNvSpPr/>
          <p:nvPr/>
        </p:nvSpPr>
        <p:spPr>
          <a:xfrm>
            <a:off x="2514600" y="635652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Center for Advanced Forestry Systems </a:t>
            </a:r>
            <a:r>
              <a:rPr lang="en-US" sz="1200" spc="-1">
                <a:solidFill>
                  <a:srgbClr val="8B8B8B"/>
                </a:solidFill>
                <a:latin typeface="Arial"/>
              </a:rPr>
              <a:t>2021</a:t>
            </a: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05" name="CustomShape 3"/>
          <p:cNvSpPr/>
          <p:nvPr/>
        </p:nvSpPr>
        <p:spPr>
          <a:xfrm>
            <a:off x="457200" y="1371600"/>
            <a:ext cx="8228880" cy="472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6" name="CustomShape 4"/>
          <p:cNvSpPr/>
          <p:nvPr/>
        </p:nvSpPr>
        <p:spPr>
          <a:xfrm>
            <a:off x="6851520" y="182520"/>
            <a:ext cx="16621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Trebuchet MS"/>
                <a:ea typeface="DejaVu Sans"/>
              </a:rPr>
              <a:t>Major Findings</a:t>
            </a:r>
            <a:endParaRPr lang="en-US" sz="1800" b="1" strike="noStrike" spc="-1">
              <a:latin typeface="Arial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45B39F1-CC05-48EB-A08C-6CA5175D2210}"/>
              </a:ext>
            </a:extLst>
          </p:cNvPr>
          <p:cNvSpPr txBox="1">
            <a:spLocks/>
          </p:cNvSpPr>
          <p:nvPr/>
        </p:nvSpPr>
        <p:spPr>
          <a:xfrm>
            <a:off x="216917" y="1110240"/>
            <a:ext cx="4687545" cy="4818241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2000" dirty="0"/>
              <a:t>Responsive installations grew significantly greater cumulative volume from 0-6 years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Fertilized trees grew larger total ring area, earlywood, and latewood up to 10 years after fertilization</a:t>
            </a:r>
          </a:p>
          <a:p>
            <a:pPr lvl="1">
              <a:spcAft>
                <a:spcPts val="600"/>
              </a:spcAft>
            </a:pPr>
            <a:r>
              <a:rPr lang="en-US" sz="1600" dirty="0"/>
              <a:t>The greatest increase in growth was found from 0-4 years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Earlywood response was greatest the first two years after fertilization</a:t>
            </a:r>
          </a:p>
          <a:p>
            <a:pPr lvl="1">
              <a:spcAft>
                <a:spcPts val="600"/>
              </a:spcAft>
            </a:pPr>
            <a:r>
              <a:rPr lang="en-US" sz="1600" dirty="0"/>
              <a:t>Latewood response peaked after two years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Responding installations had higher elevations and mean annual temperature </a:t>
            </a:r>
          </a:p>
          <a:p>
            <a:pPr lvl="1">
              <a:spcAft>
                <a:spcPts val="600"/>
              </a:spcAft>
            </a:pPr>
            <a:r>
              <a:rPr lang="en-US" sz="1600" dirty="0"/>
              <a:t>Lower mean annual precipitation and site index</a:t>
            </a:r>
          </a:p>
          <a:p>
            <a:pPr>
              <a:spcAft>
                <a:spcPts val="600"/>
              </a:spcAft>
            </a:pPr>
            <a:endParaRPr lang="en-US" sz="2000" dirty="0"/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995A48E6-CB1D-458B-AA66-AFD7736E01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3" b="63426"/>
          <a:stretch/>
        </p:blipFill>
        <p:spPr>
          <a:xfrm>
            <a:off x="5168105" y="1860550"/>
            <a:ext cx="3517975" cy="23424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1"/>
          <p:cNvSpPr/>
          <p:nvPr/>
        </p:nvSpPr>
        <p:spPr>
          <a:xfrm>
            <a:off x="457200" y="685800"/>
            <a:ext cx="8228880" cy="68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4" name="CustomShape 2"/>
          <p:cNvSpPr/>
          <p:nvPr/>
        </p:nvSpPr>
        <p:spPr>
          <a:xfrm>
            <a:off x="2514600" y="635652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Center for Advanced Forestry Systems </a:t>
            </a:r>
            <a:r>
              <a:rPr lang="en-US" sz="1200" spc="-1">
                <a:solidFill>
                  <a:srgbClr val="8B8B8B"/>
                </a:solidFill>
                <a:latin typeface="Arial"/>
              </a:rPr>
              <a:t>2021</a:t>
            </a: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05" name="CustomShape 3"/>
          <p:cNvSpPr/>
          <p:nvPr/>
        </p:nvSpPr>
        <p:spPr>
          <a:xfrm>
            <a:off x="457200" y="1371600"/>
            <a:ext cx="8228880" cy="472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6" name="CustomShape 4"/>
          <p:cNvSpPr/>
          <p:nvPr/>
        </p:nvSpPr>
        <p:spPr>
          <a:xfrm>
            <a:off x="6851520" y="182520"/>
            <a:ext cx="16621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Trebuchet MS"/>
                <a:ea typeface="DejaVu Sans"/>
              </a:rPr>
              <a:t>Major Findings</a:t>
            </a:r>
            <a:endParaRPr lang="en-US" sz="1800" b="1" strike="noStrike" spc="-1">
              <a:latin typeface="Arial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2956D61-8C91-4AA6-9DF0-B6E0F1392205}"/>
              </a:ext>
            </a:extLst>
          </p:cNvPr>
          <p:cNvSpPr txBox="1">
            <a:spLocks/>
          </p:cNvSpPr>
          <p:nvPr/>
        </p:nvSpPr>
        <p:spPr>
          <a:xfrm>
            <a:off x="216917" y="1204921"/>
            <a:ext cx="4687545" cy="459028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2000" dirty="0"/>
              <a:t>Installations with temporary response only responded in tree volume from  0-2 years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Significant increases in earlywood or latewood were found in the first two years</a:t>
            </a:r>
          </a:p>
          <a:p>
            <a:pPr lvl="1">
              <a:spcAft>
                <a:spcPts val="600"/>
              </a:spcAft>
            </a:pPr>
            <a:r>
              <a:rPr lang="en-US" sz="1600" dirty="0"/>
              <a:t>No differences from control trees after two years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One installation responded in height and not basal area </a:t>
            </a:r>
          </a:p>
          <a:p>
            <a:pPr lvl="1">
              <a:spcAft>
                <a:spcPts val="600"/>
              </a:spcAft>
            </a:pPr>
            <a:r>
              <a:rPr lang="en-US" sz="1600" dirty="0"/>
              <a:t>No tree ring response was measured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No continued response is likely due to increased drought stress and/or secondary nutrient limitations</a:t>
            </a:r>
          </a:p>
          <a:p>
            <a:pPr>
              <a:spcAft>
                <a:spcPts val="600"/>
              </a:spcAft>
            </a:pPr>
            <a:endParaRPr lang="en-US" sz="2000" dirty="0"/>
          </a:p>
        </p:txBody>
      </p:sp>
      <p:pic>
        <p:nvPicPr>
          <p:cNvPr id="19" name="Picture 18" descr="Chart, line chart&#10;&#10;Description automatically generated">
            <a:extLst>
              <a:ext uri="{FF2B5EF4-FFF2-40B4-BE49-F238E27FC236}">
                <a16:creationId xmlns:a16="http://schemas.microsoft.com/office/drawing/2014/main" id="{ABE47B01-25FE-4E41-949A-1F14DD64B9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93" b="31943"/>
          <a:stretch/>
        </p:blipFill>
        <p:spPr>
          <a:xfrm>
            <a:off x="5166360" y="1865376"/>
            <a:ext cx="3517975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22099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1"/>
          <p:cNvSpPr/>
          <p:nvPr/>
        </p:nvSpPr>
        <p:spPr>
          <a:xfrm>
            <a:off x="457200" y="685800"/>
            <a:ext cx="8228880" cy="68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4" name="CustomShape 2"/>
          <p:cNvSpPr/>
          <p:nvPr/>
        </p:nvSpPr>
        <p:spPr>
          <a:xfrm>
            <a:off x="2514600" y="635652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Center for Advanced Forestry Systems </a:t>
            </a:r>
            <a:r>
              <a:rPr lang="en-US" sz="1200" spc="-1">
                <a:solidFill>
                  <a:srgbClr val="8B8B8B"/>
                </a:solidFill>
                <a:latin typeface="Arial"/>
              </a:rPr>
              <a:t>2021</a:t>
            </a: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05" name="CustomShape 3"/>
          <p:cNvSpPr/>
          <p:nvPr/>
        </p:nvSpPr>
        <p:spPr>
          <a:xfrm>
            <a:off x="457200" y="1371600"/>
            <a:ext cx="8228880" cy="472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6" name="CustomShape 4"/>
          <p:cNvSpPr/>
          <p:nvPr/>
        </p:nvSpPr>
        <p:spPr>
          <a:xfrm>
            <a:off x="6851520" y="182520"/>
            <a:ext cx="16621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Trebuchet MS"/>
                <a:ea typeface="DejaVu Sans"/>
              </a:rPr>
              <a:t>Major Findings</a:t>
            </a:r>
            <a:endParaRPr lang="en-US" sz="1800" b="1" strike="noStrike" spc="-1">
              <a:latin typeface="Arial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40631B4-4A58-4CA7-925F-E7727951860B}"/>
              </a:ext>
            </a:extLst>
          </p:cNvPr>
          <p:cNvSpPr txBox="1">
            <a:spLocks/>
          </p:cNvSpPr>
          <p:nvPr/>
        </p:nvSpPr>
        <p:spPr>
          <a:xfrm>
            <a:off x="216917" y="1204921"/>
            <a:ext cx="4687545" cy="45902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2000" dirty="0"/>
              <a:t>Non-responding installations did not respond in volume from 0-6 years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Some installations had a slight increase in earlywood growth the year of fertilization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After two years, fertilized trees in some installations grew less than the controls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All non-responding installations had high site index</a:t>
            </a:r>
            <a:r>
              <a:rPr lang="en-US" sz="1200" dirty="0"/>
              <a:t> </a:t>
            </a:r>
            <a:r>
              <a:rPr lang="en-US" sz="2000" dirty="0"/>
              <a:t>and</a:t>
            </a:r>
            <a:r>
              <a:rPr lang="en-US" sz="1200" dirty="0"/>
              <a:t> </a:t>
            </a:r>
            <a:r>
              <a:rPr lang="en-US" sz="2000" dirty="0"/>
              <a:t>low soil exchangeable Ca</a:t>
            </a:r>
          </a:p>
        </p:txBody>
      </p:sp>
      <p:pic>
        <p:nvPicPr>
          <p:cNvPr id="10" name="Picture 9" descr="Chart, line chart&#10;&#10;Description automatically generated">
            <a:extLst>
              <a:ext uri="{FF2B5EF4-FFF2-40B4-BE49-F238E27FC236}">
                <a16:creationId xmlns:a16="http://schemas.microsoft.com/office/drawing/2014/main" id="{FB5CF0A7-5745-41C7-9A1D-879A231805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51" b="42"/>
          <a:stretch/>
        </p:blipFill>
        <p:spPr>
          <a:xfrm>
            <a:off x="5166360" y="1865376"/>
            <a:ext cx="3517975" cy="234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4890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ustomShape 1"/>
          <p:cNvSpPr/>
          <p:nvPr/>
        </p:nvSpPr>
        <p:spPr>
          <a:xfrm>
            <a:off x="457200" y="685800"/>
            <a:ext cx="8228880" cy="68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8" name="CustomShape 2"/>
          <p:cNvSpPr/>
          <p:nvPr/>
        </p:nvSpPr>
        <p:spPr>
          <a:xfrm>
            <a:off x="2514600" y="635652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Center for Advanced Forestry Systems </a:t>
            </a:r>
            <a:r>
              <a:rPr lang="en-US" sz="1200" spc="-1">
                <a:solidFill>
                  <a:srgbClr val="8B8B8B"/>
                </a:solidFill>
                <a:latin typeface="Arial"/>
              </a:rPr>
              <a:t>2021</a:t>
            </a: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09" name="CustomShape 3"/>
          <p:cNvSpPr/>
          <p:nvPr/>
        </p:nvSpPr>
        <p:spPr>
          <a:xfrm>
            <a:off x="457200" y="1371600"/>
            <a:ext cx="8228880" cy="472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0" name="CustomShape 4"/>
          <p:cNvSpPr/>
          <p:nvPr/>
        </p:nvSpPr>
        <p:spPr>
          <a:xfrm>
            <a:off x="7078320" y="182520"/>
            <a:ext cx="14364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Trebuchet MS"/>
                <a:ea typeface="DejaVu Sans"/>
              </a:rPr>
              <a:t>Deliverables</a:t>
            </a:r>
            <a:endParaRPr lang="en-US" sz="1800" b="1" strike="noStrike" spc="-1">
              <a:latin typeface="Arial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BC9E2A6-8CE3-41BD-81CB-B6D0C18D30E4}"/>
              </a:ext>
            </a:extLst>
          </p:cNvPr>
          <p:cNvSpPr txBox="1">
            <a:spLocks/>
          </p:cNvSpPr>
          <p:nvPr/>
        </p:nvSpPr>
        <p:spPr>
          <a:xfrm>
            <a:off x="351503" y="1110240"/>
            <a:ext cx="8440274" cy="427808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dirty="0"/>
              <a:t>Relationships between stand structure, biogeoclimatic variables, and N fertilization physiologic response </a:t>
            </a:r>
          </a:p>
          <a:p>
            <a:pPr>
              <a:spcAft>
                <a:spcPts val="600"/>
              </a:spcAft>
            </a:pPr>
            <a:r>
              <a:rPr lang="en-US" dirty="0"/>
              <a:t>Proposed silviculture alternatives under potential changes in future climate</a:t>
            </a:r>
          </a:p>
          <a:p>
            <a:pPr>
              <a:spcAft>
                <a:spcPts val="600"/>
              </a:spcAft>
            </a:pPr>
            <a:r>
              <a:rPr lang="en-US" dirty="0"/>
              <a:t>Three peer-reviewed publications that reflect each project objective</a:t>
            </a:r>
          </a:p>
          <a:p>
            <a:pPr>
              <a:spcAft>
                <a:spcPts val="600"/>
              </a:spcAft>
            </a:pPr>
            <a:r>
              <a:rPr lang="en-US" dirty="0"/>
              <a:t>A study design that can be applied to national forests through the Center for Advanced Forestry Systems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ustomShape 1"/>
          <p:cNvSpPr/>
          <p:nvPr/>
        </p:nvSpPr>
        <p:spPr>
          <a:xfrm>
            <a:off x="457200" y="685800"/>
            <a:ext cx="8228880" cy="68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2" name="CustomShape 2"/>
          <p:cNvSpPr/>
          <p:nvPr/>
        </p:nvSpPr>
        <p:spPr>
          <a:xfrm>
            <a:off x="2514600" y="635652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Center for Advanced Forestry Systems </a:t>
            </a:r>
            <a:r>
              <a:rPr lang="en-US" sz="1200" spc="-1">
                <a:solidFill>
                  <a:srgbClr val="8B8B8B"/>
                </a:solidFill>
                <a:latin typeface="Arial"/>
              </a:rPr>
              <a:t>2021</a:t>
            </a: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13" name="CustomShape 3"/>
          <p:cNvSpPr/>
          <p:nvPr/>
        </p:nvSpPr>
        <p:spPr>
          <a:xfrm>
            <a:off x="457200" y="1371600"/>
            <a:ext cx="8228880" cy="472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4" name="CustomShape 4"/>
          <p:cNvSpPr/>
          <p:nvPr/>
        </p:nvSpPr>
        <p:spPr>
          <a:xfrm>
            <a:off x="6490800" y="182520"/>
            <a:ext cx="20217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Trebuchet MS"/>
                <a:ea typeface="DejaVu Sans"/>
              </a:rPr>
              <a:t>Company Benefits</a:t>
            </a:r>
            <a:endParaRPr lang="en-US" sz="1800" b="1" strike="noStrike" spc="-1">
              <a:latin typeface="Arial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E478112-9A12-42C0-AB5F-093B9A0B06DE}"/>
              </a:ext>
            </a:extLst>
          </p:cNvPr>
          <p:cNvSpPr txBox="1">
            <a:spLocks/>
          </p:cNvSpPr>
          <p:nvPr/>
        </p:nvSpPr>
        <p:spPr>
          <a:xfrm>
            <a:off x="245628" y="1208314"/>
            <a:ext cx="4605508" cy="427808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dirty="0"/>
              <a:t>Improved fertilization and thinning recommendations for Douglas-fir plantations based on physiologic response</a:t>
            </a:r>
          </a:p>
          <a:p>
            <a:pPr>
              <a:spcAft>
                <a:spcPts val="600"/>
              </a:spcAft>
            </a:pPr>
            <a:r>
              <a:rPr lang="en-US" dirty="0"/>
              <a:t>Recommendations for silviculture under future climate scenarios</a:t>
            </a:r>
          </a:p>
        </p:txBody>
      </p:sp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55F64D1A-5633-47B0-8EBB-290D5D009F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51136" y="685800"/>
            <a:ext cx="3962426" cy="52633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91D5DC366FB34DAB5FED80D728F9D5" ma:contentTypeVersion="11" ma:contentTypeDescription="Create a new document." ma:contentTypeScope="" ma:versionID="0f922146a228a40fa86d57add326b474">
  <xsd:schema xmlns:xsd="http://www.w3.org/2001/XMLSchema" xmlns:xs="http://www.w3.org/2001/XMLSchema" xmlns:p="http://schemas.microsoft.com/office/2006/metadata/properties" xmlns:ns2="c8d168e6-916d-41f3-9337-c3785a6911a5" xmlns:ns3="50d1adfd-75f0-4ac1-a76d-7b6e1bad5e9c" targetNamespace="http://schemas.microsoft.com/office/2006/metadata/properties" ma:root="true" ma:fieldsID="7cdbc3b46195e23b18e8790d7077f3d7" ns2:_="" ns3:_="">
    <xsd:import namespace="c8d168e6-916d-41f3-9337-c3785a6911a5"/>
    <xsd:import namespace="50d1adfd-75f0-4ac1-a76d-7b6e1bad5e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d168e6-916d-41f3-9337-c3785a6911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d1adfd-75f0-4ac1-a76d-7b6e1bad5e9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4EBBF32-1772-4CED-A43D-DCDC0947F76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6F42457-8428-4623-A2B1-C92BF533D5AE}"/>
</file>

<file path=customXml/itemProps3.xml><?xml version="1.0" encoding="utf-8"?>
<ds:datastoreItem xmlns:ds="http://schemas.openxmlformats.org/officeDocument/2006/customXml" ds:itemID="{D88A36C7-2AB1-4F8D-91E9-B5608C1926E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4057</TotalTime>
  <Words>641</Words>
  <Application>Microsoft Office PowerPoint</Application>
  <PresentationFormat>On-screen Show (4:3)</PresentationFormat>
  <Paragraphs>75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Symbol</vt:lpstr>
      <vt:lpstr>Times New Roman</vt:lpstr>
      <vt:lpstr>Trebuchet MS</vt:lpstr>
      <vt:lpstr>Wingdings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 and Comments</vt:lpstr>
    </vt:vector>
  </TitlesOfParts>
  <Company>NCSU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CAFS</dc:creator>
  <dc:description/>
  <cp:lastModifiedBy>Kim Littke</cp:lastModifiedBy>
  <cp:revision>32</cp:revision>
  <dcterms:created xsi:type="dcterms:W3CDTF">2013-02-25T23:05:08Z</dcterms:created>
  <dcterms:modified xsi:type="dcterms:W3CDTF">2021-05-28T18:12:52Z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NCSU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2</vt:i4>
  </property>
  <property fmtid="{D5CDD505-2E9C-101B-9397-08002B2CF9AE}" pid="9" name="PresentationFormat">
    <vt:lpwstr>On-screen Show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9</vt:i4>
  </property>
  <property fmtid="{D5CDD505-2E9C-101B-9397-08002B2CF9AE}" pid="13" name="ContentTypeId">
    <vt:lpwstr>0x010100EF91D5DC366FB34DAB5FED80D728F9D5</vt:lpwstr>
  </property>
</Properties>
</file>