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57" r:id="rId4"/>
    <p:sldId id="272" r:id="rId5"/>
    <p:sldId id="258" r:id="rId6"/>
    <p:sldId id="270" r:id="rId7"/>
    <p:sldId id="271" r:id="rId8"/>
    <p:sldId id="259" r:id="rId9"/>
    <p:sldId id="267" r:id="rId10"/>
    <p:sldId id="268" r:id="rId11"/>
    <p:sldId id="280" r:id="rId12"/>
    <p:sldId id="269" r:id="rId13"/>
    <p:sldId id="260" r:id="rId14"/>
    <p:sldId id="273" r:id="rId15"/>
    <p:sldId id="281" r:id="rId16"/>
    <p:sldId id="274" r:id="rId17"/>
    <p:sldId id="278" r:id="rId18"/>
    <p:sldId id="275" r:id="rId19"/>
    <p:sldId id="276" r:id="rId20"/>
    <p:sldId id="277" r:id="rId21"/>
    <p:sldId id="263" r:id="rId22"/>
    <p:sldId id="279" r:id="rId23"/>
    <p:sldId id="265" r:id="rId24"/>
    <p:sldId id="26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03"/>
    <a:srgbClr val="9F0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310" autoAdjust="0"/>
  </p:normalViewPr>
  <p:slideViewPr>
    <p:cSldViewPr snapToGrid="0">
      <p:cViewPr varScale="1">
        <p:scale>
          <a:sx n="117" d="100"/>
          <a:sy n="117" d="100"/>
        </p:scale>
        <p:origin x="16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84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85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AFA866F5-3201-441F-94BE-68D9B548D9A2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</p:spPr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880" cy="4112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25" name="CustomShape 3"/>
          <p:cNvSpPr/>
          <p:nvPr/>
        </p:nvSpPr>
        <p:spPr>
          <a:xfrm>
            <a:off x="3884760" y="8685360"/>
            <a:ext cx="2969280" cy="45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C27EF50B-2DD9-48D5-9BDC-0C30ACD2B11F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AFA866F5-3201-441F-94BE-68D9B548D9A2}" type="slidenum">
              <a:rPr lang="en-US" sz="1400" b="0" strike="noStrike" spc="-1" smtClean="0">
                <a:latin typeface="Times New Roman"/>
              </a:rPr>
              <a:t>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0068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/>
          <p:nvPr/>
        </p:nvPicPr>
        <p:blipFill>
          <a:blip r:embed="rId14"/>
          <a:stretch/>
        </p:blipFill>
        <p:spPr>
          <a:xfrm>
            <a:off x="765000" y="6078960"/>
            <a:ext cx="695880" cy="70200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15"/>
          <a:stretch/>
        </p:blipFill>
        <p:spPr>
          <a:xfrm>
            <a:off x="7581600" y="6035040"/>
            <a:ext cx="697680" cy="72936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9"/>
          <p:cNvPicPr/>
          <p:nvPr/>
        </p:nvPicPr>
        <p:blipFill>
          <a:blip r:embed="rId14"/>
          <a:stretch/>
        </p:blipFill>
        <p:spPr>
          <a:xfrm>
            <a:off x="765000" y="6078960"/>
            <a:ext cx="695880" cy="702000"/>
          </a:xfrm>
          <a:prstGeom prst="rect">
            <a:avLst/>
          </a:prstGeom>
          <a:ln>
            <a:noFill/>
          </a:ln>
        </p:spPr>
      </p:pic>
      <p:pic>
        <p:nvPicPr>
          <p:cNvPr id="41" name="Picture 40"/>
          <p:cNvPicPr/>
          <p:nvPr/>
        </p:nvPicPr>
        <p:blipFill>
          <a:blip r:embed="rId15"/>
          <a:stretch/>
        </p:blipFill>
        <p:spPr>
          <a:xfrm>
            <a:off x="7581600" y="6035040"/>
            <a:ext cx="697680" cy="729360"/>
          </a:xfrm>
          <a:prstGeom prst="rect">
            <a:avLst/>
          </a:prstGeom>
          <a:ln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2514600" y="6356520"/>
            <a:ext cx="41122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2025 IAB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343080" y="1219320"/>
            <a:ext cx="8455680" cy="220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Physiologic Response to Commercial Fertilization Programs in Pacific Northwest Forest Plantations</a:t>
            </a:r>
            <a:br>
              <a:rPr lang="en-US" sz="36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</a:br>
            <a:r>
              <a:rPr lang="en-US" sz="28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CAFS 20.84</a:t>
            </a:r>
            <a:endParaRPr lang="en-US" sz="3600" b="0" strike="noStrike" spc="-1" dirty="0">
              <a:solidFill>
                <a:srgbClr val="000000"/>
              </a:solidFill>
              <a:latin typeface="Trebuchet MS"/>
              <a:ea typeface="DejaVu Sans"/>
            </a:endParaRPr>
          </a:p>
        </p:txBody>
      </p:sp>
      <p:sp>
        <p:nvSpPr>
          <p:cNvPr id="88" name="CustomShape 3"/>
          <p:cNvSpPr/>
          <p:nvPr/>
        </p:nvSpPr>
        <p:spPr>
          <a:xfrm>
            <a:off x="343080" y="3886200"/>
            <a:ext cx="8455680" cy="39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Eric Turnblom (UW), Kim Littke (UW), Michael Premer (UMaine)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89" name="CustomShape 4"/>
          <p:cNvSpPr/>
          <p:nvPr/>
        </p:nvSpPr>
        <p:spPr>
          <a:xfrm>
            <a:off x="1943280" y="380880"/>
            <a:ext cx="5255280" cy="51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Final Report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90" name="CustomShape 5"/>
          <p:cNvSpPr/>
          <p:nvPr/>
        </p:nvSpPr>
        <p:spPr>
          <a:xfrm>
            <a:off x="343080" y="4933800"/>
            <a:ext cx="8455680" cy="39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Kim Littke</a:t>
            </a: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B00E6-6AA5-8A57-2B52-1C79735BC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E705B293-0A57-8999-8CE9-F99559BA2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39"/>
          <a:stretch>
            <a:fillRect/>
          </a:stretch>
        </p:blipFill>
        <p:spPr>
          <a:xfrm>
            <a:off x="120472" y="3167093"/>
            <a:ext cx="2853369" cy="3690907"/>
          </a:xfrm>
          <a:prstGeom prst="rect">
            <a:avLst/>
          </a:prstGeom>
        </p:spPr>
      </p:pic>
      <p:pic>
        <p:nvPicPr>
          <p:cNvPr id="3" name="Picture 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7D6599EA-CA76-A1D4-D24A-9EAA2CB25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3" r="33265"/>
          <a:stretch>
            <a:fillRect/>
          </a:stretch>
        </p:blipFill>
        <p:spPr>
          <a:xfrm>
            <a:off x="3095739" y="3167092"/>
            <a:ext cx="2853369" cy="3690907"/>
          </a:xfrm>
          <a:prstGeom prst="rect">
            <a:avLst/>
          </a:prstGeom>
        </p:spPr>
      </p:pic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E165730A-5C36-15F4-1B7F-EF11E5AFF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9"/>
          <a:stretch>
            <a:fillRect/>
          </a:stretch>
        </p:blipFill>
        <p:spPr>
          <a:xfrm>
            <a:off x="6241351" y="3167091"/>
            <a:ext cx="2853369" cy="3690907"/>
          </a:xfrm>
          <a:prstGeom prst="rect">
            <a:avLst/>
          </a:prstGeom>
        </p:spPr>
      </p:pic>
      <p:sp>
        <p:nvSpPr>
          <p:cNvPr id="107" name="CustomShape 1">
            <a:extLst>
              <a:ext uri="{FF2B5EF4-FFF2-40B4-BE49-F238E27FC236}">
                <a16:creationId xmlns:a16="http://schemas.microsoft.com/office/drawing/2014/main" id="{DBAD72F2-8AC3-5EC2-7C89-78066F6E957B}"/>
              </a:ext>
            </a:extLst>
          </p:cNvPr>
          <p:cNvSpPr/>
          <p:nvPr/>
        </p:nvSpPr>
        <p:spPr>
          <a:xfrm>
            <a:off x="457200" y="685800"/>
            <a:ext cx="8227080" cy="68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0" name="CustomShape 4">
            <a:extLst>
              <a:ext uri="{FF2B5EF4-FFF2-40B4-BE49-F238E27FC236}">
                <a16:creationId xmlns:a16="http://schemas.microsoft.com/office/drawing/2014/main" id="{958FBB94-FA1D-1E32-8D1B-CA94E48894FE}"/>
              </a:ext>
            </a:extLst>
          </p:cNvPr>
          <p:cNvSpPr/>
          <p:nvPr/>
        </p:nvSpPr>
        <p:spPr>
          <a:xfrm>
            <a:off x="191641" y="138960"/>
            <a:ext cx="5146921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Major Findings</a:t>
            </a:r>
          </a:p>
          <a:p>
            <a:pPr>
              <a:lnSpc>
                <a:spcPct val="100000"/>
              </a:lnSpc>
            </a:pPr>
            <a:r>
              <a:rPr lang="en-US" sz="2600" b="1" spc="-1" dirty="0">
                <a:solidFill>
                  <a:srgbClr val="000000"/>
                </a:solidFill>
                <a:latin typeface="Trebuchet MS"/>
              </a:rPr>
              <a:t>Latewood Water Use Efficiency</a:t>
            </a:r>
            <a:endParaRPr lang="en-US" sz="2600" b="0" strike="noStrike" spc="-1" dirty="0">
              <a:latin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2E854E9-CD5E-CC1B-6F8C-084DA7F493C9}"/>
              </a:ext>
            </a:extLst>
          </p:cNvPr>
          <p:cNvSpPr txBox="1">
            <a:spLocks/>
          </p:cNvSpPr>
          <p:nvPr/>
        </p:nvSpPr>
        <p:spPr>
          <a:xfrm>
            <a:off x="114299" y="1182697"/>
            <a:ext cx="8980421" cy="189450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Correlation between latewood WUE and earlywood WUE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Positive correlation with 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/>
              <a:t>18O </a:t>
            </a:r>
          </a:p>
          <a:p>
            <a:pPr marL="457200"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Lower stomatal conductance increases WUE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Latewood WUE greater after fertilization at lower site index</a:t>
            </a:r>
          </a:p>
          <a:p>
            <a:pPr marL="457200"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Fertilization increased photosynthesis at lower productivity sites 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</a:pPr>
            <a:endParaRPr lang="en-US" sz="1800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38C1C050-F25E-0879-E352-08DDDCF27518}"/>
              </a:ext>
            </a:extLst>
          </p:cNvPr>
          <p:cNvSpPr/>
          <p:nvPr/>
        </p:nvSpPr>
        <p:spPr>
          <a:xfrm rot="4199306">
            <a:off x="4582966" y="4055425"/>
            <a:ext cx="283737" cy="2163407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</a:gsLst>
            <a:lin ang="5400000" scaled="1"/>
          </a:gradFill>
          <a:ln w="127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Stomatal Conductance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FAD44359-D724-5EB3-7283-88422E3F0B7A}"/>
              </a:ext>
            </a:extLst>
          </p:cNvPr>
          <p:cNvSpPr/>
          <p:nvPr/>
        </p:nvSpPr>
        <p:spPr>
          <a:xfrm rot="10800000">
            <a:off x="6722382" y="4820332"/>
            <a:ext cx="283464" cy="1303503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00B050"/>
              </a:gs>
            </a:gsLst>
            <a:lin ang="5400000" scaled="1"/>
          </a:gra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Photosynthesis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51EA2E-F7DA-5BD3-7D3C-26430C6FAA51}"/>
              </a:ext>
            </a:extLst>
          </p:cNvPr>
          <p:cNvSpPr txBox="1"/>
          <p:nvPr/>
        </p:nvSpPr>
        <p:spPr>
          <a:xfrm rot="16200000">
            <a:off x="-635673" y="4495155"/>
            <a:ext cx="16768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Latewood WUE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30BFAA-42AF-9F0F-4BB1-7FEDAD402315}"/>
              </a:ext>
            </a:extLst>
          </p:cNvPr>
          <p:cNvSpPr txBox="1"/>
          <p:nvPr/>
        </p:nvSpPr>
        <p:spPr>
          <a:xfrm>
            <a:off x="877424" y="6273015"/>
            <a:ext cx="16768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Earlywood WUE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11FE00-A9A9-7B41-C490-40A8FAF94AEC}"/>
              </a:ext>
            </a:extLst>
          </p:cNvPr>
          <p:cNvSpPr txBox="1"/>
          <p:nvPr/>
        </p:nvSpPr>
        <p:spPr>
          <a:xfrm rot="16200000">
            <a:off x="2330126" y="4495155"/>
            <a:ext cx="16768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Latewood WUE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48B077-A2B8-D2AE-578F-0249526A7398}"/>
              </a:ext>
            </a:extLst>
          </p:cNvPr>
          <p:cNvSpPr txBox="1"/>
          <p:nvPr/>
        </p:nvSpPr>
        <p:spPr>
          <a:xfrm rot="16200000">
            <a:off x="5453210" y="4495155"/>
            <a:ext cx="16768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Latewood WUE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A73991-9DE2-A63F-D510-0F111663B12B}"/>
              </a:ext>
            </a:extLst>
          </p:cNvPr>
          <p:cNvSpPr txBox="1"/>
          <p:nvPr/>
        </p:nvSpPr>
        <p:spPr>
          <a:xfrm>
            <a:off x="3886404" y="6273014"/>
            <a:ext cx="16768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Latewood </a:t>
            </a:r>
            <a:r>
              <a:rPr lang="en-US" sz="1200" dirty="0">
                <a:latin typeface="Symbol" panose="05050102010706020507" pitchFamily="18" charset="2"/>
              </a:rPr>
              <a:t>d</a:t>
            </a:r>
            <a:r>
              <a:rPr lang="en-US" sz="1200" dirty="0"/>
              <a:t>18O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432B23-6662-7B57-3737-9D062DEC541A}"/>
              </a:ext>
            </a:extLst>
          </p:cNvPr>
          <p:cNvSpPr txBox="1"/>
          <p:nvPr/>
        </p:nvSpPr>
        <p:spPr>
          <a:xfrm>
            <a:off x="6722381" y="6273013"/>
            <a:ext cx="230114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Site Index (m at 50 yrs)</a:t>
            </a:r>
          </a:p>
        </p:txBody>
      </p:sp>
    </p:spTree>
    <p:extLst>
      <p:ext uri="{BB962C8B-B14F-4D97-AF65-F5344CB8AC3E}">
        <p14:creationId xmlns:p14="http://schemas.microsoft.com/office/powerpoint/2010/main" val="160809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B7E8E-BB84-C4DB-0124-20D11D48B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49B28E4-0C79-0AF7-216E-86B8E9865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r="74750"/>
          <a:stretch>
            <a:fillRect/>
          </a:stretch>
        </p:blipFill>
        <p:spPr>
          <a:xfrm>
            <a:off x="4571142" y="767160"/>
            <a:ext cx="2107450" cy="2571750"/>
          </a:xfrm>
          <a:prstGeom prst="rect">
            <a:avLst/>
          </a:prstGeom>
        </p:spPr>
      </p:pic>
      <p:pic>
        <p:nvPicPr>
          <p:cNvPr id="6" name="Picture 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E7616653-3913-F318-DD73-0A538C6A2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0" r="50206"/>
          <a:stretch>
            <a:fillRect/>
          </a:stretch>
        </p:blipFill>
        <p:spPr>
          <a:xfrm>
            <a:off x="7018842" y="748111"/>
            <a:ext cx="2089708" cy="2571750"/>
          </a:xfrm>
          <a:prstGeom prst="rect">
            <a:avLst/>
          </a:prstGeom>
        </p:spPr>
      </p:pic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E2FE0A1C-B11B-0474-D3C0-A282011A8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7" r="25248"/>
          <a:stretch>
            <a:fillRect/>
          </a:stretch>
        </p:blipFill>
        <p:spPr>
          <a:xfrm>
            <a:off x="4593339" y="3204925"/>
            <a:ext cx="2091604" cy="2571750"/>
          </a:xfrm>
          <a:prstGeom prst="rect">
            <a:avLst/>
          </a:prstGeom>
        </p:spPr>
      </p:pic>
      <p:pic>
        <p:nvPicPr>
          <p:cNvPr id="8" name="Picture 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67F6521E-9DC1-544A-7ADB-6EC266CD4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9" r="-1"/>
          <a:stretch>
            <a:fillRect/>
          </a:stretch>
        </p:blipFill>
        <p:spPr>
          <a:xfrm>
            <a:off x="6985177" y="3194017"/>
            <a:ext cx="2123374" cy="2571750"/>
          </a:xfrm>
          <a:prstGeom prst="rect">
            <a:avLst/>
          </a:prstGeom>
        </p:spPr>
      </p:pic>
      <p:sp>
        <p:nvSpPr>
          <p:cNvPr id="107" name="CustomShape 1">
            <a:extLst>
              <a:ext uri="{FF2B5EF4-FFF2-40B4-BE49-F238E27FC236}">
                <a16:creationId xmlns:a16="http://schemas.microsoft.com/office/drawing/2014/main" id="{C588C98B-8896-DFF5-61FD-C84AB1D44DA7}"/>
              </a:ext>
            </a:extLst>
          </p:cNvPr>
          <p:cNvSpPr/>
          <p:nvPr/>
        </p:nvSpPr>
        <p:spPr>
          <a:xfrm>
            <a:off x="457200" y="685800"/>
            <a:ext cx="8227080" cy="68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9" name="CustomShape 3">
            <a:extLst>
              <a:ext uri="{FF2B5EF4-FFF2-40B4-BE49-F238E27FC236}">
                <a16:creationId xmlns:a16="http://schemas.microsoft.com/office/drawing/2014/main" id="{CE3E2A00-1E37-AF48-4C0F-DDF9C605FC14}"/>
              </a:ext>
            </a:extLst>
          </p:cNvPr>
          <p:cNvSpPr/>
          <p:nvPr/>
        </p:nvSpPr>
        <p:spPr>
          <a:xfrm>
            <a:off x="457200" y="1369080"/>
            <a:ext cx="8227080" cy="472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0" name="CustomShape 4">
            <a:extLst>
              <a:ext uri="{FF2B5EF4-FFF2-40B4-BE49-F238E27FC236}">
                <a16:creationId xmlns:a16="http://schemas.microsoft.com/office/drawing/2014/main" id="{702B1BCB-798D-2CAC-8898-B0F12463C849}"/>
              </a:ext>
            </a:extLst>
          </p:cNvPr>
          <p:cNvSpPr/>
          <p:nvPr/>
        </p:nvSpPr>
        <p:spPr>
          <a:xfrm>
            <a:off x="158788" y="138960"/>
            <a:ext cx="4413212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Major Findings - Annual Ring Growth</a:t>
            </a:r>
            <a:endParaRPr lang="en-US" sz="2600" b="0" strike="noStrike" spc="-1" dirty="0">
              <a:latin typeface="Arial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79FEB9-84AD-7F7E-7685-3081C43B9884}"/>
              </a:ext>
            </a:extLst>
          </p:cNvPr>
          <p:cNvSpPr txBox="1">
            <a:spLocks/>
          </p:cNvSpPr>
          <p:nvPr/>
        </p:nvSpPr>
        <p:spPr>
          <a:xfrm>
            <a:off x="32931" y="748111"/>
            <a:ext cx="4288564" cy="521201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Annual ring growth decreased with increasing summer temperatures</a:t>
            </a:r>
          </a:p>
          <a:p>
            <a:pPr marL="457200"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Warmer summers decreased growth during drought conditions</a:t>
            </a:r>
          </a:p>
          <a:p>
            <a:pPr marL="457200"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Fertilization increased ring growth at low summer temps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As expected, annual ring growth deceased with age</a:t>
            </a:r>
          </a:p>
          <a:p>
            <a:pPr marL="457200"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Ring growth increased after fertilization at younger ages (&lt;24 years at BH)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Higher elevations responded better to fertilization due to low N availability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Greater annual ring growth at lower latewood WUE especially in control plots</a:t>
            </a:r>
          </a:p>
          <a:p>
            <a:pPr marL="457200"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Less negative effect of WUE on ring growth in fertilized plots due to increased photosynthesis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</a:pPr>
            <a:endParaRPr lang="en-US" sz="1400" dirty="0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8779DF4E-38CD-F057-52AA-8C4AC16DDF88}"/>
              </a:ext>
            </a:extLst>
          </p:cNvPr>
          <p:cNvSpPr/>
          <p:nvPr/>
        </p:nvSpPr>
        <p:spPr>
          <a:xfrm rot="6689764">
            <a:off x="5725903" y="1708147"/>
            <a:ext cx="584129" cy="1062645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</a:gsLst>
            <a:lin ang="5400000" scaled="1"/>
          </a:gradFill>
          <a:ln w="127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Stomatal Conductance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6928A4D6-2096-3E17-F7D3-17EB60EDC2D2}"/>
              </a:ext>
            </a:extLst>
          </p:cNvPr>
          <p:cNvSpPr/>
          <p:nvPr/>
        </p:nvSpPr>
        <p:spPr>
          <a:xfrm rot="10800000">
            <a:off x="4777459" y="1573422"/>
            <a:ext cx="652366" cy="1132493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00B050"/>
              </a:gs>
            </a:gsLst>
            <a:lin ang="5400000" scaled="1"/>
          </a:gra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Photo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synthesis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A22BDF85-1F13-95D8-083A-5D12F43E33E1}"/>
              </a:ext>
            </a:extLst>
          </p:cNvPr>
          <p:cNvSpPr/>
          <p:nvPr/>
        </p:nvSpPr>
        <p:spPr>
          <a:xfrm rot="6268734">
            <a:off x="7478966" y="3814240"/>
            <a:ext cx="579079" cy="1115319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</a:gsLst>
            <a:lin ang="5400000" scaled="1"/>
          </a:gradFill>
          <a:ln w="127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Stomatal Conductance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8D2C47BB-E7B6-9051-986E-CF4F34F663AF}"/>
              </a:ext>
            </a:extLst>
          </p:cNvPr>
          <p:cNvSpPr/>
          <p:nvPr/>
        </p:nvSpPr>
        <p:spPr>
          <a:xfrm rot="10800000">
            <a:off x="8447400" y="4340643"/>
            <a:ext cx="696597" cy="839545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00B050"/>
              </a:gs>
            </a:gsLst>
            <a:lin ang="5400000" scaled="1"/>
          </a:gra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Photo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synthesis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81DA6F-743C-A956-55AB-EAE0EDAE0B73}"/>
              </a:ext>
            </a:extLst>
          </p:cNvPr>
          <p:cNvSpPr txBox="1"/>
          <p:nvPr/>
        </p:nvSpPr>
        <p:spPr>
          <a:xfrm rot="16200000">
            <a:off x="3379920" y="1642219"/>
            <a:ext cx="212083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Ring Area Growth (mm</a:t>
            </a:r>
            <a:r>
              <a:rPr lang="en-US" sz="1100" baseline="30000" dirty="0"/>
              <a:t>2</a:t>
            </a:r>
            <a:r>
              <a:rPr lang="en-US" sz="1100" dirty="0"/>
              <a:t>/yr)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5EB3A7-AA15-2FBE-68B2-A43B31158C5E}"/>
              </a:ext>
            </a:extLst>
          </p:cNvPr>
          <p:cNvSpPr txBox="1"/>
          <p:nvPr/>
        </p:nvSpPr>
        <p:spPr>
          <a:xfrm rot="16200000">
            <a:off x="5817387" y="1618179"/>
            <a:ext cx="212083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Ring Area Growth (mm</a:t>
            </a:r>
            <a:r>
              <a:rPr lang="en-US" sz="1100" baseline="30000" dirty="0"/>
              <a:t>2</a:t>
            </a:r>
            <a:r>
              <a:rPr lang="en-US" sz="1100" dirty="0"/>
              <a:t>/yr)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8AEEFE-2D5F-E273-77BE-BB028537748B}"/>
              </a:ext>
            </a:extLst>
          </p:cNvPr>
          <p:cNvSpPr txBox="1"/>
          <p:nvPr/>
        </p:nvSpPr>
        <p:spPr>
          <a:xfrm rot="16200000">
            <a:off x="3391884" y="4082085"/>
            <a:ext cx="212083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Ring Area Growth (mm</a:t>
            </a:r>
            <a:r>
              <a:rPr lang="en-US" sz="1100" baseline="30000" dirty="0"/>
              <a:t>2</a:t>
            </a:r>
            <a:r>
              <a:rPr lang="en-US" sz="1100" dirty="0"/>
              <a:t>/yr)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500BA2-97D1-15C6-2E86-463573BD760E}"/>
              </a:ext>
            </a:extLst>
          </p:cNvPr>
          <p:cNvSpPr txBox="1"/>
          <p:nvPr/>
        </p:nvSpPr>
        <p:spPr>
          <a:xfrm rot="16200000">
            <a:off x="5774643" y="4082085"/>
            <a:ext cx="212083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Ring Area Growth (mm</a:t>
            </a:r>
            <a:r>
              <a:rPr lang="en-US" sz="1100" baseline="30000" dirty="0"/>
              <a:t>2</a:t>
            </a:r>
            <a:r>
              <a:rPr lang="en-US" sz="1100" dirty="0"/>
              <a:t>/yr)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63F49A-6870-1912-8678-D5A805CBC65B}"/>
              </a:ext>
            </a:extLst>
          </p:cNvPr>
          <p:cNvSpPr txBox="1"/>
          <p:nvPr/>
        </p:nvSpPr>
        <p:spPr>
          <a:xfrm>
            <a:off x="4855878" y="2818156"/>
            <a:ext cx="16768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Summer Temp °C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80C152-631A-40D2-9F9E-BDACCDFC5721}"/>
              </a:ext>
            </a:extLst>
          </p:cNvPr>
          <p:cNvSpPr txBox="1"/>
          <p:nvPr/>
        </p:nvSpPr>
        <p:spPr>
          <a:xfrm>
            <a:off x="7320358" y="2796224"/>
            <a:ext cx="16768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Breast Height 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CAFEB5-FEA0-168D-9378-2D6718C0B0B5}"/>
              </a:ext>
            </a:extLst>
          </p:cNvPr>
          <p:cNvSpPr txBox="1"/>
          <p:nvPr/>
        </p:nvSpPr>
        <p:spPr>
          <a:xfrm>
            <a:off x="4855877" y="5239820"/>
            <a:ext cx="16768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Elevation (m)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484B2B-3D7F-2106-7AC8-14761C1DB054}"/>
              </a:ext>
            </a:extLst>
          </p:cNvPr>
          <p:cNvSpPr txBox="1"/>
          <p:nvPr/>
        </p:nvSpPr>
        <p:spPr>
          <a:xfrm>
            <a:off x="7245102" y="5239819"/>
            <a:ext cx="16768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Latewood WUE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A20C0A76-8115-B51D-9D9B-17AE75314958}"/>
              </a:ext>
            </a:extLst>
          </p:cNvPr>
          <p:cNvSpPr/>
          <p:nvPr/>
        </p:nvSpPr>
        <p:spPr>
          <a:xfrm rot="10800000">
            <a:off x="6091414" y="4152293"/>
            <a:ext cx="652366" cy="970010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00B050"/>
              </a:gs>
            </a:gsLst>
            <a:lin ang="5400000" scaled="1"/>
          </a:gra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Photo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synthesis</a:t>
            </a:r>
          </a:p>
        </p:txBody>
      </p:sp>
    </p:spTree>
    <p:extLst>
      <p:ext uri="{BB962C8B-B14F-4D97-AF65-F5344CB8AC3E}">
        <p14:creationId xmlns:p14="http://schemas.microsoft.com/office/powerpoint/2010/main" val="396018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2"/>
          <p:cNvSpPr/>
          <p:nvPr/>
        </p:nvSpPr>
        <p:spPr>
          <a:xfrm>
            <a:off x="2514600" y="6356520"/>
            <a:ext cx="41122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2025 IAB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457200" y="1371600"/>
            <a:ext cx="8227080" cy="472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6" name="CustomShape 4"/>
          <p:cNvSpPr/>
          <p:nvPr/>
        </p:nvSpPr>
        <p:spPr>
          <a:xfrm>
            <a:off x="771392" y="60120"/>
            <a:ext cx="2379432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Model Descriptions</a:t>
            </a:r>
            <a:endParaRPr lang="en-US" sz="2600" b="0" strike="noStrike" spc="-1" dirty="0">
              <a:latin typeface="Arial"/>
            </a:endParaRPr>
          </a:p>
        </p:txBody>
      </p:sp>
      <p:pic>
        <p:nvPicPr>
          <p:cNvPr id="37" name="Picture 36" descr="A diagram of a diagram&#10;&#10;AI-generated content may be incorrect.">
            <a:extLst>
              <a:ext uri="{FF2B5EF4-FFF2-40B4-BE49-F238E27FC236}">
                <a16:creationId xmlns:a16="http://schemas.microsoft.com/office/drawing/2014/main" id="{16E19B95-19C2-FE51-19DD-12485A146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315" y="775657"/>
            <a:ext cx="5841943" cy="5276158"/>
          </a:xfrm>
          <a:prstGeom prst="rect">
            <a:avLst/>
          </a:prstGeom>
        </p:spPr>
      </p:pic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1930FE38-8431-3509-00A0-2FE77D5828BE}"/>
              </a:ext>
            </a:extLst>
          </p:cNvPr>
          <p:cNvSpPr txBox="1">
            <a:spLocks/>
          </p:cNvSpPr>
          <p:nvPr/>
        </p:nvSpPr>
        <p:spPr>
          <a:xfrm>
            <a:off x="90115" y="536939"/>
            <a:ext cx="2895600" cy="48786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Positive relationship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Negative relationship 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Arrows indicate predictors of the dependent variable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Arrow width indicates relative strength of each variable</a:t>
            </a:r>
          </a:p>
          <a:p>
            <a:pPr marL="457200"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Describes effect of 1 standard deviation (SD) increase in predictor:</a:t>
            </a:r>
          </a:p>
          <a:p>
            <a:pPr marL="457200"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&lt;0.2 SD change in variable</a:t>
            </a:r>
            <a:endParaRPr lang="en-US" sz="1000" dirty="0"/>
          </a:p>
          <a:p>
            <a:pPr marL="457200"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&gt;0.5 SD change in variable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/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</a:pPr>
            <a:endParaRPr lang="en-US" sz="1600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41A62E9-DA39-EB83-C7A0-8866B3B5F769}"/>
              </a:ext>
            </a:extLst>
          </p:cNvPr>
          <p:cNvCxnSpPr>
            <a:cxnSpLocks/>
          </p:cNvCxnSpPr>
          <p:nvPr/>
        </p:nvCxnSpPr>
        <p:spPr>
          <a:xfrm>
            <a:off x="2620064" y="775657"/>
            <a:ext cx="78414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2A997C5-B35A-9342-8C25-7D9FF738C968}"/>
              </a:ext>
            </a:extLst>
          </p:cNvPr>
          <p:cNvCxnSpPr>
            <a:cxnSpLocks/>
          </p:cNvCxnSpPr>
          <p:nvPr/>
        </p:nvCxnSpPr>
        <p:spPr>
          <a:xfrm>
            <a:off x="2620064" y="1125442"/>
            <a:ext cx="784148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A969F3E-A66D-BB98-2F01-BE81FA58B37D}"/>
              </a:ext>
            </a:extLst>
          </p:cNvPr>
          <p:cNvCxnSpPr>
            <a:cxnSpLocks/>
          </p:cNvCxnSpPr>
          <p:nvPr/>
        </p:nvCxnSpPr>
        <p:spPr>
          <a:xfrm>
            <a:off x="2385839" y="4233879"/>
            <a:ext cx="949238" cy="0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1B3D9A2-FD07-D4F2-44BA-98C91726B2C4}"/>
              </a:ext>
            </a:extLst>
          </p:cNvPr>
          <p:cNvCxnSpPr>
            <a:cxnSpLocks/>
          </p:cNvCxnSpPr>
          <p:nvPr/>
        </p:nvCxnSpPr>
        <p:spPr>
          <a:xfrm>
            <a:off x="2385839" y="4856905"/>
            <a:ext cx="949238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5F266-077B-A3F0-FC31-28D15303F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2">
            <a:extLst>
              <a:ext uri="{FF2B5EF4-FFF2-40B4-BE49-F238E27FC236}">
                <a16:creationId xmlns:a16="http://schemas.microsoft.com/office/drawing/2014/main" id="{92E7347A-1719-186D-DDB0-7FF4D29CC298}"/>
              </a:ext>
            </a:extLst>
          </p:cNvPr>
          <p:cNvSpPr/>
          <p:nvPr/>
        </p:nvSpPr>
        <p:spPr>
          <a:xfrm>
            <a:off x="2514600" y="6356520"/>
            <a:ext cx="41122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2025 IAB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5" name="CustomShape 3">
            <a:extLst>
              <a:ext uri="{FF2B5EF4-FFF2-40B4-BE49-F238E27FC236}">
                <a16:creationId xmlns:a16="http://schemas.microsoft.com/office/drawing/2014/main" id="{91AFFC71-6934-34EF-D841-85F1990249F2}"/>
              </a:ext>
            </a:extLst>
          </p:cNvPr>
          <p:cNvSpPr/>
          <p:nvPr/>
        </p:nvSpPr>
        <p:spPr>
          <a:xfrm>
            <a:off x="457200" y="1371600"/>
            <a:ext cx="8227080" cy="472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6" name="CustomShape 4">
            <a:extLst>
              <a:ext uri="{FF2B5EF4-FFF2-40B4-BE49-F238E27FC236}">
                <a16:creationId xmlns:a16="http://schemas.microsoft.com/office/drawing/2014/main" id="{4EEB3553-C168-A21D-3969-8A5CBC75C470}"/>
              </a:ext>
            </a:extLst>
          </p:cNvPr>
          <p:cNvSpPr/>
          <p:nvPr/>
        </p:nvSpPr>
        <p:spPr>
          <a:xfrm>
            <a:off x="4051782" y="1286"/>
            <a:ext cx="166032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Control Model</a:t>
            </a:r>
            <a:endParaRPr lang="en-US" sz="2600" b="0" strike="noStrike" spc="-1" dirty="0"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54CEDB-7F7B-F3F2-D431-F400EDFA5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6976" y="777240"/>
            <a:ext cx="5841864" cy="5276088"/>
          </a:xfrm>
          <a:prstGeom prst="rect">
            <a:avLst/>
          </a:prstGeom>
        </p:spPr>
      </p:pic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375F305A-8786-2020-F3AF-5580DD74D76F}"/>
              </a:ext>
            </a:extLst>
          </p:cNvPr>
          <p:cNvSpPr txBox="1">
            <a:spLocks/>
          </p:cNvSpPr>
          <p:nvPr/>
        </p:nvSpPr>
        <p:spPr>
          <a:xfrm>
            <a:off x="90116" y="646103"/>
            <a:ext cx="3490365" cy="614645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Summer temperature is the most important predictor of 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/>
              <a:t>18O, WUE, and ring growth</a:t>
            </a:r>
          </a:p>
          <a:p>
            <a:pPr marL="457200"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Strong effect on stomatal conductance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Summer precipitation increases stomatal conductance in latewood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Greater control ring growth ~ greater stomatal conductance due to cooler summers and younger ages</a:t>
            </a:r>
          </a:p>
        </p:txBody>
      </p:sp>
    </p:spTree>
    <p:extLst>
      <p:ext uri="{BB962C8B-B14F-4D97-AF65-F5344CB8AC3E}">
        <p14:creationId xmlns:p14="http://schemas.microsoft.com/office/powerpoint/2010/main" val="366678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B1B30-BD51-FE82-AFD4-A5CF3FB6C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987DF820-C348-4748-56A0-A18BA7F73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6976" y="777240"/>
            <a:ext cx="5847869" cy="5276088"/>
          </a:xfrm>
          <a:prstGeom prst="rect">
            <a:avLst/>
          </a:prstGeom>
        </p:spPr>
      </p:pic>
      <p:sp>
        <p:nvSpPr>
          <p:cNvPr id="104" name="CustomShape 2">
            <a:extLst>
              <a:ext uri="{FF2B5EF4-FFF2-40B4-BE49-F238E27FC236}">
                <a16:creationId xmlns:a16="http://schemas.microsoft.com/office/drawing/2014/main" id="{05A27754-5E4A-810D-7998-0658FF071908}"/>
              </a:ext>
            </a:extLst>
          </p:cNvPr>
          <p:cNvSpPr/>
          <p:nvPr/>
        </p:nvSpPr>
        <p:spPr>
          <a:xfrm>
            <a:off x="2514600" y="6356520"/>
            <a:ext cx="41122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2025 IAB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5" name="CustomShape 3">
            <a:extLst>
              <a:ext uri="{FF2B5EF4-FFF2-40B4-BE49-F238E27FC236}">
                <a16:creationId xmlns:a16="http://schemas.microsoft.com/office/drawing/2014/main" id="{C33B2E34-7473-A571-151C-99ABFD68503B}"/>
              </a:ext>
            </a:extLst>
          </p:cNvPr>
          <p:cNvSpPr/>
          <p:nvPr/>
        </p:nvSpPr>
        <p:spPr>
          <a:xfrm>
            <a:off x="457200" y="1371600"/>
            <a:ext cx="8227080" cy="472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6" name="CustomShape 4">
            <a:extLst>
              <a:ext uri="{FF2B5EF4-FFF2-40B4-BE49-F238E27FC236}">
                <a16:creationId xmlns:a16="http://schemas.microsoft.com/office/drawing/2014/main" id="{B712D5EF-0EB4-4BD7-3A4B-F8640B1D99D5}"/>
              </a:ext>
            </a:extLst>
          </p:cNvPr>
          <p:cNvSpPr/>
          <p:nvPr/>
        </p:nvSpPr>
        <p:spPr>
          <a:xfrm>
            <a:off x="3997028" y="85050"/>
            <a:ext cx="166032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Fertilized Model</a:t>
            </a:r>
            <a:endParaRPr lang="en-US" sz="2600" b="0" strike="noStrike" spc="-1" dirty="0">
              <a:latin typeface="Arial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B12904E5-6634-B150-F3AA-DBDF62185F38}"/>
              </a:ext>
            </a:extLst>
          </p:cNvPr>
          <p:cNvSpPr txBox="1">
            <a:spLocks/>
          </p:cNvSpPr>
          <p:nvPr/>
        </p:nvSpPr>
        <p:spPr>
          <a:xfrm>
            <a:off x="90115" y="815842"/>
            <a:ext cx="3457316" cy="597671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Similar model to control (transparent)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Summer precipitation has a further positive impact on ring growth in fertilized plots</a:t>
            </a:r>
          </a:p>
          <a:p>
            <a:pPr marL="457200"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Less effect on WUE                (↑ photosynthesis)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Increased fertilized ring growth ~ greater photosynthesis due to cooler, wetter summers, younger ages, and N limitations</a:t>
            </a:r>
          </a:p>
        </p:txBody>
      </p:sp>
    </p:spTree>
    <p:extLst>
      <p:ext uri="{BB962C8B-B14F-4D97-AF65-F5344CB8AC3E}">
        <p14:creationId xmlns:p14="http://schemas.microsoft.com/office/powerpoint/2010/main" val="53456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F8D49-6B16-C55E-82B7-B3E8D5DE9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>
            <a:extLst>
              <a:ext uri="{FF2B5EF4-FFF2-40B4-BE49-F238E27FC236}">
                <a16:creationId xmlns:a16="http://schemas.microsoft.com/office/drawing/2014/main" id="{82C98F12-34E4-3692-EE18-8ACE73D41071}"/>
              </a:ext>
            </a:extLst>
          </p:cNvPr>
          <p:cNvSpPr/>
          <p:nvPr/>
        </p:nvSpPr>
        <p:spPr>
          <a:xfrm>
            <a:off x="457200" y="685800"/>
            <a:ext cx="8227080" cy="68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8" name="CustomShape 2">
            <a:extLst>
              <a:ext uri="{FF2B5EF4-FFF2-40B4-BE49-F238E27FC236}">
                <a16:creationId xmlns:a16="http://schemas.microsoft.com/office/drawing/2014/main" id="{75D89DF1-6DFC-E5E1-29A0-B972C2AF4B8E}"/>
              </a:ext>
            </a:extLst>
          </p:cNvPr>
          <p:cNvSpPr/>
          <p:nvPr/>
        </p:nvSpPr>
        <p:spPr>
          <a:xfrm>
            <a:off x="2514600" y="6356520"/>
            <a:ext cx="41122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2025 IAB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10" name="CustomShape 4">
            <a:extLst>
              <a:ext uri="{FF2B5EF4-FFF2-40B4-BE49-F238E27FC236}">
                <a16:creationId xmlns:a16="http://schemas.microsoft.com/office/drawing/2014/main" id="{9D271473-530A-A3D4-2339-1AD8964EABA2}"/>
              </a:ext>
            </a:extLst>
          </p:cNvPr>
          <p:cNvSpPr/>
          <p:nvPr/>
        </p:nvSpPr>
        <p:spPr>
          <a:xfrm>
            <a:off x="1188720" y="138960"/>
            <a:ext cx="143460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Prediction</a:t>
            </a:r>
            <a:endParaRPr lang="en-US" sz="2600" b="0" strike="noStrike" spc="-1" dirty="0">
              <a:latin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303523-F18F-BC7E-15CF-455A96B7C04E}"/>
              </a:ext>
            </a:extLst>
          </p:cNvPr>
          <p:cNvSpPr txBox="1">
            <a:spLocks/>
          </p:cNvSpPr>
          <p:nvPr/>
        </p:nvSpPr>
        <p:spPr>
          <a:xfrm>
            <a:off x="76915" y="616688"/>
            <a:ext cx="8966076" cy="54766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Split installations into responsive (4+ yrs), temporary response (0-2 yrs), and      non-responders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Predicted ring area growth using measured </a:t>
            </a:r>
            <a:r>
              <a:rPr lang="en-US" sz="1800" dirty="0">
                <a:latin typeface="Symbol" panose="05050102010706020507" pitchFamily="18" charset="2"/>
              </a:rPr>
              <a:t>d</a:t>
            </a:r>
            <a:r>
              <a:rPr lang="en-US" sz="1800" dirty="0"/>
              <a:t>18O and WUE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Alternative model without </a:t>
            </a:r>
            <a:r>
              <a:rPr lang="en-US" sz="1600" dirty="0">
                <a:latin typeface="Symbol" panose="05050102010706020507" pitchFamily="18" charset="2"/>
              </a:rPr>
              <a:t>d</a:t>
            </a:r>
            <a:r>
              <a:rPr lang="en-US" sz="1600" dirty="0"/>
              <a:t>18O and WUE did not perform as well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Good prediction of control and fertilized ring area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In control plots, non-responsive and temporary stands grew the largest ring area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Responsive stands took over the largest ring area growth after fertilization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/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</a:pPr>
            <a:endParaRPr lang="en-US" sz="1600" dirty="0"/>
          </a:p>
        </p:txBody>
      </p:sp>
      <p:pic>
        <p:nvPicPr>
          <p:cNvPr id="9" name="Picture 8" descr="A diagram of different colored dots&#10;&#10;AI-generated content may be incorrect.">
            <a:extLst>
              <a:ext uri="{FF2B5EF4-FFF2-40B4-BE49-F238E27FC236}">
                <a16:creationId xmlns:a16="http://schemas.microsoft.com/office/drawing/2014/main" id="{B29111C7-FD94-1EB3-6365-A264B762E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62"/>
          <a:stretch/>
        </p:blipFill>
        <p:spPr>
          <a:xfrm>
            <a:off x="271130" y="3325848"/>
            <a:ext cx="8860215" cy="3532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EF278D-5A52-F7BF-C482-5772B415830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t="91157" r="50063"/>
          <a:stretch/>
        </p:blipFill>
        <p:spPr>
          <a:xfrm>
            <a:off x="1338101" y="6011529"/>
            <a:ext cx="3441107" cy="36252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4F9485E-A564-EF5F-CB04-914DB98BC434}"/>
              </a:ext>
            </a:extLst>
          </p:cNvPr>
          <p:cNvSpPr/>
          <p:nvPr/>
        </p:nvSpPr>
        <p:spPr>
          <a:xfrm>
            <a:off x="5569662" y="3669397"/>
            <a:ext cx="1143500" cy="3540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Fertilized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A5162C-0032-82E8-B482-DFCBBDCE3603}"/>
              </a:ext>
            </a:extLst>
          </p:cNvPr>
          <p:cNvSpPr/>
          <p:nvPr/>
        </p:nvSpPr>
        <p:spPr>
          <a:xfrm>
            <a:off x="1205146" y="3669397"/>
            <a:ext cx="1143500" cy="3540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342339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F7E8D-8CC0-93D8-9D6C-FDD72D894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5F2981-D249-D455-41F7-CDEE06523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8"/>
          <a:stretch>
            <a:fillRect/>
          </a:stretch>
        </p:blipFill>
        <p:spPr>
          <a:xfrm>
            <a:off x="3036147" y="3079316"/>
            <a:ext cx="3010715" cy="3002166"/>
          </a:xfrm>
          <a:prstGeom prst="rect">
            <a:avLst/>
          </a:prstGeom>
        </p:spPr>
      </p:pic>
      <p:sp>
        <p:nvSpPr>
          <p:cNvPr id="107" name="CustomShape 1">
            <a:extLst>
              <a:ext uri="{FF2B5EF4-FFF2-40B4-BE49-F238E27FC236}">
                <a16:creationId xmlns:a16="http://schemas.microsoft.com/office/drawing/2014/main" id="{BE5DB6B9-1AB9-B4DB-28E7-B5D98FF81122}"/>
              </a:ext>
            </a:extLst>
          </p:cNvPr>
          <p:cNvSpPr/>
          <p:nvPr/>
        </p:nvSpPr>
        <p:spPr>
          <a:xfrm>
            <a:off x="457200" y="685800"/>
            <a:ext cx="8227080" cy="68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8" name="CustomShape 2">
            <a:extLst>
              <a:ext uri="{FF2B5EF4-FFF2-40B4-BE49-F238E27FC236}">
                <a16:creationId xmlns:a16="http://schemas.microsoft.com/office/drawing/2014/main" id="{D5A1F606-59FA-455A-3ED2-93AEF0ECFCD8}"/>
              </a:ext>
            </a:extLst>
          </p:cNvPr>
          <p:cNvSpPr/>
          <p:nvPr/>
        </p:nvSpPr>
        <p:spPr>
          <a:xfrm>
            <a:off x="2514600" y="6356520"/>
            <a:ext cx="41122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2025 IAB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10" name="CustomShape 4">
            <a:extLst>
              <a:ext uri="{FF2B5EF4-FFF2-40B4-BE49-F238E27FC236}">
                <a16:creationId xmlns:a16="http://schemas.microsoft.com/office/drawing/2014/main" id="{051DB300-21DA-3AD9-DFE9-903530070E4D}"/>
              </a:ext>
            </a:extLst>
          </p:cNvPr>
          <p:cNvSpPr/>
          <p:nvPr/>
        </p:nvSpPr>
        <p:spPr>
          <a:xfrm>
            <a:off x="1188720" y="138960"/>
            <a:ext cx="143460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Prediction</a:t>
            </a:r>
            <a:endParaRPr lang="en-US" sz="2600" b="0" strike="noStrike" spc="-1" dirty="0">
              <a:latin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B5B0A0-EAB6-FDF1-3C51-529E95682DAF}"/>
              </a:ext>
            </a:extLst>
          </p:cNvPr>
          <p:cNvSpPr txBox="1">
            <a:spLocks/>
          </p:cNvSpPr>
          <p:nvPr/>
        </p:nvSpPr>
        <p:spPr>
          <a:xfrm>
            <a:off x="76914" y="685799"/>
            <a:ext cx="9024555" cy="239351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As expected, measured data shows increased ring growth in responders </a:t>
            </a:r>
          </a:p>
          <a:p>
            <a:pPr marL="457200"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Slight increase in temporary responders at lower ring area growth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Model predicts similar relationship between ring area growth response for response types </a:t>
            </a:r>
          </a:p>
          <a:p>
            <a:pPr marL="457200"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Responding stands are predicted well in the fertilized model</a:t>
            </a:r>
            <a:endParaRPr lang="en-US" sz="19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Similar relationships predicted when EW/LW </a:t>
            </a:r>
            <a:r>
              <a:rPr lang="en-US" sz="1800" dirty="0">
                <a:latin typeface="Symbol" panose="05050102010706020507" pitchFamily="18" charset="2"/>
              </a:rPr>
              <a:t>d</a:t>
            </a:r>
            <a:r>
              <a:rPr lang="en-US" sz="1800" dirty="0"/>
              <a:t>18O/WUE were predicted as well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/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1BC6C-B7F5-297B-D851-4B64E5DE4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9"/>
          <a:stretch/>
        </p:blipFill>
        <p:spPr>
          <a:xfrm>
            <a:off x="6090754" y="3079317"/>
            <a:ext cx="3010715" cy="2999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571E6A-354D-0371-2AB4-D946D0079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43"/>
          <a:stretch>
            <a:fillRect/>
          </a:stretch>
        </p:blipFill>
        <p:spPr>
          <a:xfrm>
            <a:off x="42532" y="3079317"/>
            <a:ext cx="2993616" cy="30021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23D3C1-4B34-2116-17DE-3BDA9F269A46}"/>
              </a:ext>
            </a:extLst>
          </p:cNvPr>
          <p:cNvSpPr/>
          <p:nvPr/>
        </p:nvSpPr>
        <p:spPr>
          <a:xfrm>
            <a:off x="457200" y="3209459"/>
            <a:ext cx="1204051" cy="354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Measured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11BF29-37BC-2B38-E0EB-F13F82F6E4D7}"/>
              </a:ext>
            </a:extLst>
          </p:cNvPr>
          <p:cNvSpPr/>
          <p:nvPr/>
        </p:nvSpPr>
        <p:spPr>
          <a:xfrm>
            <a:off x="3429457" y="3209459"/>
            <a:ext cx="1204051" cy="354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Predicted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462EF7-CC8E-8DA0-5951-678F15F34E7D}"/>
              </a:ext>
            </a:extLst>
          </p:cNvPr>
          <p:cNvSpPr/>
          <p:nvPr/>
        </p:nvSpPr>
        <p:spPr>
          <a:xfrm>
            <a:off x="6461531" y="3209459"/>
            <a:ext cx="1466919" cy="354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All Predicted</a:t>
            </a:r>
          </a:p>
        </p:txBody>
      </p:sp>
    </p:spTree>
    <p:extLst>
      <p:ext uri="{BB962C8B-B14F-4D97-AF65-F5344CB8AC3E}">
        <p14:creationId xmlns:p14="http://schemas.microsoft.com/office/powerpoint/2010/main" val="229807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7AC73-7094-3CFA-3F81-8636C5576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>
            <a:extLst>
              <a:ext uri="{FF2B5EF4-FFF2-40B4-BE49-F238E27FC236}">
                <a16:creationId xmlns:a16="http://schemas.microsoft.com/office/drawing/2014/main" id="{126B08D8-84B4-2E81-1417-8383FBFFBC26}"/>
              </a:ext>
            </a:extLst>
          </p:cNvPr>
          <p:cNvSpPr/>
          <p:nvPr/>
        </p:nvSpPr>
        <p:spPr>
          <a:xfrm>
            <a:off x="457200" y="685800"/>
            <a:ext cx="8227080" cy="68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8" name="CustomShape 2">
            <a:extLst>
              <a:ext uri="{FF2B5EF4-FFF2-40B4-BE49-F238E27FC236}">
                <a16:creationId xmlns:a16="http://schemas.microsoft.com/office/drawing/2014/main" id="{81978C61-15D7-F7F6-72A8-C69EF6895FF2}"/>
              </a:ext>
            </a:extLst>
          </p:cNvPr>
          <p:cNvSpPr/>
          <p:nvPr/>
        </p:nvSpPr>
        <p:spPr>
          <a:xfrm>
            <a:off x="2514600" y="6356520"/>
            <a:ext cx="41122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2025 IAB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10" name="CustomShape 4">
            <a:extLst>
              <a:ext uri="{FF2B5EF4-FFF2-40B4-BE49-F238E27FC236}">
                <a16:creationId xmlns:a16="http://schemas.microsoft.com/office/drawing/2014/main" id="{7AFD0D97-1F7C-6D9E-6AC7-881980F3A913}"/>
              </a:ext>
            </a:extLst>
          </p:cNvPr>
          <p:cNvSpPr/>
          <p:nvPr/>
        </p:nvSpPr>
        <p:spPr>
          <a:xfrm>
            <a:off x="339735" y="138960"/>
            <a:ext cx="4231005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Future Climate Predictions</a:t>
            </a:r>
            <a:endParaRPr lang="en-US" sz="2600" b="0" strike="noStrike" spc="-1" dirty="0">
              <a:latin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99E89C-3D5E-0C16-FF14-4F7A83A0BC65}"/>
              </a:ext>
            </a:extLst>
          </p:cNvPr>
          <p:cNvSpPr txBox="1">
            <a:spLocks/>
          </p:cNvSpPr>
          <p:nvPr/>
        </p:nvSpPr>
        <p:spPr>
          <a:xfrm>
            <a:off x="76914" y="1114425"/>
            <a:ext cx="4701401" cy="49910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Predicted 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/>
              <a:t>18O, WUE, and ring area growth from current normal climate data and projected climate change scenarios in 2041-2070</a:t>
            </a:r>
          </a:p>
          <a:p>
            <a:pPr marL="4572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RCP 2.6 &lt;2°C increase (best case)</a:t>
            </a:r>
          </a:p>
          <a:p>
            <a:pPr marL="4572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RCP 4.5 ~ 2.2°C increase (moderate)</a:t>
            </a:r>
          </a:p>
          <a:p>
            <a:pPr marL="4572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RCP 7 ~ 2.7°C increase (high emission, delayed mitigation)</a:t>
            </a:r>
          </a:p>
          <a:p>
            <a:pPr marL="4572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RCP 8.5 ~ 3.1°C increase (worst case)</a:t>
            </a:r>
          </a:p>
          <a:p>
            <a:pPr marL="4572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Precipitation is not expected to change much between models (-11 to -19 mm)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/>
          </a:p>
        </p:txBody>
      </p:sp>
      <p:pic>
        <p:nvPicPr>
          <p:cNvPr id="4" name="Picture 3" descr="A comparison of different colored boxes&#10;&#10;AI-generated content may be incorrect.">
            <a:extLst>
              <a:ext uri="{FF2B5EF4-FFF2-40B4-BE49-F238E27FC236}">
                <a16:creationId xmlns:a16="http://schemas.microsoft.com/office/drawing/2014/main" id="{16B51538-DDBA-A07B-F6E9-45EEEE8E1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15" y="320220"/>
            <a:ext cx="428625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74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F6EE5-31B1-33B4-AD69-E0027D0DE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>
            <a:extLst>
              <a:ext uri="{FF2B5EF4-FFF2-40B4-BE49-F238E27FC236}">
                <a16:creationId xmlns:a16="http://schemas.microsoft.com/office/drawing/2014/main" id="{43C3190D-E3E7-C2CF-32DC-D502CB6F450B}"/>
              </a:ext>
            </a:extLst>
          </p:cNvPr>
          <p:cNvSpPr/>
          <p:nvPr/>
        </p:nvSpPr>
        <p:spPr>
          <a:xfrm>
            <a:off x="457200" y="685800"/>
            <a:ext cx="8227080" cy="68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8" name="CustomShape 2">
            <a:extLst>
              <a:ext uri="{FF2B5EF4-FFF2-40B4-BE49-F238E27FC236}">
                <a16:creationId xmlns:a16="http://schemas.microsoft.com/office/drawing/2014/main" id="{8819A08B-4675-D904-940E-C22C3DFA524A}"/>
              </a:ext>
            </a:extLst>
          </p:cNvPr>
          <p:cNvSpPr/>
          <p:nvPr/>
        </p:nvSpPr>
        <p:spPr>
          <a:xfrm>
            <a:off x="2514600" y="6356520"/>
            <a:ext cx="41122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2025 IAB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10" name="CustomShape 4">
            <a:extLst>
              <a:ext uri="{FF2B5EF4-FFF2-40B4-BE49-F238E27FC236}">
                <a16:creationId xmlns:a16="http://schemas.microsoft.com/office/drawing/2014/main" id="{F9AA145B-AAAB-17B4-38A7-EAD1BDDF0C85}"/>
              </a:ext>
            </a:extLst>
          </p:cNvPr>
          <p:cNvSpPr/>
          <p:nvPr/>
        </p:nvSpPr>
        <p:spPr>
          <a:xfrm>
            <a:off x="1188719" y="138960"/>
            <a:ext cx="4231005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Future Climate Predictions</a:t>
            </a:r>
            <a:endParaRPr lang="en-US" sz="2600" b="0" strike="noStrike" spc="-1" dirty="0">
              <a:latin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006450-23F0-C927-D7A6-40A940C1CF82}"/>
              </a:ext>
            </a:extLst>
          </p:cNvPr>
          <p:cNvSpPr txBox="1">
            <a:spLocks/>
          </p:cNvSpPr>
          <p:nvPr/>
        </p:nvSpPr>
        <p:spPr>
          <a:xfrm>
            <a:off x="143541" y="685800"/>
            <a:ext cx="8809074" cy="318336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Average ring growth decreases by 18% in RCP2.6 to 30% in RCP8.5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As temperatures increase, percent response to fertilization increases slightly in responders (31-37%)</a:t>
            </a:r>
          </a:p>
          <a:p>
            <a:pPr marL="514350" lvl="1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Temporary responders continue moderate response (11%)</a:t>
            </a:r>
          </a:p>
          <a:p>
            <a:pPr marL="514350" lvl="1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In most extreme scenarios, non-responding stands are projected to grow slightly less after fertilization</a:t>
            </a:r>
            <a:endParaRPr lang="en-US" sz="14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In the SEM model, prediction of ring area growth shows only linear effects in climate while keeping other predictors constant (age, relative density, clay content)</a:t>
            </a:r>
          </a:p>
          <a:p>
            <a:pPr marL="514350" lvl="1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Some predictors could be altered by changing climates (site index and forest floor C:N ratios), but neither were strongly correlated with temperature</a:t>
            </a:r>
          </a:p>
          <a:p>
            <a:pPr marL="514350" lvl="1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The </a:t>
            </a:r>
            <a:r>
              <a:rPr lang="en-US" sz="1500" dirty="0">
                <a:latin typeface="Symbol" panose="05050102010706020507" pitchFamily="18" charset="2"/>
              </a:rPr>
              <a:t>d</a:t>
            </a:r>
            <a:r>
              <a:rPr lang="en-US" sz="1500" dirty="0"/>
              <a:t>18O and WUE models improve predictions of climate effects on ring area growth</a:t>
            </a:r>
          </a:p>
          <a:p>
            <a:pPr marL="514350" lvl="1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Changing CO</a:t>
            </a:r>
            <a:r>
              <a:rPr lang="en-US" sz="1500" baseline="-25000" dirty="0"/>
              <a:t>2</a:t>
            </a:r>
            <a:r>
              <a:rPr lang="en-US" sz="1500" dirty="0"/>
              <a:t> levels were not considered in these models</a:t>
            </a:r>
            <a:endParaRPr lang="en-US" sz="1600" dirty="0"/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</a:pP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012250-6E1E-6120-2213-BF15D7021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11336"/>
            <a:ext cx="9144000" cy="284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7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C6308-0106-A49C-1930-E7C22E8DF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2">
            <a:extLst>
              <a:ext uri="{FF2B5EF4-FFF2-40B4-BE49-F238E27FC236}">
                <a16:creationId xmlns:a16="http://schemas.microsoft.com/office/drawing/2014/main" id="{26C99FB3-44FB-81D1-1802-874AAD420C2B}"/>
              </a:ext>
            </a:extLst>
          </p:cNvPr>
          <p:cNvSpPr/>
          <p:nvPr/>
        </p:nvSpPr>
        <p:spPr>
          <a:xfrm>
            <a:off x="2514600" y="6356520"/>
            <a:ext cx="41122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2025 IAB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10" name="CustomShape 4">
            <a:extLst>
              <a:ext uri="{FF2B5EF4-FFF2-40B4-BE49-F238E27FC236}">
                <a16:creationId xmlns:a16="http://schemas.microsoft.com/office/drawing/2014/main" id="{A58E4631-3DC5-7283-09F0-7621A9D9C01D}"/>
              </a:ext>
            </a:extLst>
          </p:cNvPr>
          <p:cNvSpPr/>
          <p:nvPr/>
        </p:nvSpPr>
        <p:spPr>
          <a:xfrm>
            <a:off x="6492240" y="182520"/>
            <a:ext cx="143460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Summary</a:t>
            </a:r>
            <a:endParaRPr lang="en-US" sz="2600" b="0" strike="noStrike" spc="-1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52EAAA-EBE5-8375-92B8-7DB027D44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9702" y="1100835"/>
            <a:ext cx="4284298" cy="386539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0C6E47B-293D-2449-B240-43E5AD7B100B}"/>
              </a:ext>
            </a:extLst>
          </p:cNvPr>
          <p:cNvSpPr txBox="1">
            <a:spLocks/>
          </p:cNvSpPr>
          <p:nvPr/>
        </p:nvSpPr>
        <p:spPr>
          <a:xfrm>
            <a:off x="104776" y="342899"/>
            <a:ext cx="4935382" cy="570547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Structural equation models explain the effects of climate, soil, and site variables on ring growth using </a:t>
            </a:r>
            <a:r>
              <a:rPr lang="en-US" sz="1600" dirty="0">
                <a:latin typeface="Symbol" panose="05050102010706020507" pitchFamily="18" charset="2"/>
              </a:rPr>
              <a:t>d</a:t>
            </a:r>
            <a:r>
              <a:rPr lang="en-US" sz="1600" dirty="0"/>
              <a:t>18O and WUE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Negative relationship between summer temp and stomatal conductance</a:t>
            </a:r>
          </a:p>
          <a:p>
            <a:pPr marL="457200"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Little effect of fertilization on stomatal conductance</a:t>
            </a:r>
          </a:p>
          <a:p>
            <a:pPr marL="457200"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Responding stands increase photosynthesis after fertilization especially at low summer temps and low site productivities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Ring area growth greatest at lower summer temps, younger ages, and greater stomatal conductance</a:t>
            </a:r>
          </a:p>
          <a:p>
            <a:pPr marL="457200"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Greater fertilizer ring growth response at younger ages, higher elevations, and lower summer temps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Models suggest that increasing temperatures due to climate change will result in lower ring growth due to decreases in stomatal conductance</a:t>
            </a:r>
          </a:p>
          <a:p>
            <a:pPr marL="457200"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Fertilization could yield increased growth with rising temps in responding stands</a:t>
            </a:r>
          </a:p>
        </p:txBody>
      </p:sp>
    </p:spTree>
    <p:extLst>
      <p:ext uri="{BB962C8B-B14F-4D97-AF65-F5344CB8AC3E}">
        <p14:creationId xmlns:p14="http://schemas.microsoft.com/office/powerpoint/2010/main" val="166290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57200" y="685800"/>
            <a:ext cx="8227080" cy="68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2" name="CustomShape 2"/>
          <p:cNvSpPr/>
          <p:nvPr/>
        </p:nvSpPr>
        <p:spPr>
          <a:xfrm>
            <a:off x="2514600" y="6356520"/>
            <a:ext cx="41122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2025 IAB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4" name="CustomShape 4"/>
          <p:cNvSpPr/>
          <p:nvPr/>
        </p:nvSpPr>
        <p:spPr>
          <a:xfrm>
            <a:off x="5787720" y="182520"/>
            <a:ext cx="277884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spc="-1">
                <a:solidFill>
                  <a:srgbClr val="000000"/>
                </a:solidFill>
                <a:latin typeface="Arial"/>
                <a:ea typeface="DejaVu Sans"/>
              </a:rPr>
              <a:t>Justification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ABFCE4E-4CF2-E1A9-D3EA-2939E901CC0E}"/>
              </a:ext>
            </a:extLst>
          </p:cNvPr>
          <p:cNvSpPr txBox="1">
            <a:spLocks/>
          </p:cNvSpPr>
          <p:nvPr/>
        </p:nvSpPr>
        <p:spPr>
          <a:xfrm>
            <a:off x="219002" y="235260"/>
            <a:ext cx="5536998" cy="598968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dirty="0"/>
              <a:t>Fertilizer response is highly variable in the Pacific Northwest mostly due to N availability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Climate, soil, and stand conditions affect the magnitude and continuation of response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Fertilization causes a temporary increase in photosynthetic rate and water use efficiency, but long-term response requires an increase in leaf area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Stands that cannot increase leaf area will likely not continue response even if N is limiting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Measurements of physiologic processes through C and O isotope ratios should further explain fertilizer response and guide future fertilization decisions</a:t>
            </a:r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9B7F07-BCB7-24B2-8244-F220A050863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430"/>
          <a:stretch>
            <a:fillRect/>
          </a:stretch>
        </p:blipFill>
        <p:spPr>
          <a:xfrm rot="120000">
            <a:off x="5586427" y="1089835"/>
            <a:ext cx="3645474" cy="39963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42F1B6-838A-8669-4877-CB00AAB12E96}"/>
              </a:ext>
            </a:extLst>
          </p:cNvPr>
          <p:cNvSpPr txBox="1"/>
          <p:nvPr/>
        </p:nvSpPr>
        <p:spPr>
          <a:xfrm>
            <a:off x="7801658" y="506699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Brix, 1983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457200" y="685800"/>
            <a:ext cx="8227080" cy="68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6" name="CustomShape 2"/>
          <p:cNvSpPr/>
          <p:nvPr/>
        </p:nvSpPr>
        <p:spPr>
          <a:xfrm>
            <a:off x="2514600" y="6356520"/>
            <a:ext cx="41122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2025 IAB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17" name="CustomShape 3"/>
          <p:cNvSpPr/>
          <p:nvPr/>
        </p:nvSpPr>
        <p:spPr>
          <a:xfrm>
            <a:off x="457200" y="1371600"/>
            <a:ext cx="8227080" cy="472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8" name="CustomShape 4"/>
          <p:cNvSpPr/>
          <p:nvPr/>
        </p:nvSpPr>
        <p:spPr>
          <a:xfrm>
            <a:off x="6551700" y="138960"/>
            <a:ext cx="201996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Recommendations</a:t>
            </a:r>
            <a:endParaRPr lang="en-US" sz="2600" b="0" strike="noStrike" spc="-1" dirty="0">
              <a:latin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B669749-4A71-BCC4-05A6-4605E09C4257}"/>
              </a:ext>
            </a:extLst>
          </p:cNvPr>
          <p:cNvSpPr txBox="1">
            <a:spLocks/>
          </p:cNvSpPr>
          <p:nvPr/>
        </p:nvSpPr>
        <p:spPr>
          <a:xfrm>
            <a:off x="104776" y="1009650"/>
            <a:ext cx="4935382" cy="50387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Expect negative impacts of increasing summer temperatures on ring growth due to lower stomatal conductance</a:t>
            </a:r>
          </a:p>
          <a:p>
            <a:pPr marL="457200"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Lower relative densities will reduce competition for water as temperatures rise</a:t>
            </a:r>
            <a:endParaRPr lang="en-US" sz="800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Focus fertilization on stands most likely to respond (higher elevations, colder temperatures, and lower site index) due to N limitations</a:t>
            </a:r>
          </a:p>
          <a:p>
            <a:pPr marL="515938"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In responsive stands, fertilization could compensate for expected lower growth due to rising temperatures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5099F-9CFD-8CEF-1C20-95818F5A64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30975"/>
          <a:stretch/>
        </p:blipFill>
        <p:spPr>
          <a:xfrm>
            <a:off x="5268292" y="830388"/>
            <a:ext cx="3303368" cy="5197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B796A3-07E8-FE46-0498-8116D0F572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586" t="3914" r="945" b="80495"/>
          <a:stretch>
            <a:fillRect/>
          </a:stretch>
        </p:blipFill>
        <p:spPr>
          <a:xfrm>
            <a:off x="7486650" y="5133859"/>
            <a:ext cx="1085010" cy="78275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4754E-46CE-97D4-27F0-49475C63A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BFF213F-08A7-DCF2-C383-C737259624E9}"/>
              </a:ext>
            </a:extLst>
          </p:cNvPr>
          <p:cNvSpPr txBox="1">
            <a:spLocks/>
          </p:cNvSpPr>
          <p:nvPr/>
        </p:nvSpPr>
        <p:spPr>
          <a:xfrm>
            <a:off x="246166" y="1418400"/>
            <a:ext cx="8440274" cy="42780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/>
              <a:t>Thanks to: </a:t>
            </a:r>
          </a:p>
          <a:p>
            <a:pPr>
              <a:spcAft>
                <a:spcPts val="600"/>
              </a:spcAft>
            </a:pPr>
            <a:r>
              <a:rPr lang="en-US" dirty="0"/>
              <a:t>CAFS</a:t>
            </a:r>
          </a:p>
          <a:p>
            <a:pPr>
              <a:spcAft>
                <a:spcPts val="600"/>
              </a:spcAft>
            </a:pPr>
            <a:r>
              <a:rPr lang="en-US" dirty="0"/>
              <a:t>Weyerhaeuser</a:t>
            </a:r>
          </a:p>
          <a:p>
            <a:pPr>
              <a:spcAft>
                <a:spcPts val="600"/>
              </a:spcAft>
            </a:pPr>
            <a:r>
              <a:rPr lang="en-US" dirty="0"/>
              <a:t>Stimson</a:t>
            </a:r>
          </a:p>
          <a:p>
            <a:pPr>
              <a:spcAft>
                <a:spcPts val="600"/>
              </a:spcAft>
            </a:pPr>
            <a:r>
              <a:rPr lang="en-US" dirty="0"/>
              <a:t>Columbia University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079B49-65EE-D15A-2FF8-37094E72B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649" y="1656243"/>
            <a:ext cx="2436185" cy="3248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58497B-10D2-3DFB-863A-645E9E1B2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8" r="13502"/>
          <a:stretch/>
        </p:blipFill>
        <p:spPr>
          <a:xfrm>
            <a:off x="3814430" y="1656244"/>
            <a:ext cx="2436185" cy="324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27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68DD1-75CA-19F3-D292-F995112F4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>
            <a:extLst>
              <a:ext uri="{FF2B5EF4-FFF2-40B4-BE49-F238E27FC236}">
                <a16:creationId xmlns:a16="http://schemas.microsoft.com/office/drawing/2014/main" id="{AE765476-91B5-D2AD-DC09-3EA5192B1AEE}"/>
              </a:ext>
            </a:extLst>
          </p:cNvPr>
          <p:cNvSpPr/>
          <p:nvPr/>
        </p:nvSpPr>
        <p:spPr>
          <a:xfrm>
            <a:off x="457200" y="685800"/>
            <a:ext cx="8227080" cy="68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8" name="CustomShape 2">
            <a:extLst>
              <a:ext uri="{FF2B5EF4-FFF2-40B4-BE49-F238E27FC236}">
                <a16:creationId xmlns:a16="http://schemas.microsoft.com/office/drawing/2014/main" id="{96A4E929-A797-375E-97A4-9ABEC374644B}"/>
              </a:ext>
            </a:extLst>
          </p:cNvPr>
          <p:cNvSpPr/>
          <p:nvPr/>
        </p:nvSpPr>
        <p:spPr>
          <a:xfrm>
            <a:off x="2514600" y="6356520"/>
            <a:ext cx="41122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2025 IAB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9" name="CustomShape 3">
            <a:extLst>
              <a:ext uri="{FF2B5EF4-FFF2-40B4-BE49-F238E27FC236}">
                <a16:creationId xmlns:a16="http://schemas.microsoft.com/office/drawing/2014/main" id="{CE50FFEF-7995-5BB4-3827-76C89B530A6F}"/>
              </a:ext>
            </a:extLst>
          </p:cNvPr>
          <p:cNvSpPr/>
          <p:nvPr/>
        </p:nvSpPr>
        <p:spPr>
          <a:xfrm>
            <a:off x="457200" y="1371600"/>
            <a:ext cx="8227080" cy="472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0" name="CustomShape 4">
            <a:extLst>
              <a:ext uri="{FF2B5EF4-FFF2-40B4-BE49-F238E27FC236}">
                <a16:creationId xmlns:a16="http://schemas.microsoft.com/office/drawing/2014/main" id="{74C1370A-986E-397A-6B5C-56128E08BB7C}"/>
              </a:ext>
            </a:extLst>
          </p:cNvPr>
          <p:cNvSpPr/>
          <p:nvPr/>
        </p:nvSpPr>
        <p:spPr>
          <a:xfrm>
            <a:off x="6492240" y="182520"/>
            <a:ext cx="143460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Deliverables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1AD3CFC-B561-8447-C0A1-773A1B2752C0}"/>
              </a:ext>
            </a:extLst>
          </p:cNvPr>
          <p:cNvSpPr txBox="1">
            <a:spLocks/>
          </p:cNvSpPr>
          <p:nvPr/>
        </p:nvSpPr>
        <p:spPr>
          <a:xfrm>
            <a:off x="351503" y="1110240"/>
            <a:ext cx="8440274" cy="427808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/>
              <a:t>Models that describe climate, soil, and site variable effects on stomatal conductance, photosynthesis, and Douglas-fir ring growth under control and fertilized conditions</a:t>
            </a:r>
          </a:p>
          <a:p>
            <a:pPr>
              <a:spcAft>
                <a:spcPts val="600"/>
              </a:spcAft>
            </a:pPr>
            <a:r>
              <a:rPr lang="en-US" dirty="0"/>
              <a:t>Fertilization strategies under current and potential changes in future climate</a:t>
            </a:r>
          </a:p>
          <a:p>
            <a:pPr>
              <a:spcAft>
                <a:spcPts val="600"/>
              </a:spcAft>
            </a:pPr>
            <a:r>
              <a:rPr lang="en-US" dirty="0"/>
              <a:t>Three peer-reviewed publications that reflect each project objective</a:t>
            </a:r>
          </a:p>
          <a:p>
            <a:pPr>
              <a:spcAft>
                <a:spcPts val="600"/>
              </a:spcAft>
            </a:pPr>
            <a:r>
              <a:rPr lang="en-US" dirty="0"/>
              <a:t>A study design that can be applied to national forests through the Center for Advanced Forestry Systems</a:t>
            </a:r>
          </a:p>
        </p:txBody>
      </p:sp>
    </p:spTree>
    <p:extLst>
      <p:ext uri="{BB962C8B-B14F-4D97-AF65-F5344CB8AC3E}">
        <p14:creationId xmlns:p14="http://schemas.microsoft.com/office/powerpoint/2010/main" val="65931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457200" y="685800"/>
            <a:ext cx="8227080" cy="68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2" name="CustomShape 2"/>
          <p:cNvSpPr/>
          <p:nvPr/>
        </p:nvSpPr>
        <p:spPr>
          <a:xfrm>
            <a:off x="2514600" y="6356520"/>
            <a:ext cx="41122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2025 IAB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457200" y="1371600"/>
            <a:ext cx="8227080" cy="472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4" name="CustomShape 4"/>
          <p:cNvSpPr/>
          <p:nvPr/>
        </p:nvSpPr>
        <p:spPr>
          <a:xfrm>
            <a:off x="5518800" y="182520"/>
            <a:ext cx="201996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Company Benefits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8075B96-676F-842D-1371-D9F6C45A832E}"/>
              </a:ext>
            </a:extLst>
          </p:cNvPr>
          <p:cNvSpPr txBox="1">
            <a:spLocks/>
          </p:cNvSpPr>
          <p:nvPr/>
        </p:nvSpPr>
        <p:spPr>
          <a:xfrm>
            <a:off x="245629" y="1208314"/>
            <a:ext cx="3154796" cy="42780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dirty="0"/>
              <a:t>Improved fertilization and silviculture recommendations for Douglas-fir plantations based on physiologic variables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Recommendations for fertilization under future climate scenarios</a:t>
            </a:r>
          </a:p>
        </p:txBody>
      </p:sp>
      <p:pic>
        <p:nvPicPr>
          <p:cNvPr id="4" name="Picture 3" descr="A map of the coast&#10;&#10;AI-generated content may be incorrect.">
            <a:extLst>
              <a:ext uri="{FF2B5EF4-FFF2-40B4-BE49-F238E27FC236}">
                <a16:creationId xmlns:a16="http://schemas.microsoft.com/office/drawing/2014/main" id="{782A077A-F1E8-7DBA-7FA4-5D74E43CA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2" t="3864" r="6404" b="2033"/>
          <a:stretch/>
        </p:blipFill>
        <p:spPr>
          <a:xfrm>
            <a:off x="3517245" y="1507319"/>
            <a:ext cx="2693055" cy="3747961"/>
          </a:xfrm>
          <a:prstGeom prst="rect">
            <a:avLst/>
          </a:prstGeom>
        </p:spPr>
      </p:pic>
      <p:pic>
        <p:nvPicPr>
          <p:cNvPr id="6" name="Picture 5" descr="A map of the temperature of the sea&#10;&#10;AI-generated content may be incorrect.">
            <a:extLst>
              <a:ext uri="{FF2B5EF4-FFF2-40B4-BE49-F238E27FC236}">
                <a16:creationId xmlns:a16="http://schemas.microsoft.com/office/drawing/2014/main" id="{6BAED60C-782B-D53D-7C2E-DD8BF13F2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t="4323" r="5262" b="2363"/>
          <a:stretch/>
        </p:blipFill>
        <p:spPr>
          <a:xfrm>
            <a:off x="6210300" y="1504799"/>
            <a:ext cx="2795209" cy="37479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A29DA-4918-F2CA-D004-71602A203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>
            <a:extLst>
              <a:ext uri="{FF2B5EF4-FFF2-40B4-BE49-F238E27FC236}">
                <a16:creationId xmlns:a16="http://schemas.microsoft.com/office/drawing/2014/main" id="{1DAB45F4-8FD4-92C7-25F6-CB3A86854D40}"/>
              </a:ext>
            </a:extLst>
          </p:cNvPr>
          <p:cNvSpPr/>
          <p:nvPr/>
        </p:nvSpPr>
        <p:spPr>
          <a:xfrm>
            <a:off x="457200" y="685800"/>
            <a:ext cx="8227080" cy="68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2" name="CustomShape 2">
            <a:extLst>
              <a:ext uri="{FF2B5EF4-FFF2-40B4-BE49-F238E27FC236}">
                <a16:creationId xmlns:a16="http://schemas.microsoft.com/office/drawing/2014/main" id="{71173F97-01C5-0A5D-B9E8-715C79434F0E}"/>
              </a:ext>
            </a:extLst>
          </p:cNvPr>
          <p:cNvSpPr/>
          <p:nvPr/>
        </p:nvSpPr>
        <p:spPr>
          <a:xfrm>
            <a:off x="2514600" y="6356520"/>
            <a:ext cx="41122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2025 IAB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3" name="CustomShape 3">
            <a:extLst>
              <a:ext uri="{FF2B5EF4-FFF2-40B4-BE49-F238E27FC236}">
                <a16:creationId xmlns:a16="http://schemas.microsoft.com/office/drawing/2014/main" id="{31EF19A8-534E-6CA7-F5B9-19690AA09624}"/>
              </a:ext>
            </a:extLst>
          </p:cNvPr>
          <p:cNvSpPr/>
          <p:nvPr/>
        </p:nvSpPr>
        <p:spPr>
          <a:xfrm>
            <a:off x="457200" y="1371600"/>
            <a:ext cx="8227080" cy="472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4" name="CustomShape 4">
            <a:extLst>
              <a:ext uri="{FF2B5EF4-FFF2-40B4-BE49-F238E27FC236}">
                <a16:creationId xmlns:a16="http://schemas.microsoft.com/office/drawing/2014/main" id="{C81014D7-9800-A440-CA06-BFEFBA1B038C}"/>
              </a:ext>
            </a:extLst>
          </p:cNvPr>
          <p:cNvSpPr/>
          <p:nvPr/>
        </p:nvSpPr>
        <p:spPr>
          <a:xfrm>
            <a:off x="5787720" y="182520"/>
            <a:ext cx="277884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Justification</a:t>
            </a:r>
            <a:endParaRPr lang="en-US" sz="2600" b="0" strike="noStrike" spc="-1" dirty="0">
              <a:latin typeface="Arial"/>
            </a:endParaRPr>
          </a:p>
        </p:txBody>
      </p:sp>
      <p:pic>
        <p:nvPicPr>
          <p:cNvPr id="3" name="Picture 2" descr="A diagram of a tree&#10;&#10;AI-generated content may be incorrect.">
            <a:extLst>
              <a:ext uri="{FF2B5EF4-FFF2-40B4-BE49-F238E27FC236}">
                <a16:creationId xmlns:a16="http://schemas.microsoft.com/office/drawing/2014/main" id="{DBE2509D-D8C3-15E7-F67B-DA3515726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55" y="629766"/>
            <a:ext cx="7808125" cy="546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46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457200" y="685800"/>
            <a:ext cx="8227080" cy="68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6" name="CustomShape 2"/>
          <p:cNvSpPr/>
          <p:nvPr/>
        </p:nvSpPr>
        <p:spPr>
          <a:xfrm>
            <a:off x="2514600" y="6356520"/>
            <a:ext cx="41122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2025 IAB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457200" y="1371600"/>
            <a:ext cx="8227080" cy="472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8" name="CustomShape 4"/>
          <p:cNvSpPr/>
          <p:nvPr/>
        </p:nvSpPr>
        <p:spPr>
          <a:xfrm>
            <a:off x="4887720" y="182520"/>
            <a:ext cx="277884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Objectives</a:t>
            </a:r>
            <a:endParaRPr lang="en-US" sz="2600" b="0" strike="noStrike" spc="-1" dirty="0">
              <a:latin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5341997-30A3-8C8A-D9FB-C43AF7242EAC}"/>
              </a:ext>
            </a:extLst>
          </p:cNvPr>
          <p:cNvSpPr txBox="1">
            <a:spLocks/>
          </p:cNvSpPr>
          <p:nvPr/>
        </p:nvSpPr>
        <p:spPr>
          <a:xfrm>
            <a:off x="275303" y="1110240"/>
            <a:ext cx="849507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/>
              <a:t>Understand physiological patterns of response in fertilized Douglas-fir plantations</a:t>
            </a:r>
          </a:p>
          <a:p>
            <a:pPr marL="6286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Investigate mechanisms of physiologic processes under various climate, soil, and stand conditions</a:t>
            </a:r>
          </a:p>
          <a:p>
            <a:pPr marL="6286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Develop regional silvicultural guidelines for commercial forest operations</a:t>
            </a:r>
          </a:p>
          <a:p>
            <a:pPr marL="6286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Provide data to inform changes in silvicultural treatments due to future climate change</a:t>
            </a:r>
          </a:p>
          <a:p>
            <a:pPr marL="11430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54B45-0668-AB0D-F406-C17F4DDBF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>
            <a:extLst>
              <a:ext uri="{FF2B5EF4-FFF2-40B4-BE49-F238E27FC236}">
                <a16:creationId xmlns:a16="http://schemas.microsoft.com/office/drawing/2014/main" id="{9B14E491-520E-70D0-C0DA-C408666C11C2}"/>
              </a:ext>
            </a:extLst>
          </p:cNvPr>
          <p:cNvSpPr/>
          <p:nvPr/>
        </p:nvSpPr>
        <p:spPr>
          <a:xfrm>
            <a:off x="457200" y="685800"/>
            <a:ext cx="8227080" cy="68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0" name="CustomShape 2">
            <a:extLst>
              <a:ext uri="{FF2B5EF4-FFF2-40B4-BE49-F238E27FC236}">
                <a16:creationId xmlns:a16="http://schemas.microsoft.com/office/drawing/2014/main" id="{BECDEE57-651C-0621-3096-1E4D5E5FEB03}"/>
              </a:ext>
            </a:extLst>
          </p:cNvPr>
          <p:cNvSpPr/>
          <p:nvPr/>
        </p:nvSpPr>
        <p:spPr>
          <a:xfrm>
            <a:off x="2514600" y="6356520"/>
            <a:ext cx="41122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2025 IAB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2" name="CustomShape 4">
            <a:extLst>
              <a:ext uri="{FF2B5EF4-FFF2-40B4-BE49-F238E27FC236}">
                <a16:creationId xmlns:a16="http://schemas.microsoft.com/office/drawing/2014/main" id="{E8FA074A-A2B1-DDCD-DAA9-181189488B6F}"/>
              </a:ext>
            </a:extLst>
          </p:cNvPr>
          <p:cNvSpPr/>
          <p:nvPr/>
        </p:nvSpPr>
        <p:spPr>
          <a:xfrm>
            <a:off x="6540840" y="182520"/>
            <a:ext cx="202896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spc="-1">
                <a:solidFill>
                  <a:srgbClr val="000000"/>
                </a:solidFill>
                <a:latin typeface="Arial"/>
                <a:ea typeface="DejaVu Sans"/>
              </a:rPr>
              <a:t>Methods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D52A79C-8DC7-6507-8E12-D82BEA3E6E95}"/>
              </a:ext>
            </a:extLst>
          </p:cNvPr>
          <p:cNvSpPr txBox="1">
            <a:spLocks/>
          </p:cNvSpPr>
          <p:nvPr/>
        </p:nvSpPr>
        <p:spPr>
          <a:xfrm>
            <a:off x="216916" y="742950"/>
            <a:ext cx="4793571" cy="53522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30 SMC Douglas-fir Paired-tree Fertilization sites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Fertilized with urea and measured over 6 years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2008-2016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Selected a subset of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Fertilizer responsive (0-4+ years)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Temporary response (0-2 years only)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Non-responsive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10 sites from each type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</a:pPr>
            <a:endParaRPr lang="en-US" sz="2400" dirty="0"/>
          </a:p>
        </p:txBody>
      </p:sp>
      <p:pic>
        <p:nvPicPr>
          <p:cNvPr id="4" name="Picture 3" descr="A map of the physiologic response installation&#10;&#10;Description automatically generated">
            <a:extLst>
              <a:ext uri="{FF2B5EF4-FFF2-40B4-BE49-F238E27FC236}">
                <a16:creationId xmlns:a16="http://schemas.microsoft.com/office/drawing/2014/main" id="{0095142F-CD45-EBE0-C976-F655FD9DCB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5" t="11124" r="12848" b="12222"/>
          <a:stretch/>
        </p:blipFill>
        <p:spPr>
          <a:xfrm>
            <a:off x="5010487" y="685800"/>
            <a:ext cx="4047470" cy="535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63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54C51-6683-43E1-5971-9DD041A45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>
            <a:extLst>
              <a:ext uri="{FF2B5EF4-FFF2-40B4-BE49-F238E27FC236}">
                <a16:creationId xmlns:a16="http://schemas.microsoft.com/office/drawing/2014/main" id="{742BF669-8D9D-7D0E-1EB1-CB84F8E2702D}"/>
              </a:ext>
            </a:extLst>
          </p:cNvPr>
          <p:cNvSpPr/>
          <p:nvPr/>
        </p:nvSpPr>
        <p:spPr>
          <a:xfrm>
            <a:off x="457200" y="685800"/>
            <a:ext cx="8227080" cy="68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0" name="CustomShape 2">
            <a:extLst>
              <a:ext uri="{FF2B5EF4-FFF2-40B4-BE49-F238E27FC236}">
                <a16:creationId xmlns:a16="http://schemas.microsoft.com/office/drawing/2014/main" id="{CC7CF6CD-C3BC-82FE-CDCB-CA62A4852272}"/>
              </a:ext>
            </a:extLst>
          </p:cNvPr>
          <p:cNvSpPr/>
          <p:nvPr/>
        </p:nvSpPr>
        <p:spPr>
          <a:xfrm>
            <a:off x="2514600" y="6356520"/>
            <a:ext cx="41122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2025 IAB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1" name="CustomShape 3">
            <a:extLst>
              <a:ext uri="{FF2B5EF4-FFF2-40B4-BE49-F238E27FC236}">
                <a16:creationId xmlns:a16="http://schemas.microsoft.com/office/drawing/2014/main" id="{3247EB7E-CBD5-8AE5-B5E0-06CB438984D6}"/>
              </a:ext>
            </a:extLst>
          </p:cNvPr>
          <p:cNvSpPr/>
          <p:nvPr/>
        </p:nvSpPr>
        <p:spPr>
          <a:xfrm>
            <a:off x="457200" y="1371600"/>
            <a:ext cx="8227080" cy="472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2" name="CustomShape 4">
            <a:extLst>
              <a:ext uri="{FF2B5EF4-FFF2-40B4-BE49-F238E27FC236}">
                <a16:creationId xmlns:a16="http://schemas.microsoft.com/office/drawing/2014/main" id="{B8639FCC-4A62-7C18-3EFB-2D5F767B24AE}"/>
              </a:ext>
            </a:extLst>
          </p:cNvPr>
          <p:cNvSpPr/>
          <p:nvPr/>
        </p:nvSpPr>
        <p:spPr>
          <a:xfrm>
            <a:off x="6540840" y="182520"/>
            <a:ext cx="202896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spc="-1">
                <a:solidFill>
                  <a:srgbClr val="000000"/>
                </a:solidFill>
                <a:latin typeface="Arial"/>
                <a:ea typeface="DejaVu Sans"/>
              </a:rPr>
              <a:t>Methods</a:t>
            </a:r>
            <a:endParaRPr lang="en-US" sz="2600" b="0" strike="noStrike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54DE92E5-91CB-408B-3B29-D1BC4117C9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9959" y="615950"/>
                <a:ext cx="9004041" cy="3967797"/>
              </a:xfrm>
              <a:prstGeom prst="rect">
                <a:avLst/>
              </a:prstGeom>
            </p:spPr>
            <p:txBody>
              <a:bodyPr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/>
                  <a:t>Dated and measured earlywood and latewood from 894 trees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/>
                  <a:t>Determined mean annual ring area growth in control and fertilized plots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/>
                  <a:t>Up to 10 pairs per site split into earlywood/latewood 4 years prior to and 6 years post-fertilization 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/>
                  <a:t>Composited by site, treatment, component (EW/LW), and year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/>
                  <a:t>Isotopic composition (δ</a:t>
                </a:r>
                <a:r>
                  <a:rPr lang="en-US" sz="2400" baseline="30000" dirty="0"/>
                  <a:t>13</a:t>
                </a:r>
                <a:r>
                  <a:rPr lang="en-US" sz="2400" dirty="0"/>
                  <a:t>C</a:t>
                </a:r>
                <a:r>
                  <a:rPr lang="en-US" sz="2400" baseline="30000" dirty="0"/>
                  <a:t> </a:t>
                </a:r>
                <a:r>
                  <a:rPr lang="en-US" sz="2400" dirty="0"/>
                  <a:t>and δ</a:t>
                </a:r>
                <a:r>
                  <a:rPr lang="en-US" sz="2400" baseline="30000" dirty="0"/>
                  <a:t>18</a:t>
                </a:r>
                <a:r>
                  <a:rPr lang="en-US" sz="2400" dirty="0"/>
                  <a:t>O) analyzed at Columbia University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/>
                  <a:t>δ</a:t>
                </a:r>
                <a:r>
                  <a:rPr lang="en-US" sz="1800" baseline="30000" dirty="0"/>
                  <a:t>13</a:t>
                </a:r>
                <a:r>
                  <a:rPr lang="en-US" sz="1800" dirty="0"/>
                  <a:t>C converted to intrinsic water use efficiency</a:t>
                </a:r>
              </a:p>
              <a:p>
                <a:pPr lvl="2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/>
                  <a:t>WUE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𝑝h𝑜𝑡𝑜𝑠𝑦𝑛𝑡h𝑒𝑠𝑖𝑠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𝑠𝑡𝑜𝑚𝑎𝑡𝑎𝑙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𝑐𝑜𝑛𝑑𝑢𝑐𝑡𝑎𝑛𝑐𝑒</m:t>
                        </m:r>
                      </m:den>
                    </m:f>
                  </m:oMath>
                </a14:m>
                <a:endParaRPr lang="en-US" sz="1800" dirty="0"/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/>
                  <a:t>δ</a:t>
                </a:r>
                <a:r>
                  <a:rPr lang="en-US" sz="1800" baseline="30000" dirty="0"/>
                  <a:t>18</a:t>
                </a:r>
                <a:r>
                  <a:rPr lang="en-US" sz="1800" dirty="0"/>
                  <a:t>O is negatively related to stomatal conductance due to soil or leaf water sources </a:t>
                </a:r>
              </a:p>
              <a:p>
                <a:pPr>
                  <a:lnSpc>
                    <a:spcPct val="120000"/>
                  </a:lnSpc>
                  <a:spcBef>
                    <a:spcPts val="300"/>
                  </a:spcBef>
                  <a:spcAft>
                    <a:spcPts val="600"/>
                  </a:spcAft>
                </a:pPr>
                <a:endParaRPr lang="en-US" sz="2400" dirty="0"/>
              </a:p>
            </p:txBody>
          </p:sp>
        </mc:Choice>
        <mc:Fallback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54DE92E5-91CB-408B-3B29-D1BC4117C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59" y="615950"/>
                <a:ext cx="9004041" cy="3967797"/>
              </a:xfrm>
              <a:prstGeom prst="rect">
                <a:avLst/>
              </a:prstGeom>
              <a:blipFill>
                <a:blip r:embed="rId2"/>
                <a:stretch>
                  <a:fillRect l="-812" t="-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0EA38F0E-7F10-299A-3285-FF8DB2433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66"/>
          <a:stretch/>
        </p:blipFill>
        <p:spPr>
          <a:xfrm>
            <a:off x="0" y="4583747"/>
            <a:ext cx="9144000" cy="227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59CF99C7-0487-FC3A-73E2-2C105B90D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029" y="1632809"/>
            <a:ext cx="5388571" cy="3592381"/>
          </a:xfrm>
          <a:prstGeom prst="rect">
            <a:avLst/>
          </a:prstGeom>
        </p:spPr>
      </p:pic>
      <p:sp>
        <p:nvSpPr>
          <p:cNvPr id="100" name="CustomShape 2"/>
          <p:cNvSpPr/>
          <p:nvPr/>
        </p:nvSpPr>
        <p:spPr>
          <a:xfrm>
            <a:off x="2514600" y="6356520"/>
            <a:ext cx="411228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2025 IAB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2" name="CustomShape 4"/>
          <p:cNvSpPr/>
          <p:nvPr/>
        </p:nvSpPr>
        <p:spPr>
          <a:xfrm>
            <a:off x="6540840" y="182520"/>
            <a:ext cx="202896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Modeling Methods</a:t>
            </a:r>
            <a:endParaRPr lang="en-US" sz="2600" b="0" strike="noStrike" spc="-1" dirty="0">
              <a:latin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A8486F5-BD93-F95D-679F-D9A4B3974E03}"/>
              </a:ext>
            </a:extLst>
          </p:cNvPr>
          <p:cNvSpPr txBox="1">
            <a:spLocks/>
          </p:cNvSpPr>
          <p:nvPr/>
        </p:nvSpPr>
        <p:spPr>
          <a:xfrm>
            <a:off x="24400" y="513824"/>
            <a:ext cx="4547600" cy="553107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Linear mixed models were developed for earlywood and latewood </a:t>
            </a:r>
            <a:r>
              <a:rPr lang="en-US" sz="1800" dirty="0">
                <a:latin typeface="Symbol" panose="05050102010706020507" pitchFamily="18" charset="2"/>
              </a:rPr>
              <a:t>d</a:t>
            </a:r>
            <a:r>
              <a:rPr lang="en-US" sz="1800" dirty="0"/>
              <a:t>18O and WUE and annual ring growth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Separate control and fertilized models for 6 years post-fertilization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Predictors: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Mean summer temperature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Total summer precipitation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Elevation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Clay concentration at 50-cm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Forest floor C:N ratio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Site index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Relative Density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Random factor: Installation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Final models were combined into a separate structural equation model (SEM) for control and fertilized plots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</a:pPr>
            <a:endParaRPr lang="en-US" sz="16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35E290-56D9-9ECA-27ED-1788CFB85138}"/>
              </a:ext>
            </a:extLst>
          </p:cNvPr>
          <p:cNvSpPr txBox="1">
            <a:spLocks/>
          </p:cNvSpPr>
          <p:nvPr/>
        </p:nvSpPr>
        <p:spPr>
          <a:xfrm>
            <a:off x="4243684" y="5154187"/>
            <a:ext cx="4900316" cy="8077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/>
              <a:t>Lines show years of plot establishment and measurement for the study</a:t>
            </a:r>
          </a:p>
          <a:p>
            <a:pPr marL="0" indent="0" algn="ctr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None/>
            </a:pPr>
            <a:endParaRPr lang="en-US" sz="1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A28A6-558A-7B2B-805B-F7CAF0C7B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>
            <a:extLst>
              <a:ext uri="{FF2B5EF4-FFF2-40B4-BE49-F238E27FC236}">
                <a16:creationId xmlns:a16="http://schemas.microsoft.com/office/drawing/2014/main" id="{15A4F4DF-30A2-C472-BEB9-4B4C76AD9B4B}"/>
              </a:ext>
            </a:extLst>
          </p:cNvPr>
          <p:cNvSpPr/>
          <p:nvPr/>
        </p:nvSpPr>
        <p:spPr>
          <a:xfrm>
            <a:off x="457200" y="685800"/>
            <a:ext cx="8227080" cy="68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9" name="CustomShape 3">
            <a:extLst>
              <a:ext uri="{FF2B5EF4-FFF2-40B4-BE49-F238E27FC236}">
                <a16:creationId xmlns:a16="http://schemas.microsoft.com/office/drawing/2014/main" id="{2692EFD1-48EE-B600-CFD5-002343B0562B}"/>
              </a:ext>
            </a:extLst>
          </p:cNvPr>
          <p:cNvSpPr/>
          <p:nvPr/>
        </p:nvSpPr>
        <p:spPr>
          <a:xfrm>
            <a:off x="457200" y="1371600"/>
            <a:ext cx="8227080" cy="472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0" name="CustomShape 4">
            <a:extLst>
              <a:ext uri="{FF2B5EF4-FFF2-40B4-BE49-F238E27FC236}">
                <a16:creationId xmlns:a16="http://schemas.microsoft.com/office/drawing/2014/main" id="{F9188ADA-3D1F-2D05-2697-71C337778403}"/>
              </a:ext>
            </a:extLst>
          </p:cNvPr>
          <p:cNvSpPr/>
          <p:nvPr/>
        </p:nvSpPr>
        <p:spPr>
          <a:xfrm>
            <a:off x="1188720" y="138960"/>
            <a:ext cx="143460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Major Findings</a:t>
            </a:r>
          </a:p>
          <a:p>
            <a:pPr algn="r">
              <a:lnSpc>
                <a:spcPct val="100000"/>
              </a:lnSpc>
            </a:pPr>
            <a:r>
              <a:rPr lang="en-US" sz="2600" b="1" spc="-1" dirty="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sz="2600" b="1" spc="-1" dirty="0">
                <a:solidFill>
                  <a:srgbClr val="000000"/>
                </a:solidFill>
                <a:latin typeface="Trebuchet MS"/>
              </a:rPr>
              <a:t>18O</a:t>
            </a:r>
            <a:endParaRPr lang="en-US" sz="2600" b="0" strike="noStrike" spc="-1" dirty="0">
              <a:latin typeface="Arial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2693657-F089-ADDC-544A-230FE74905F6}"/>
              </a:ext>
            </a:extLst>
          </p:cNvPr>
          <p:cNvSpPr txBox="1">
            <a:spLocks/>
          </p:cNvSpPr>
          <p:nvPr/>
        </p:nvSpPr>
        <p:spPr>
          <a:xfrm>
            <a:off x="92483" y="989369"/>
            <a:ext cx="3232282" cy="51548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Lower stomatal conductance at greater summer temps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Clayey soils had lower stomatal conductance</a:t>
            </a:r>
          </a:p>
          <a:p>
            <a:pPr marL="457200"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Fertilization further reduced early stomatal conductance</a:t>
            </a:r>
          </a:p>
          <a:p>
            <a:pPr marL="457200"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More evaporation in clayey soils 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Stomatal conductance controlling earlywood and latewood </a:t>
            </a:r>
            <a:r>
              <a:rPr lang="en-US" sz="1800" dirty="0">
                <a:latin typeface="Symbol" panose="05050102010706020507" pitchFamily="18" charset="2"/>
              </a:rPr>
              <a:t>d</a:t>
            </a:r>
            <a:r>
              <a:rPr lang="en-US" sz="1800" dirty="0"/>
              <a:t>18O similarly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Overall, little effect of fertilization on </a:t>
            </a:r>
            <a:r>
              <a:rPr lang="en-US" sz="1800" dirty="0">
                <a:latin typeface="Symbol" panose="05050102010706020507" pitchFamily="18" charset="2"/>
              </a:rPr>
              <a:t>d</a:t>
            </a:r>
            <a:r>
              <a:rPr lang="en-US" sz="1800" dirty="0"/>
              <a:t>18O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449443-302B-8B28-CDE9-1800FC9634F1}"/>
              </a:ext>
            </a:extLst>
          </p:cNvPr>
          <p:cNvSpPr txBox="1"/>
          <p:nvPr/>
        </p:nvSpPr>
        <p:spPr>
          <a:xfrm>
            <a:off x="5512081" y="-38243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Earlywood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18O</a:t>
            </a:r>
          </a:p>
        </p:txBody>
      </p:sp>
      <p:pic>
        <p:nvPicPr>
          <p:cNvPr id="21" name="Picture 20" descr="A graph of different types of weather&#10;&#10;AI-generated content may be incorrect.">
            <a:extLst>
              <a:ext uri="{FF2B5EF4-FFF2-40B4-BE49-F238E27FC236}">
                <a16:creationId xmlns:a16="http://schemas.microsoft.com/office/drawing/2014/main" id="{E082213A-AB0D-30CE-30AD-F3E3FBA58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5"/>
          <a:stretch>
            <a:fillRect/>
          </a:stretch>
        </p:blipFill>
        <p:spPr>
          <a:xfrm>
            <a:off x="6238713" y="275491"/>
            <a:ext cx="2899023" cy="3218258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37911949-3198-9D13-ED4E-0FB7D4F2CE01}"/>
              </a:ext>
            </a:extLst>
          </p:cNvPr>
          <p:cNvSpPr/>
          <p:nvPr/>
        </p:nvSpPr>
        <p:spPr>
          <a:xfrm rot="3585494">
            <a:off x="7585079" y="-103443"/>
            <a:ext cx="338085" cy="2426218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</a:gsLst>
            <a:lin ang="5400000" scaled="1"/>
          </a:gradFill>
          <a:ln w="127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Stomatal Conductance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87DDE6C7-2E52-908A-37ED-FDE77A5E9FD0}"/>
              </a:ext>
            </a:extLst>
          </p:cNvPr>
          <p:cNvSpPr/>
          <p:nvPr/>
        </p:nvSpPr>
        <p:spPr>
          <a:xfrm>
            <a:off x="8428839" y="1536139"/>
            <a:ext cx="643796" cy="1241208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</a:gsLst>
            <a:lin ang="5400000" scaled="1"/>
          </a:gradFill>
          <a:ln>
            <a:solidFill>
              <a:srgbClr val="002060"/>
            </a:solidFill>
            <a:prstDash val="sysDot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Stomatal Conductance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91A1E8-9FCC-F548-4D61-D10C433EF363}"/>
              </a:ext>
            </a:extLst>
          </p:cNvPr>
          <p:cNvSpPr txBox="1"/>
          <p:nvPr/>
        </p:nvSpPr>
        <p:spPr>
          <a:xfrm>
            <a:off x="6915693" y="2973518"/>
            <a:ext cx="16768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Clay (%) (50-cm)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E0FF30-C72C-514D-F755-288F0511FF32}"/>
              </a:ext>
            </a:extLst>
          </p:cNvPr>
          <p:cNvSpPr txBox="1"/>
          <p:nvPr/>
        </p:nvSpPr>
        <p:spPr>
          <a:xfrm rot="16200000">
            <a:off x="5452911" y="1578940"/>
            <a:ext cx="16768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Earlywood </a:t>
            </a:r>
            <a:r>
              <a:rPr lang="en-US" sz="1200" dirty="0">
                <a:latin typeface="Symbol" panose="05050102010706020507" pitchFamily="18" charset="2"/>
              </a:rPr>
              <a:t>d</a:t>
            </a:r>
            <a:r>
              <a:rPr lang="en-US" sz="1200" dirty="0"/>
              <a:t>18O</a:t>
            </a:r>
          </a:p>
        </p:txBody>
      </p:sp>
      <p:pic>
        <p:nvPicPr>
          <p:cNvPr id="10" name="Picture 9" descr="A graph of different types of weather&#10;&#10;AI-generated content may be incorrect.">
            <a:extLst>
              <a:ext uri="{FF2B5EF4-FFF2-40B4-BE49-F238E27FC236}">
                <a16:creationId xmlns:a16="http://schemas.microsoft.com/office/drawing/2014/main" id="{E56204EC-F013-CAC5-88B5-FCE3638D4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07"/>
          <a:stretch>
            <a:fillRect/>
          </a:stretch>
        </p:blipFill>
        <p:spPr>
          <a:xfrm>
            <a:off x="3333427" y="274936"/>
            <a:ext cx="2896623" cy="3218258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6973C27C-DC55-B278-4B35-8C2D64E7ABE3}"/>
              </a:ext>
            </a:extLst>
          </p:cNvPr>
          <p:cNvSpPr/>
          <p:nvPr/>
        </p:nvSpPr>
        <p:spPr>
          <a:xfrm rot="3450592">
            <a:off x="4672155" y="100378"/>
            <a:ext cx="338085" cy="2426218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</a:gsLst>
            <a:lin ang="5400000" scaled="1"/>
          </a:gradFill>
          <a:ln w="127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Stomatal Conductance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9632E8-8BF4-D5D0-DDB2-B8EA456F255F}"/>
              </a:ext>
            </a:extLst>
          </p:cNvPr>
          <p:cNvSpPr txBox="1"/>
          <p:nvPr/>
        </p:nvSpPr>
        <p:spPr>
          <a:xfrm>
            <a:off x="5463055" y="3253037"/>
            <a:ext cx="17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Latewood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18O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D0C8E8-D8E3-9F41-F034-633B09C00FFE}"/>
              </a:ext>
            </a:extLst>
          </p:cNvPr>
          <p:cNvSpPr txBox="1"/>
          <p:nvPr/>
        </p:nvSpPr>
        <p:spPr>
          <a:xfrm>
            <a:off x="4162455" y="2977094"/>
            <a:ext cx="16768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Summer Temp °C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FE94D3-300A-AFB6-C690-3B7904108AB3}"/>
              </a:ext>
            </a:extLst>
          </p:cNvPr>
          <p:cNvSpPr txBox="1"/>
          <p:nvPr/>
        </p:nvSpPr>
        <p:spPr>
          <a:xfrm rot="16200000">
            <a:off x="2561958" y="1543759"/>
            <a:ext cx="16768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Earlywood </a:t>
            </a:r>
            <a:r>
              <a:rPr lang="en-US" sz="1200" dirty="0">
                <a:latin typeface="Symbol" panose="05050102010706020507" pitchFamily="18" charset="2"/>
              </a:rPr>
              <a:t>d</a:t>
            </a:r>
            <a:r>
              <a:rPr lang="en-US" sz="1200" dirty="0"/>
              <a:t>18O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A7AC67-D24F-4C2C-6B67-54CB055F5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2"/>
          <a:stretch>
            <a:fillRect/>
          </a:stretch>
        </p:blipFill>
        <p:spPr>
          <a:xfrm>
            <a:off x="6230050" y="3598905"/>
            <a:ext cx="2901075" cy="32597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96BA06-EB25-895A-87F9-FC8F2ABB37DB}"/>
              </a:ext>
            </a:extLst>
          </p:cNvPr>
          <p:cNvSpPr txBox="1"/>
          <p:nvPr/>
        </p:nvSpPr>
        <p:spPr>
          <a:xfrm>
            <a:off x="6915693" y="6322539"/>
            <a:ext cx="16768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Clay (%) (50-cm)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E7683D09-183A-4CDA-28FE-A0ECF4A21D04}"/>
              </a:ext>
            </a:extLst>
          </p:cNvPr>
          <p:cNvSpPr/>
          <p:nvPr/>
        </p:nvSpPr>
        <p:spPr>
          <a:xfrm rot="4421088">
            <a:off x="7585903" y="3597165"/>
            <a:ext cx="338085" cy="2264155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</a:gsLst>
            <a:lin ang="5400000" scaled="1"/>
          </a:gradFill>
          <a:ln w="127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Stomatal Conductance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961F06-E3F5-3369-C81C-2E2C5B86E4B2}"/>
              </a:ext>
            </a:extLst>
          </p:cNvPr>
          <p:cNvSpPr txBox="1"/>
          <p:nvPr/>
        </p:nvSpPr>
        <p:spPr>
          <a:xfrm rot="16200000">
            <a:off x="5420086" y="4870220"/>
            <a:ext cx="16768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Latewood </a:t>
            </a:r>
            <a:r>
              <a:rPr lang="en-US" sz="1200" dirty="0">
                <a:latin typeface="Symbol" panose="05050102010706020507" pitchFamily="18" charset="2"/>
              </a:rPr>
              <a:t>d</a:t>
            </a:r>
            <a:r>
              <a:rPr lang="en-US" sz="1200" dirty="0"/>
              <a:t>18O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5417A8-6CCF-6B58-7BB2-2FA93C1B0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19"/>
          <a:stretch>
            <a:fillRect/>
          </a:stretch>
        </p:blipFill>
        <p:spPr>
          <a:xfrm>
            <a:off x="3264670" y="3598905"/>
            <a:ext cx="2915777" cy="32597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1860BB-9F19-DBAD-3E9E-0579D8AAEC9B}"/>
              </a:ext>
            </a:extLst>
          </p:cNvPr>
          <p:cNvSpPr txBox="1"/>
          <p:nvPr/>
        </p:nvSpPr>
        <p:spPr>
          <a:xfrm>
            <a:off x="4162454" y="6337499"/>
            <a:ext cx="16768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Earlywood </a:t>
            </a:r>
            <a:r>
              <a:rPr lang="en-US" sz="1200" dirty="0">
                <a:latin typeface="Symbol" panose="05050102010706020507" pitchFamily="18" charset="2"/>
              </a:rPr>
              <a:t>d</a:t>
            </a:r>
            <a:r>
              <a:rPr lang="en-US" sz="1200" dirty="0"/>
              <a:t>18O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F58CE4-797D-961E-9D2C-2D3F188F9520}"/>
              </a:ext>
            </a:extLst>
          </p:cNvPr>
          <p:cNvSpPr txBox="1"/>
          <p:nvPr/>
        </p:nvSpPr>
        <p:spPr>
          <a:xfrm rot="16200000">
            <a:off x="2494997" y="4831636"/>
            <a:ext cx="16768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Latewood </a:t>
            </a:r>
            <a:r>
              <a:rPr lang="en-US" sz="1200" dirty="0">
                <a:latin typeface="Symbol" panose="05050102010706020507" pitchFamily="18" charset="2"/>
              </a:rPr>
              <a:t>d</a:t>
            </a:r>
            <a:r>
              <a:rPr lang="en-US" sz="1200" dirty="0"/>
              <a:t>18O</a:t>
            </a:r>
          </a:p>
        </p:txBody>
      </p:sp>
    </p:spTree>
    <p:extLst>
      <p:ext uri="{BB962C8B-B14F-4D97-AF65-F5344CB8AC3E}">
        <p14:creationId xmlns:p14="http://schemas.microsoft.com/office/powerpoint/2010/main" val="265148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6" grpId="0" animBg="1"/>
      <p:bldP spid="22" grpId="0" animBg="1"/>
      <p:bldP spid="13" grpId="0"/>
      <p:bldP spid="17" grpId="0" animBg="1"/>
      <p:bldP spid="9" grpId="0" animBg="1"/>
      <p:bldP spid="26" grpId="0" animBg="1"/>
      <p:bldP spid="18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AF327-7DE6-48B6-94BB-3DEC62B23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>
            <a:extLst>
              <a:ext uri="{FF2B5EF4-FFF2-40B4-BE49-F238E27FC236}">
                <a16:creationId xmlns:a16="http://schemas.microsoft.com/office/drawing/2014/main" id="{18E1BD60-A7EE-FB1E-FAEB-7D4A0EB90B07}"/>
              </a:ext>
            </a:extLst>
          </p:cNvPr>
          <p:cNvSpPr/>
          <p:nvPr/>
        </p:nvSpPr>
        <p:spPr>
          <a:xfrm>
            <a:off x="457200" y="685800"/>
            <a:ext cx="8227080" cy="68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0" name="CustomShape 4">
            <a:extLst>
              <a:ext uri="{FF2B5EF4-FFF2-40B4-BE49-F238E27FC236}">
                <a16:creationId xmlns:a16="http://schemas.microsoft.com/office/drawing/2014/main" id="{2C6E941E-AFF7-8288-F5CB-3AA627A8E509}"/>
              </a:ext>
            </a:extLst>
          </p:cNvPr>
          <p:cNvSpPr/>
          <p:nvPr/>
        </p:nvSpPr>
        <p:spPr>
          <a:xfrm>
            <a:off x="334003" y="138960"/>
            <a:ext cx="4807444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Major Findings</a:t>
            </a:r>
          </a:p>
          <a:p>
            <a:pPr>
              <a:lnSpc>
                <a:spcPct val="100000"/>
              </a:lnSpc>
            </a:pPr>
            <a:r>
              <a:rPr lang="en-US" sz="2600" b="1" spc="-1" dirty="0">
                <a:solidFill>
                  <a:srgbClr val="000000"/>
                </a:solidFill>
                <a:latin typeface="Trebuchet MS"/>
              </a:rPr>
              <a:t>Earlywood Water Use Efficiency</a:t>
            </a:r>
            <a:endParaRPr lang="en-US" sz="2600" b="0" strike="noStrike" spc="-1" dirty="0">
              <a:latin typeface="Arial"/>
            </a:endParaRPr>
          </a:p>
        </p:txBody>
      </p:sp>
      <p:pic>
        <p:nvPicPr>
          <p:cNvPr id="11" name="Picture 10" descr="A graph of different colors&#10;&#10;AI-generated content may be incorrect.">
            <a:extLst>
              <a:ext uri="{FF2B5EF4-FFF2-40B4-BE49-F238E27FC236}">
                <a16:creationId xmlns:a16="http://schemas.microsoft.com/office/drawing/2014/main" id="{4437ECBC-7D3A-41C7-14E4-A05E8207A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55"/>
          <a:stretch>
            <a:fillRect/>
          </a:stretch>
        </p:blipFill>
        <p:spPr>
          <a:xfrm>
            <a:off x="332970" y="3542466"/>
            <a:ext cx="2554228" cy="331553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8B39BE1-0022-1425-82B7-79D445E82CCE}"/>
              </a:ext>
            </a:extLst>
          </p:cNvPr>
          <p:cNvSpPr txBox="1">
            <a:spLocks/>
          </p:cNvSpPr>
          <p:nvPr/>
        </p:nvSpPr>
        <p:spPr>
          <a:xfrm>
            <a:off x="114300" y="994145"/>
            <a:ext cx="8832584" cy="27729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Earlywood and latewood WUE increased with summer temps</a:t>
            </a:r>
          </a:p>
          <a:p>
            <a:pPr marL="457200"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Reduction in stomatal conductance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Higher WUE at lower relative density after fertilization</a:t>
            </a:r>
          </a:p>
          <a:p>
            <a:pPr marL="457200"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Fertilization increased photosynthesis more at lower RD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Higher WUE at low forest floor C:N ratios</a:t>
            </a:r>
          </a:p>
          <a:p>
            <a:pPr marL="457200"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Greater photosynthesis when N is not limiting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</a:pPr>
            <a:endParaRPr lang="en-US" sz="1800" dirty="0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517F1215-02F2-72BF-468D-3B38070855FC}"/>
              </a:ext>
            </a:extLst>
          </p:cNvPr>
          <p:cNvSpPr/>
          <p:nvPr/>
        </p:nvSpPr>
        <p:spPr>
          <a:xfrm rot="3485264">
            <a:off x="1543826" y="3262434"/>
            <a:ext cx="283737" cy="1947023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</a:gsLst>
            <a:lin ang="5400000" scaled="1"/>
          </a:gradFill>
          <a:ln w="127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Stomatal Conductance</a:t>
            </a:r>
          </a:p>
        </p:txBody>
      </p:sp>
      <p:pic>
        <p:nvPicPr>
          <p:cNvPr id="3" name="Picture 2" descr="A graph of different colors&#10;&#10;AI-generated content may be incorrect.">
            <a:extLst>
              <a:ext uri="{FF2B5EF4-FFF2-40B4-BE49-F238E27FC236}">
                <a16:creationId xmlns:a16="http://schemas.microsoft.com/office/drawing/2014/main" id="{63FE724F-536D-72E7-1749-EE8F2591A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0" r="33231"/>
          <a:stretch>
            <a:fillRect/>
          </a:stretch>
        </p:blipFill>
        <p:spPr>
          <a:xfrm>
            <a:off x="6043395" y="3542466"/>
            <a:ext cx="2542973" cy="3315534"/>
          </a:xfrm>
          <a:prstGeom prst="rect">
            <a:avLst/>
          </a:prstGeom>
        </p:spPr>
      </p:pic>
      <p:pic>
        <p:nvPicPr>
          <p:cNvPr id="5" name="Picture 4" descr="A graph of different colors&#10;&#10;AI-generated content may be incorrect.">
            <a:extLst>
              <a:ext uri="{FF2B5EF4-FFF2-40B4-BE49-F238E27FC236}">
                <a16:creationId xmlns:a16="http://schemas.microsoft.com/office/drawing/2014/main" id="{95C74E63-B320-909A-DDFF-4ABBEBA72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4" r="-1"/>
          <a:stretch>
            <a:fillRect/>
          </a:stretch>
        </p:blipFill>
        <p:spPr>
          <a:xfrm>
            <a:off x="3089353" y="3542466"/>
            <a:ext cx="2593526" cy="3315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F13B56-043C-85A9-474E-597EA329AE4E}"/>
              </a:ext>
            </a:extLst>
          </p:cNvPr>
          <p:cNvSpPr txBox="1"/>
          <p:nvPr/>
        </p:nvSpPr>
        <p:spPr>
          <a:xfrm rot="16200000">
            <a:off x="-431747" y="4732490"/>
            <a:ext cx="16768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Earlywood WUE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C32ABF-587F-4217-0A04-FFDF14EDAC9E}"/>
              </a:ext>
            </a:extLst>
          </p:cNvPr>
          <p:cNvSpPr txBox="1"/>
          <p:nvPr/>
        </p:nvSpPr>
        <p:spPr>
          <a:xfrm rot="16200000">
            <a:off x="2321307" y="4786501"/>
            <a:ext cx="16768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Earlywood WUE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BD4F5-726B-95B6-6CB1-E4C6BB1E6607}"/>
              </a:ext>
            </a:extLst>
          </p:cNvPr>
          <p:cNvSpPr txBox="1"/>
          <p:nvPr/>
        </p:nvSpPr>
        <p:spPr>
          <a:xfrm rot="16200000">
            <a:off x="5271438" y="4786501"/>
            <a:ext cx="16768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Earlywood WUE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3E7556A3-26A1-88A0-C882-5AB9DD7BC1CE}"/>
              </a:ext>
            </a:extLst>
          </p:cNvPr>
          <p:cNvSpPr/>
          <p:nvPr/>
        </p:nvSpPr>
        <p:spPr>
          <a:xfrm rot="10800000">
            <a:off x="3592652" y="4828496"/>
            <a:ext cx="283464" cy="1331614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00B050"/>
              </a:gs>
            </a:gsLst>
            <a:lin ang="5400000" scaled="1"/>
          </a:gra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Photosynthesis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EF88A473-4471-7DB7-F63C-9F5E215F8CA6}"/>
              </a:ext>
            </a:extLst>
          </p:cNvPr>
          <p:cNvSpPr/>
          <p:nvPr/>
        </p:nvSpPr>
        <p:spPr>
          <a:xfrm rot="6897253">
            <a:off x="7200778" y="4463651"/>
            <a:ext cx="283464" cy="1706561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00B050"/>
              </a:gs>
            </a:gsLst>
            <a:lin ang="5400000" scaled="1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Photosynthesis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6245A8-8AA4-6CFF-088D-4DA1CA398D6F}"/>
              </a:ext>
            </a:extLst>
          </p:cNvPr>
          <p:cNvSpPr txBox="1"/>
          <p:nvPr/>
        </p:nvSpPr>
        <p:spPr>
          <a:xfrm>
            <a:off x="910204" y="6321374"/>
            <a:ext cx="16768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Summer Temp °C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EDDDF9-63D8-6ED4-737C-036281491C48}"/>
              </a:ext>
            </a:extLst>
          </p:cNvPr>
          <p:cNvSpPr txBox="1"/>
          <p:nvPr/>
        </p:nvSpPr>
        <p:spPr>
          <a:xfrm>
            <a:off x="3714499" y="6321374"/>
            <a:ext cx="16768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Relative Density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33029F-D30F-B860-CEC9-943183189528}"/>
              </a:ext>
            </a:extLst>
          </p:cNvPr>
          <p:cNvSpPr txBox="1"/>
          <p:nvPr/>
        </p:nvSpPr>
        <p:spPr>
          <a:xfrm>
            <a:off x="6608882" y="6321374"/>
            <a:ext cx="187814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Forest Floor C:N Ratio</a:t>
            </a:r>
          </a:p>
        </p:txBody>
      </p:sp>
    </p:spTree>
    <p:extLst>
      <p:ext uri="{BB962C8B-B14F-4D97-AF65-F5344CB8AC3E}">
        <p14:creationId xmlns:p14="http://schemas.microsoft.com/office/powerpoint/2010/main" val="343203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4" grpId="0" animBg="1"/>
      <p:bldP spid="7" grpId="0" animBg="1"/>
      <p:bldP spid="18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5731</TotalTime>
  <Words>1650</Words>
  <Application>Microsoft Office PowerPoint</Application>
  <PresentationFormat>On-screen Show (4:3)</PresentationFormat>
  <Paragraphs>231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Cambria Math</vt:lpstr>
      <vt:lpstr>Symbol</vt:lpstr>
      <vt:lpstr>Times New Roman</vt:lpstr>
      <vt:lpstr>Trebuchet MS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  <vt:lpstr>PowerPoint Presentation</vt:lpstr>
    </vt:vector>
  </TitlesOfParts>
  <Company>NCSU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CAFS</dc:creator>
  <dc:description/>
  <cp:lastModifiedBy>Kim Littke</cp:lastModifiedBy>
  <cp:revision>42</cp:revision>
  <dcterms:created xsi:type="dcterms:W3CDTF">2013-02-25T23:05:08Z</dcterms:created>
  <dcterms:modified xsi:type="dcterms:W3CDTF">2025-06-11T02:23:02Z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NCSU</vt:lpwstr>
  </property>
  <property fmtid="{D5CDD505-2E9C-101B-9397-08002B2CF9AE}" pid="4" name="ContentTypeId">
    <vt:lpwstr>0x010100EF91D5DC366FB34DAB5FED80D728F9D5</vt:lpwstr>
  </property>
  <property fmtid="{D5CDD505-2E9C-101B-9397-08002B2CF9AE}" pid="5" name="HiddenSlides">
    <vt:i4>0</vt:i4>
  </property>
  <property fmtid="{D5CDD505-2E9C-101B-9397-08002B2CF9AE}" pid="6" name="HyperlinksChanged">
    <vt:bool>false</vt:bool>
  </property>
  <property fmtid="{D5CDD505-2E9C-101B-9397-08002B2CF9AE}" pid="7" name="LinksUpToDate">
    <vt:bool>false</vt:bool>
  </property>
  <property fmtid="{D5CDD505-2E9C-101B-9397-08002B2CF9AE}" pid="8" name="MMClips">
    <vt:i4>0</vt:i4>
  </property>
  <property fmtid="{D5CDD505-2E9C-101B-9397-08002B2CF9AE}" pid="9" name="Notes">
    <vt:i4>1</vt:i4>
  </property>
  <property fmtid="{D5CDD505-2E9C-101B-9397-08002B2CF9AE}" pid="10" name="PresentationFormat">
    <vt:lpwstr>On-screen Show (4:3)</vt:lpwstr>
  </property>
  <property fmtid="{D5CDD505-2E9C-101B-9397-08002B2CF9AE}" pid="11" name="ScaleCrop">
    <vt:bool>false</vt:bool>
  </property>
  <property fmtid="{D5CDD505-2E9C-101B-9397-08002B2CF9AE}" pid="12" name="ShareDoc">
    <vt:bool>false</vt:bool>
  </property>
  <property fmtid="{D5CDD505-2E9C-101B-9397-08002B2CF9AE}" pid="13" name="Slides">
    <vt:i4>9</vt:i4>
  </property>
</Properties>
</file>