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7"/>
  </p:notesMasterIdLst>
  <p:sldIdLst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87" autoAdjust="0"/>
  </p:normalViewPr>
  <p:slideViewPr>
    <p:cSldViewPr snapToGrid="0">
      <p:cViewPr varScale="1">
        <p:scale>
          <a:sx n="83" d="100"/>
          <a:sy n="83" d="100"/>
        </p:scale>
        <p:origin x="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rossco\Desktop\site.index.asymptot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rossco\Desktop\site.index.asymptot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Distribution of CR Rate and</a:t>
            </a:r>
            <a:r>
              <a:rPr lang="en-US" sz="1200" baseline="0" dirty="0"/>
              <a:t> Shape parameters:</a:t>
            </a:r>
            <a:br>
              <a:rPr lang="en-US" sz="1200" baseline="0" dirty="0"/>
            </a:br>
            <a:r>
              <a:rPr lang="en-US" sz="1200" dirty="0"/>
              <a:t>SMC Type I control plots (N = 38)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xVal>
            <c:numRef>
              <c:f>'180'!$G$2:$G$39</c:f>
              <c:numCache>
                <c:formatCode>General</c:formatCode>
                <c:ptCount val="38"/>
                <c:pt idx="0">
                  <c:v>2.4060000000000002E-2</c:v>
                </c:pt>
                <c:pt idx="1">
                  <c:v>2.324E-2</c:v>
                </c:pt>
                <c:pt idx="2">
                  <c:v>2.5350000000000001E-2</c:v>
                </c:pt>
                <c:pt idx="3">
                  <c:v>2.9149999999999999E-2</c:v>
                </c:pt>
                <c:pt idx="4">
                  <c:v>2.6339999999999999E-2</c:v>
                </c:pt>
                <c:pt idx="5">
                  <c:v>2.742E-2</c:v>
                </c:pt>
                <c:pt idx="6">
                  <c:v>2.5659999999999999E-2</c:v>
                </c:pt>
                <c:pt idx="7">
                  <c:v>2.9489999999999999E-2</c:v>
                </c:pt>
                <c:pt idx="8">
                  <c:v>2.733E-2</c:v>
                </c:pt>
                <c:pt idx="9">
                  <c:v>2.9319999999999999E-2</c:v>
                </c:pt>
                <c:pt idx="10">
                  <c:v>2.911E-2</c:v>
                </c:pt>
                <c:pt idx="11">
                  <c:v>2.751E-2</c:v>
                </c:pt>
                <c:pt idx="12">
                  <c:v>2.819E-2</c:v>
                </c:pt>
                <c:pt idx="13">
                  <c:v>2.5020000000000001E-2</c:v>
                </c:pt>
                <c:pt idx="14">
                  <c:v>2.282E-2</c:v>
                </c:pt>
                <c:pt idx="15">
                  <c:v>2.3480000000000001E-2</c:v>
                </c:pt>
                <c:pt idx="16">
                  <c:v>3.0269999999999998E-2</c:v>
                </c:pt>
                <c:pt idx="17">
                  <c:v>2.9919999999999999E-2</c:v>
                </c:pt>
                <c:pt idx="18">
                  <c:v>2.981E-2</c:v>
                </c:pt>
                <c:pt idx="19">
                  <c:v>2.6859999999999998E-2</c:v>
                </c:pt>
                <c:pt idx="20">
                  <c:v>2.7660000000000001E-2</c:v>
                </c:pt>
                <c:pt idx="21">
                  <c:v>2.7709999999999999E-2</c:v>
                </c:pt>
                <c:pt idx="22">
                  <c:v>2.8559999999999999E-2</c:v>
                </c:pt>
                <c:pt idx="23">
                  <c:v>2.75E-2</c:v>
                </c:pt>
                <c:pt idx="24">
                  <c:v>2.8469999999999999E-2</c:v>
                </c:pt>
                <c:pt idx="25">
                  <c:v>2.8590000000000001E-2</c:v>
                </c:pt>
                <c:pt idx="26">
                  <c:v>2.5940000000000001E-2</c:v>
                </c:pt>
                <c:pt idx="27">
                  <c:v>1.9810000000000001E-2</c:v>
                </c:pt>
                <c:pt idx="28">
                  <c:v>2.879E-2</c:v>
                </c:pt>
                <c:pt idx="29">
                  <c:v>2.2079999999999999E-2</c:v>
                </c:pt>
                <c:pt idx="30">
                  <c:v>2.495E-2</c:v>
                </c:pt>
                <c:pt idx="31">
                  <c:v>1.8720000000000001E-2</c:v>
                </c:pt>
                <c:pt idx="32">
                  <c:v>2.767E-2</c:v>
                </c:pt>
                <c:pt idx="33">
                  <c:v>2.844E-2</c:v>
                </c:pt>
                <c:pt idx="34">
                  <c:v>3.082E-2</c:v>
                </c:pt>
                <c:pt idx="35">
                  <c:v>2.913E-2</c:v>
                </c:pt>
                <c:pt idx="36">
                  <c:v>2.383E-2</c:v>
                </c:pt>
                <c:pt idx="37">
                  <c:v>3.0589999999999999E-2</c:v>
                </c:pt>
              </c:numCache>
            </c:numRef>
          </c:xVal>
          <c:yVal>
            <c:numRef>
              <c:f>'180'!$H$2:$H$39</c:f>
              <c:numCache>
                <c:formatCode>General</c:formatCode>
                <c:ptCount val="38"/>
                <c:pt idx="0">
                  <c:v>1.1075699999999999</c:v>
                </c:pt>
                <c:pt idx="1">
                  <c:v>0.95787999999999995</c:v>
                </c:pt>
                <c:pt idx="2">
                  <c:v>1.36812</c:v>
                </c:pt>
                <c:pt idx="3">
                  <c:v>0.67161000000000004</c:v>
                </c:pt>
                <c:pt idx="4">
                  <c:v>0.75819999999999999</c:v>
                </c:pt>
                <c:pt idx="5">
                  <c:v>1.2475700000000001</c:v>
                </c:pt>
                <c:pt idx="6">
                  <c:v>0.95537000000000005</c:v>
                </c:pt>
                <c:pt idx="7">
                  <c:v>1.11818</c:v>
                </c:pt>
                <c:pt idx="8">
                  <c:v>1.1597599999999999</c:v>
                </c:pt>
                <c:pt idx="9">
                  <c:v>1.1455500000000001</c:v>
                </c:pt>
                <c:pt idx="10">
                  <c:v>1.1294900000000001</c:v>
                </c:pt>
                <c:pt idx="11">
                  <c:v>1.3078099999999999</c:v>
                </c:pt>
                <c:pt idx="12">
                  <c:v>1.24078</c:v>
                </c:pt>
                <c:pt idx="13">
                  <c:v>0.91774</c:v>
                </c:pt>
                <c:pt idx="14">
                  <c:v>1.18455</c:v>
                </c:pt>
                <c:pt idx="15">
                  <c:v>0.83238000000000001</c:v>
                </c:pt>
                <c:pt idx="16">
                  <c:v>1.05219</c:v>
                </c:pt>
                <c:pt idx="17">
                  <c:v>1.0689599999999999</c:v>
                </c:pt>
                <c:pt idx="18">
                  <c:v>1.2166600000000001</c:v>
                </c:pt>
                <c:pt idx="19">
                  <c:v>1.34711</c:v>
                </c:pt>
                <c:pt idx="20">
                  <c:v>1.2709299999999999</c:v>
                </c:pt>
                <c:pt idx="21">
                  <c:v>1.26387</c:v>
                </c:pt>
                <c:pt idx="22">
                  <c:v>1.18811</c:v>
                </c:pt>
                <c:pt idx="23">
                  <c:v>1.2904199999999999</c:v>
                </c:pt>
                <c:pt idx="24">
                  <c:v>1.20505</c:v>
                </c:pt>
                <c:pt idx="25">
                  <c:v>1.1971799999999999</c:v>
                </c:pt>
                <c:pt idx="26">
                  <c:v>0.83687</c:v>
                </c:pt>
                <c:pt idx="27">
                  <c:v>0.80552000000000001</c:v>
                </c:pt>
                <c:pt idx="28">
                  <c:v>1.1649</c:v>
                </c:pt>
                <c:pt idx="29">
                  <c:v>0.99714000000000003</c:v>
                </c:pt>
                <c:pt idx="30">
                  <c:v>0.74468999999999996</c:v>
                </c:pt>
                <c:pt idx="31">
                  <c:v>0.99061999999999995</c:v>
                </c:pt>
                <c:pt idx="32">
                  <c:v>1.2596799999999999</c:v>
                </c:pt>
                <c:pt idx="33">
                  <c:v>1.1976899999999999</c:v>
                </c:pt>
                <c:pt idx="34">
                  <c:v>1.0555000000000001</c:v>
                </c:pt>
                <c:pt idx="35">
                  <c:v>1.21349</c:v>
                </c:pt>
                <c:pt idx="36">
                  <c:v>0.84106999999999998</c:v>
                </c:pt>
                <c:pt idx="37">
                  <c:v>1.02885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BBB-4E3B-B868-4266B030C1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1368504"/>
        <c:axId val="461367192"/>
      </c:scatterChart>
      <c:valAx>
        <c:axId val="461368504"/>
        <c:scaling>
          <c:orientation val="minMax"/>
          <c:min val="1.5000000000000003E-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Rate Parameter (B</a:t>
                </a:r>
                <a:r>
                  <a:rPr lang="en-US" baseline="-25000"/>
                  <a:t>1</a:t>
                </a:r>
                <a:r>
                  <a:rPr lang="en-US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367192"/>
        <c:crosses val="autoZero"/>
        <c:crossBetween val="midCat"/>
      </c:valAx>
      <c:valAx>
        <c:axId val="461367192"/>
        <c:scaling>
          <c:orientation val="minMax"/>
          <c:min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Shape Parameter (B</a:t>
                </a:r>
                <a:r>
                  <a:rPr lang="en-US" baseline="-25000"/>
                  <a:t>2</a:t>
                </a:r>
                <a:r>
                  <a:rPr lang="en-US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3685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</a:t>
            </a:r>
            <a:r>
              <a:rPr lang="en-US" baseline="0"/>
              <a:t> height vs. breast-height age</a:t>
            </a:r>
            <a:br>
              <a:rPr lang="en-US" baseline="0"/>
            </a:br>
            <a:r>
              <a:rPr lang="en-US" baseline="0"/>
              <a:t>SMC Type I control plots (N=38)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701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xVal>
            <c:numRef>
              <c:f>Sheet1!$C$2:$C$10</c:f>
              <c:numCache>
                <c:formatCode>General</c:formatCode>
                <c:ptCount val="9"/>
                <c:pt idx="0">
                  <c:v>10</c:v>
                </c:pt>
                <c:pt idx="1">
                  <c:v>14</c:v>
                </c:pt>
                <c:pt idx="2">
                  <c:v>18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34</c:v>
                </c:pt>
                <c:pt idx="7">
                  <c:v>38</c:v>
                </c:pt>
                <c:pt idx="8">
                  <c:v>42</c:v>
                </c:pt>
              </c:numCache>
            </c:numRef>
          </c:xVal>
          <c:yVal>
            <c:numRef>
              <c:f>Sheet1!$D$2:$D$10</c:f>
              <c:numCache>
                <c:formatCode>General</c:formatCode>
                <c:ptCount val="9"/>
                <c:pt idx="0">
                  <c:v>27.3</c:v>
                </c:pt>
                <c:pt idx="1">
                  <c:v>35</c:v>
                </c:pt>
                <c:pt idx="2">
                  <c:v>44.4</c:v>
                </c:pt>
                <c:pt idx="3">
                  <c:v>53.8</c:v>
                </c:pt>
                <c:pt idx="4">
                  <c:v>65.2</c:v>
                </c:pt>
                <c:pt idx="5">
                  <c:v>72.099999999999994</c:v>
                </c:pt>
                <c:pt idx="6">
                  <c:v>81.599999999999994</c:v>
                </c:pt>
                <c:pt idx="7">
                  <c:v>89.9</c:v>
                </c:pt>
                <c:pt idx="8">
                  <c:v>96.7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8B8-49E0-8C84-A11381F7DC02}"/>
            </c:ext>
          </c:extLst>
        </c:ser>
        <c:ser>
          <c:idx val="1"/>
          <c:order val="1"/>
          <c:tx>
            <c:v>702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5"/>
              <c:spPr>
                <a:solidFill>
                  <a:schemeClr val="accent2"/>
                </a:solidFill>
                <a:ln w="6350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8B8-49E0-8C84-A11381F7DC02}"/>
              </c:ext>
            </c:extLst>
          </c:dPt>
          <c:xVal>
            <c:numRef>
              <c:f>Sheet1!$C$11:$C$19</c:f>
              <c:numCache>
                <c:formatCode>General</c:formatCode>
                <c:ptCount val="9"/>
                <c:pt idx="0">
                  <c:v>10</c:v>
                </c:pt>
                <c:pt idx="1">
                  <c:v>14</c:v>
                </c:pt>
                <c:pt idx="2">
                  <c:v>18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34</c:v>
                </c:pt>
                <c:pt idx="7">
                  <c:v>38</c:v>
                </c:pt>
                <c:pt idx="8">
                  <c:v>42</c:v>
                </c:pt>
              </c:numCache>
            </c:numRef>
          </c:xVal>
          <c:yVal>
            <c:numRef>
              <c:f>Sheet1!$D$11:$D$19</c:f>
              <c:numCache>
                <c:formatCode>General</c:formatCode>
                <c:ptCount val="9"/>
                <c:pt idx="0">
                  <c:v>32.4</c:v>
                </c:pt>
                <c:pt idx="1">
                  <c:v>38.5</c:v>
                </c:pt>
                <c:pt idx="2">
                  <c:v>49.9</c:v>
                </c:pt>
                <c:pt idx="3">
                  <c:v>57.4</c:v>
                </c:pt>
                <c:pt idx="4">
                  <c:v>65.400000000000006</c:v>
                </c:pt>
                <c:pt idx="5">
                  <c:v>74.7</c:v>
                </c:pt>
                <c:pt idx="6">
                  <c:v>80.7</c:v>
                </c:pt>
                <c:pt idx="7">
                  <c:v>90.6</c:v>
                </c:pt>
                <c:pt idx="8">
                  <c:v>94.4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8B8-49E0-8C84-A11381F7DC02}"/>
            </c:ext>
          </c:extLst>
        </c:ser>
        <c:ser>
          <c:idx val="2"/>
          <c:order val="2"/>
          <c:tx>
            <c:v>703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Sheet1!$C$20:$C$28</c:f>
              <c:numCache>
                <c:formatCode>General</c:formatCode>
                <c:ptCount val="9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</c:numCache>
            </c:numRef>
          </c:xVal>
          <c:yVal>
            <c:numRef>
              <c:f>Sheet1!$D$20:$D$28</c:f>
              <c:numCache>
                <c:formatCode>General</c:formatCode>
                <c:ptCount val="9"/>
                <c:pt idx="0">
                  <c:v>16.3</c:v>
                </c:pt>
                <c:pt idx="1">
                  <c:v>32.299999999999997</c:v>
                </c:pt>
                <c:pt idx="2">
                  <c:v>40.1</c:v>
                </c:pt>
                <c:pt idx="3">
                  <c:v>55.8</c:v>
                </c:pt>
                <c:pt idx="4">
                  <c:v>64.900000000000006</c:v>
                </c:pt>
                <c:pt idx="5">
                  <c:v>76.599999999999994</c:v>
                </c:pt>
                <c:pt idx="6">
                  <c:v>86.5</c:v>
                </c:pt>
                <c:pt idx="7">
                  <c:v>100</c:v>
                </c:pt>
                <c:pt idx="8">
                  <c:v>108.2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8B8-49E0-8C84-A11381F7DC02}"/>
            </c:ext>
          </c:extLst>
        </c:ser>
        <c:ser>
          <c:idx val="3"/>
          <c:order val="3"/>
          <c:tx>
            <c:v>704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Sheet1!$C$29:$C$35</c:f>
              <c:numCache>
                <c:formatCode>General</c:formatCode>
                <c:ptCount val="7"/>
                <c:pt idx="0">
                  <c:v>9</c:v>
                </c:pt>
                <c:pt idx="1">
                  <c:v>13</c:v>
                </c:pt>
                <c:pt idx="2">
                  <c:v>17</c:v>
                </c:pt>
                <c:pt idx="3">
                  <c:v>21</c:v>
                </c:pt>
                <c:pt idx="4">
                  <c:v>25</c:v>
                </c:pt>
                <c:pt idx="5">
                  <c:v>29</c:v>
                </c:pt>
                <c:pt idx="6">
                  <c:v>33</c:v>
                </c:pt>
              </c:numCache>
            </c:numRef>
          </c:xVal>
          <c:yVal>
            <c:numRef>
              <c:f>Sheet1!$D$29:$D$35</c:f>
              <c:numCache>
                <c:formatCode>General</c:formatCode>
                <c:ptCount val="7"/>
                <c:pt idx="0">
                  <c:v>31.9</c:v>
                </c:pt>
                <c:pt idx="1">
                  <c:v>41.7</c:v>
                </c:pt>
                <c:pt idx="2">
                  <c:v>55.5</c:v>
                </c:pt>
                <c:pt idx="3">
                  <c:v>70.7</c:v>
                </c:pt>
                <c:pt idx="4">
                  <c:v>82.4</c:v>
                </c:pt>
                <c:pt idx="5">
                  <c:v>93.6</c:v>
                </c:pt>
                <c:pt idx="6">
                  <c:v>104.3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8B8-49E0-8C84-A11381F7DC02}"/>
            </c:ext>
          </c:extLst>
        </c:ser>
        <c:ser>
          <c:idx val="4"/>
          <c:order val="4"/>
          <c:tx>
            <c:v>705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Sheet1!$C$36:$C$44</c:f>
              <c:numCache>
                <c:formatCode>General</c:formatCode>
                <c:ptCount val="9"/>
                <c:pt idx="0">
                  <c:v>8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  <c:pt idx="7">
                  <c:v>36</c:v>
                </c:pt>
                <c:pt idx="8">
                  <c:v>40</c:v>
                </c:pt>
              </c:numCache>
            </c:numRef>
          </c:xVal>
          <c:yVal>
            <c:numRef>
              <c:f>Sheet1!$D$36:$D$44</c:f>
              <c:numCache>
                <c:formatCode>General</c:formatCode>
                <c:ptCount val="9"/>
                <c:pt idx="0">
                  <c:v>27.1</c:v>
                </c:pt>
                <c:pt idx="1">
                  <c:v>36.9</c:v>
                </c:pt>
                <c:pt idx="2">
                  <c:v>49.5</c:v>
                </c:pt>
                <c:pt idx="3">
                  <c:v>60.8</c:v>
                </c:pt>
                <c:pt idx="4">
                  <c:v>72.8</c:v>
                </c:pt>
                <c:pt idx="5">
                  <c:v>84.2</c:v>
                </c:pt>
                <c:pt idx="6">
                  <c:v>94.7</c:v>
                </c:pt>
                <c:pt idx="7">
                  <c:v>101.6</c:v>
                </c:pt>
                <c:pt idx="8">
                  <c:v>111.1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8B8-49E0-8C84-A11381F7DC02}"/>
            </c:ext>
          </c:extLst>
        </c:ser>
        <c:ser>
          <c:idx val="5"/>
          <c:order val="5"/>
          <c:tx>
            <c:v>706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Sheet1!$C$45:$C$53</c:f>
              <c:numCache>
                <c:formatCode>General</c:formatCode>
                <c:ptCount val="9"/>
                <c:pt idx="0">
                  <c:v>8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  <c:pt idx="5">
                  <c:v>28</c:v>
                </c:pt>
                <c:pt idx="6">
                  <c:v>32</c:v>
                </c:pt>
                <c:pt idx="7">
                  <c:v>36</c:v>
                </c:pt>
                <c:pt idx="8">
                  <c:v>40</c:v>
                </c:pt>
              </c:numCache>
            </c:numRef>
          </c:xVal>
          <c:yVal>
            <c:numRef>
              <c:f>Sheet1!$D$45:$D$53</c:f>
              <c:numCache>
                <c:formatCode>General</c:formatCode>
                <c:ptCount val="9"/>
                <c:pt idx="0">
                  <c:v>31</c:v>
                </c:pt>
                <c:pt idx="1">
                  <c:v>42.5</c:v>
                </c:pt>
                <c:pt idx="2">
                  <c:v>57.2</c:v>
                </c:pt>
                <c:pt idx="3">
                  <c:v>66.400000000000006</c:v>
                </c:pt>
                <c:pt idx="4">
                  <c:v>80</c:v>
                </c:pt>
                <c:pt idx="5">
                  <c:v>86.4</c:v>
                </c:pt>
                <c:pt idx="6">
                  <c:v>99.7</c:v>
                </c:pt>
                <c:pt idx="7">
                  <c:v>104.2</c:v>
                </c:pt>
                <c:pt idx="8">
                  <c:v>117.8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8B8-49E0-8C84-A11381F7DC02}"/>
            </c:ext>
          </c:extLst>
        </c:ser>
        <c:ser>
          <c:idx val="6"/>
          <c:order val="6"/>
          <c:tx>
            <c:v>707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Sheet1!$C$54:$C$62</c:f>
              <c:numCache>
                <c:formatCode>General</c:formatCode>
                <c:ptCount val="9"/>
                <c:pt idx="0">
                  <c:v>11</c:v>
                </c:pt>
                <c:pt idx="1">
                  <c:v>15</c:v>
                </c:pt>
                <c:pt idx="2">
                  <c:v>19</c:v>
                </c:pt>
                <c:pt idx="3">
                  <c:v>23</c:v>
                </c:pt>
                <c:pt idx="4">
                  <c:v>27</c:v>
                </c:pt>
                <c:pt idx="5">
                  <c:v>31</c:v>
                </c:pt>
                <c:pt idx="6">
                  <c:v>35</c:v>
                </c:pt>
                <c:pt idx="7">
                  <c:v>39</c:v>
                </c:pt>
                <c:pt idx="8">
                  <c:v>43</c:v>
                </c:pt>
              </c:numCache>
            </c:numRef>
          </c:xVal>
          <c:yVal>
            <c:numRef>
              <c:f>Sheet1!$D$54:$D$62</c:f>
              <c:numCache>
                <c:formatCode>General</c:formatCode>
                <c:ptCount val="9"/>
                <c:pt idx="0">
                  <c:v>32.700000000000003</c:v>
                </c:pt>
                <c:pt idx="1">
                  <c:v>44.2</c:v>
                </c:pt>
                <c:pt idx="2">
                  <c:v>52.5</c:v>
                </c:pt>
                <c:pt idx="3">
                  <c:v>65.599999999999994</c:v>
                </c:pt>
                <c:pt idx="4">
                  <c:v>73.7</c:v>
                </c:pt>
                <c:pt idx="5">
                  <c:v>84.2</c:v>
                </c:pt>
                <c:pt idx="6">
                  <c:v>93.2</c:v>
                </c:pt>
                <c:pt idx="7">
                  <c:v>102.8</c:v>
                </c:pt>
                <c:pt idx="8">
                  <c:v>111.6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8B8-49E0-8C84-A11381F7DC02}"/>
            </c:ext>
          </c:extLst>
        </c:ser>
        <c:ser>
          <c:idx val="7"/>
          <c:order val="7"/>
          <c:tx>
            <c:v>708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Sheet1!$C$63:$C$70</c:f>
              <c:numCache>
                <c:formatCode>General</c:formatCode>
                <c:ptCount val="8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15</c:v>
                </c:pt>
                <c:pt idx="4">
                  <c:v>19</c:v>
                </c:pt>
                <c:pt idx="5">
                  <c:v>23</c:v>
                </c:pt>
                <c:pt idx="6">
                  <c:v>27</c:v>
                </c:pt>
                <c:pt idx="7">
                  <c:v>31</c:v>
                </c:pt>
              </c:numCache>
            </c:numRef>
          </c:xVal>
          <c:yVal>
            <c:numRef>
              <c:f>Sheet1!$D$63:$D$70</c:f>
              <c:numCache>
                <c:formatCode>General</c:formatCode>
                <c:ptCount val="8"/>
                <c:pt idx="0">
                  <c:v>18.600000000000001</c:v>
                </c:pt>
                <c:pt idx="1">
                  <c:v>30.4</c:v>
                </c:pt>
                <c:pt idx="2">
                  <c:v>44.1</c:v>
                </c:pt>
                <c:pt idx="3">
                  <c:v>54.8</c:v>
                </c:pt>
                <c:pt idx="4">
                  <c:v>65.2</c:v>
                </c:pt>
                <c:pt idx="5">
                  <c:v>75.8</c:v>
                </c:pt>
                <c:pt idx="6">
                  <c:v>93.4</c:v>
                </c:pt>
                <c:pt idx="7">
                  <c:v>102.2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8B8-49E0-8C84-A11381F7DC02}"/>
            </c:ext>
          </c:extLst>
        </c:ser>
        <c:ser>
          <c:idx val="8"/>
          <c:order val="8"/>
          <c:tx>
            <c:v>709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Sheet1!$C$71:$C$78</c:f>
              <c:numCache>
                <c:formatCode>General</c:formatCode>
                <c:ptCount val="8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22</c:v>
                </c:pt>
                <c:pt idx="5">
                  <c:v>26</c:v>
                </c:pt>
                <c:pt idx="6">
                  <c:v>30</c:v>
                </c:pt>
                <c:pt idx="7">
                  <c:v>34</c:v>
                </c:pt>
              </c:numCache>
            </c:numRef>
          </c:xVal>
          <c:yVal>
            <c:numRef>
              <c:f>Sheet1!$D$71:$D$78</c:f>
              <c:numCache>
                <c:formatCode>General</c:formatCode>
                <c:ptCount val="8"/>
                <c:pt idx="0">
                  <c:v>35.9</c:v>
                </c:pt>
                <c:pt idx="1">
                  <c:v>46.2</c:v>
                </c:pt>
                <c:pt idx="2">
                  <c:v>60.9</c:v>
                </c:pt>
                <c:pt idx="3">
                  <c:v>75.599999999999994</c:v>
                </c:pt>
                <c:pt idx="4">
                  <c:v>87.2</c:v>
                </c:pt>
                <c:pt idx="5">
                  <c:v>98.3</c:v>
                </c:pt>
                <c:pt idx="6">
                  <c:v>110</c:v>
                </c:pt>
                <c:pt idx="7">
                  <c:v>112.2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8B8-49E0-8C84-A11381F7DC02}"/>
            </c:ext>
          </c:extLst>
        </c:ser>
        <c:ser>
          <c:idx val="9"/>
          <c:order val="9"/>
          <c:tx>
            <c:v>710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Sheet1!$C$79:$C$86</c:f>
              <c:numCache>
                <c:formatCode>General</c:formatCode>
                <c:ptCount val="8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</c:numCache>
            </c:numRef>
          </c:xVal>
          <c:yVal>
            <c:numRef>
              <c:f>Sheet1!$D$79:$D$86</c:f>
              <c:numCache>
                <c:formatCode>General</c:formatCode>
                <c:ptCount val="8"/>
                <c:pt idx="0">
                  <c:v>18.7</c:v>
                </c:pt>
                <c:pt idx="1">
                  <c:v>27.8</c:v>
                </c:pt>
                <c:pt idx="2">
                  <c:v>44.9</c:v>
                </c:pt>
                <c:pt idx="3">
                  <c:v>58.8</c:v>
                </c:pt>
                <c:pt idx="4">
                  <c:v>72</c:v>
                </c:pt>
                <c:pt idx="5">
                  <c:v>82.4</c:v>
                </c:pt>
                <c:pt idx="6">
                  <c:v>94.8</c:v>
                </c:pt>
                <c:pt idx="7">
                  <c:v>101.9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38B8-49E0-8C84-A11381F7DC02}"/>
            </c:ext>
          </c:extLst>
        </c:ser>
        <c:ser>
          <c:idx val="10"/>
          <c:order val="10"/>
          <c:tx>
            <c:v>711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Sheet1!$C$87:$C$95</c:f>
              <c:numCache>
                <c:formatCode>General</c:formatCode>
                <c:ptCount val="9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  <c:pt idx="7">
                  <c:v>33</c:v>
                </c:pt>
                <c:pt idx="8">
                  <c:v>35</c:v>
                </c:pt>
              </c:numCache>
            </c:numRef>
          </c:xVal>
          <c:yVal>
            <c:numRef>
              <c:f>Sheet1!$D$87:$D$95</c:f>
              <c:numCache>
                <c:formatCode>General</c:formatCode>
                <c:ptCount val="9"/>
                <c:pt idx="0">
                  <c:v>22.6</c:v>
                </c:pt>
                <c:pt idx="1">
                  <c:v>34.299999999999997</c:v>
                </c:pt>
                <c:pt idx="2">
                  <c:v>48.6</c:v>
                </c:pt>
                <c:pt idx="3">
                  <c:v>62.9</c:v>
                </c:pt>
                <c:pt idx="4">
                  <c:v>77.2</c:v>
                </c:pt>
                <c:pt idx="5">
                  <c:v>87.3</c:v>
                </c:pt>
                <c:pt idx="6">
                  <c:v>100.2</c:v>
                </c:pt>
                <c:pt idx="7">
                  <c:v>110.5</c:v>
                </c:pt>
                <c:pt idx="8">
                  <c:v>117.6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38B8-49E0-8C84-A11381F7DC02}"/>
            </c:ext>
          </c:extLst>
        </c:ser>
        <c:ser>
          <c:idx val="11"/>
          <c:order val="11"/>
          <c:tx>
            <c:v>712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xVal>
            <c:numRef>
              <c:f>Sheet1!$C$96:$C$103</c:f>
              <c:numCache>
                <c:formatCode>General</c:formatCode>
                <c:ptCount val="8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15</c:v>
                </c:pt>
                <c:pt idx="4">
                  <c:v>19</c:v>
                </c:pt>
                <c:pt idx="5">
                  <c:v>23</c:v>
                </c:pt>
                <c:pt idx="6">
                  <c:v>27</c:v>
                </c:pt>
                <c:pt idx="7">
                  <c:v>31</c:v>
                </c:pt>
              </c:numCache>
            </c:numRef>
          </c:xVal>
          <c:yVal>
            <c:numRef>
              <c:f>Sheet1!$D$96:$D$103</c:f>
              <c:numCache>
                <c:formatCode>General</c:formatCode>
                <c:ptCount val="8"/>
                <c:pt idx="0">
                  <c:v>13.5</c:v>
                </c:pt>
                <c:pt idx="1">
                  <c:v>23.1</c:v>
                </c:pt>
                <c:pt idx="2">
                  <c:v>35.4</c:v>
                </c:pt>
                <c:pt idx="3">
                  <c:v>46.4</c:v>
                </c:pt>
                <c:pt idx="4">
                  <c:v>55.9</c:v>
                </c:pt>
                <c:pt idx="5">
                  <c:v>67</c:v>
                </c:pt>
                <c:pt idx="6">
                  <c:v>79</c:v>
                </c:pt>
                <c:pt idx="7">
                  <c:v>88.5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8B8-49E0-8C84-A11381F7DC02}"/>
            </c:ext>
          </c:extLst>
        </c:ser>
        <c:ser>
          <c:idx val="12"/>
          <c:order val="12"/>
          <c:tx>
            <c:v>713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Sheet1!$C$104:$C$111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  <c:pt idx="7">
                  <c:v>33</c:v>
                </c:pt>
              </c:numCache>
            </c:numRef>
          </c:xVal>
          <c:yVal>
            <c:numRef>
              <c:f>Sheet1!$D$104:$D$111</c:f>
              <c:numCache>
                <c:formatCode>General</c:formatCode>
                <c:ptCount val="8"/>
                <c:pt idx="0">
                  <c:v>21.5</c:v>
                </c:pt>
                <c:pt idx="1">
                  <c:v>29.4</c:v>
                </c:pt>
                <c:pt idx="2">
                  <c:v>41.7</c:v>
                </c:pt>
                <c:pt idx="3">
                  <c:v>56.4</c:v>
                </c:pt>
                <c:pt idx="4">
                  <c:v>71.099999999999994</c:v>
                </c:pt>
                <c:pt idx="5">
                  <c:v>78.7</c:v>
                </c:pt>
                <c:pt idx="6">
                  <c:v>91.7</c:v>
                </c:pt>
                <c:pt idx="7">
                  <c:v>97.9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38B8-49E0-8C84-A11381F7DC02}"/>
            </c:ext>
          </c:extLst>
        </c:ser>
        <c:ser>
          <c:idx val="13"/>
          <c:order val="13"/>
          <c:tx>
            <c:v>714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Sheet1!$C$112:$C$119</c:f>
              <c:numCache>
                <c:formatCode>General</c:formatCode>
                <c:ptCount val="8"/>
                <c:pt idx="0">
                  <c:v>11</c:v>
                </c:pt>
                <c:pt idx="1">
                  <c:v>15</c:v>
                </c:pt>
                <c:pt idx="2">
                  <c:v>19</c:v>
                </c:pt>
                <c:pt idx="3">
                  <c:v>23</c:v>
                </c:pt>
                <c:pt idx="4">
                  <c:v>27</c:v>
                </c:pt>
                <c:pt idx="5">
                  <c:v>31</c:v>
                </c:pt>
                <c:pt idx="6">
                  <c:v>35</c:v>
                </c:pt>
                <c:pt idx="7">
                  <c:v>39</c:v>
                </c:pt>
              </c:numCache>
            </c:numRef>
          </c:xVal>
          <c:yVal>
            <c:numRef>
              <c:f>Sheet1!$D$112:$D$119</c:f>
              <c:numCache>
                <c:formatCode>General</c:formatCode>
                <c:ptCount val="8"/>
                <c:pt idx="0">
                  <c:v>33</c:v>
                </c:pt>
                <c:pt idx="1">
                  <c:v>46</c:v>
                </c:pt>
                <c:pt idx="2">
                  <c:v>54</c:v>
                </c:pt>
                <c:pt idx="3">
                  <c:v>65.400000000000006</c:v>
                </c:pt>
                <c:pt idx="4">
                  <c:v>70.900000000000006</c:v>
                </c:pt>
                <c:pt idx="5">
                  <c:v>82.4</c:v>
                </c:pt>
                <c:pt idx="6">
                  <c:v>90.4</c:v>
                </c:pt>
                <c:pt idx="7">
                  <c:v>96.9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8B8-49E0-8C84-A11381F7DC02}"/>
            </c:ext>
          </c:extLst>
        </c:ser>
        <c:ser>
          <c:idx val="14"/>
          <c:order val="14"/>
          <c:tx>
            <c:v>715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Sheet1!$C$120:$C$127</c:f>
              <c:numCache>
                <c:formatCode>General</c:formatCode>
                <c:ptCount val="8"/>
                <c:pt idx="0">
                  <c:v>11</c:v>
                </c:pt>
                <c:pt idx="1">
                  <c:v>15</c:v>
                </c:pt>
                <c:pt idx="2">
                  <c:v>19</c:v>
                </c:pt>
                <c:pt idx="3">
                  <c:v>23</c:v>
                </c:pt>
                <c:pt idx="4">
                  <c:v>27</c:v>
                </c:pt>
                <c:pt idx="5">
                  <c:v>31</c:v>
                </c:pt>
                <c:pt idx="6">
                  <c:v>35</c:v>
                </c:pt>
                <c:pt idx="7">
                  <c:v>39</c:v>
                </c:pt>
              </c:numCache>
            </c:numRef>
          </c:xVal>
          <c:yVal>
            <c:numRef>
              <c:f>Sheet1!$D$120:$D$127</c:f>
              <c:numCache>
                <c:formatCode>General</c:formatCode>
                <c:ptCount val="8"/>
                <c:pt idx="0">
                  <c:v>26.2</c:v>
                </c:pt>
                <c:pt idx="1">
                  <c:v>38</c:v>
                </c:pt>
                <c:pt idx="2">
                  <c:v>45.1</c:v>
                </c:pt>
                <c:pt idx="3">
                  <c:v>51.9</c:v>
                </c:pt>
                <c:pt idx="4">
                  <c:v>59.9</c:v>
                </c:pt>
                <c:pt idx="5">
                  <c:v>69.599999999999994</c:v>
                </c:pt>
                <c:pt idx="6">
                  <c:v>75.599999999999994</c:v>
                </c:pt>
                <c:pt idx="7">
                  <c:v>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38B8-49E0-8C84-A11381F7DC02}"/>
            </c:ext>
          </c:extLst>
        </c:ser>
        <c:ser>
          <c:idx val="15"/>
          <c:order val="15"/>
          <c:tx>
            <c:v>716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Sheet1!$C$128:$C$135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  <c:pt idx="7">
                  <c:v>33</c:v>
                </c:pt>
              </c:numCache>
            </c:numRef>
          </c:xVal>
          <c:yVal>
            <c:numRef>
              <c:f>Sheet1!$D$128:$D$135</c:f>
              <c:numCache>
                <c:formatCode>General</c:formatCode>
                <c:ptCount val="8"/>
                <c:pt idx="0">
                  <c:v>14.6</c:v>
                </c:pt>
                <c:pt idx="1">
                  <c:v>28.1</c:v>
                </c:pt>
                <c:pt idx="2">
                  <c:v>37.6</c:v>
                </c:pt>
                <c:pt idx="3">
                  <c:v>44.8</c:v>
                </c:pt>
                <c:pt idx="4">
                  <c:v>55</c:v>
                </c:pt>
                <c:pt idx="5">
                  <c:v>65</c:v>
                </c:pt>
                <c:pt idx="6">
                  <c:v>71.2</c:v>
                </c:pt>
                <c:pt idx="7">
                  <c:v>78.400000000000006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38B8-49E0-8C84-A11381F7DC02}"/>
            </c:ext>
          </c:extLst>
        </c:ser>
        <c:ser>
          <c:idx val="16"/>
          <c:order val="16"/>
          <c:tx>
            <c:v>717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Sheet1!$C$136:$C$143</c:f>
              <c:numCache>
                <c:formatCode>General</c:formatCode>
                <c:ptCount val="8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15</c:v>
                </c:pt>
                <c:pt idx="4">
                  <c:v>19</c:v>
                </c:pt>
                <c:pt idx="5">
                  <c:v>23</c:v>
                </c:pt>
                <c:pt idx="6">
                  <c:v>27</c:v>
                </c:pt>
                <c:pt idx="7">
                  <c:v>31</c:v>
                </c:pt>
              </c:numCache>
            </c:numRef>
          </c:xVal>
          <c:yVal>
            <c:numRef>
              <c:f>Sheet1!$D$136:$D$143</c:f>
              <c:numCache>
                <c:formatCode>General</c:formatCode>
                <c:ptCount val="8"/>
                <c:pt idx="0">
                  <c:v>16.5</c:v>
                </c:pt>
                <c:pt idx="1">
                  <c:v>30.6</c:v>
                </c:pt>
                <c:pt idx="2">
                  <c:v>45.7</c:v>
                </c:pt>
                <c:pt idx="3">
                  <c:v>61.1</c:v>
                </c:pt>
                <c:pt idx="4">
                  <c:v>71.900000000000006</c:v>
                </c:pt>
                <c:pt idx="5">
                  <c:v>82.7</c:v>
                </c:pt>
                <c:pt idx="6">
                  <c:v>95.6</c:v>
                </c:pt>
                <c:pt idx="7">
                  <c:v>104.9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38B8-49E0-8C84-A11381F7DC02}"/>
            </c:ext>
          </c:extLst>
        </c:ser>
        <c:ser>
          <c:idx val="17"/>
          <c:order val="17"/>
          <c:tx>
            <c:v>718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Sheet1!$C$144:$C$151</c:f>
              <c:numCache>
                <c:formatCode>General</c:formatCode>
                <c:ptCount val="8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</c:numCache>
            </c:numRef>
          </c:xVal>
          <c:yVal>
            <c:numRef>
              <c:f>Sheet1!$D$144:$D$151</c:f>
              <c:numCache>
                <c:formatCode>General</c:formatCode>
                <c:ptCount val="8"/>
                <c:pt idx="0">
                  <c:v>20.5</c:v>
                </c:pt>
                <c:pt idx="1">
                  <c:v>33.9</c:v>
                </c:pt>
                <c:pt idx="2">
                  <c:v>50</c:v>
                </c:pt>
                <c:pt idx="3">
                  <c:v>63.3</c:v>
                </c:pt>
                <c:pt idx="4">
                  <c:v>75.599999999999994</c:v>
                </c:pt>
                <c:pt idx="5">
                  <c:v>84.5</c:v>
                </c:pt>
                <c:pt idx="6">
                  <c:v>97.8</c:v>
                </c:pt>
                <c:pt idx="7">
                  <c:v>105.3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38B8-49E0-8C84-A11381F7DC02}"/>
            </c:ext>
          </c:extLst>
        </c:ser>
        <c:ser>
          <c:idx val="18"/>
          <c:order val="18"/>
          <c:tx>
            <c:v>719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xVal>
            <c:numRef>
              <c:f>Sheet1!$C$152:$C$156</c:f>
              <c:numCache>
                <c:formatCode>General</c:formatCode>
                <c:ptCount val="5"/>
                <c:pt idx="0">
                  <c:v>10</c:v>
                </c:pt>
                <c:pt idx="1">
                  <c:v>14</c:v>
                </c:pt>
                <c:pt idx="2">
                  <c:v>18</c:v>
                </c:pt>
                <c:pt idx="3">
                  <c:v>22</c:v>
                </c:pt>
                <c:pt idx="4">
                  <c:v>26</c:v>
                </c:pt>
              </c:numCache>
            </c:numRef>
          </c:xVal>
          <c:yVal>
            <c:numRef>
              <c:f>Sheet1!$D$152:$D$156</c:f>
              <c:numCache>
                <c:formatCode>General</c:formatCode>
                <c:ptCount val="5"/>
                <c:pt idx="0">
                  <c:v>36.1</c:v>
                </c:pt>
                <c:pt idx="1">
                  <c:v>47.9</c:v>
                </c:pt>
                <c:pt idx="2">
                  <c:v>59.5</c:v>
                </c:pt>
                <c:pt idx="3">
                  <c:v>75.3</c:v>
                </c:pt>
                <c:pt idx="4">
                  <c:v>82.6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38B8-49E0-8C84-A11381F7DC02}"/>
            </c:ext>
          </c:extLst>
        </c:ser>
        <c:ser>
          <c:idx val="19"/>
          <c:order val="19"/>
          <c:tx>
            <c:v>720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</a:schemeClr>
              </a:solidFill>
              <a:ln w="9525">
                <a:solidFill>
                  <a:schemeClr val="accent2">
                    <a:lumMod val="80000"/>
                  </a:schemeClr>
                </a:solidFill>
              </a:ln>
              <a:effectLst/>
            </c:spPr>
          </c:marker>
          <c:xVal>
            <c:numRef>
              <c:f>Sheet1!$C$157:$C$164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  <c:pt idx="7">
                  <c:v>33</c:v>
                </c:pt>
              </c:numCache>
            </c:numRef>
          </c:xVal>
          <c:yVal>
            <c:numRef>
              <c:f>Sheet1!$D$157:$D$164</c:f>
              <c:numCache>
                <c:formatCode>General</c:formatCode>
                <c:ptCount val="8"/>
                <c:pt idx="0">
                  <c:v>17.8</c:v>
                </c:pt>
                <c:pt idx="1">
                  <c:v>27.6</c:v>
                </c:pt>
                <c:pt idx="2">
                  <c:v>40.9</c:v>
                </c:pt>
                <c:pt idx="3">
                  <c:v>53</c:v>
                </c:pt>
                <c:pt idx="4">
                  <c:v>61.4</c:v>
                </c:pt>
                <c:pt idx="5">
                  <c:v>68.8</c:v>
                </c:pt>
                <c:pt idx="6">
                  <c:v>81.099999999999994</c:v>
                </c:pt>
                <c:pt idx="7">
                  <c:v>88.4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38B8-49E0-8C84-A11381F7DC02}"/>
            </c:ext>
          </c:extLst>
        </c:ser>
        <c:ser>
          <c:idx val="20"/>
          <c:order val="20"/>
          <c:tx>
            <c:v>721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</a:schemeClr>
              </a:solidFill>
              <a:ln w="9525">
                <a:solidFill>
                  <a:schemeClr val="accent3">
                    <a:lumMod val="80000"/>
                  </a:schemeClr>
                </a:solidFill>
              </a:ln>
              <a:effectLst/>
            </c:spPr>
          </c:marker>
          <c:xVal>
            <c:numRef>
              <c:f>Sheet1!$C$165:$C$172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  <c:pt idx="7">
                  <c:v>33</c:v>
                </c:pt>
              </c:numCache>
            </c:numRef>
          </c:xVal>
          <c:yVal>
            <c:numRef>
              <c:f>Sheet1!$D$165:$D$172</c:f>
              <c:numCache>
                <c:formatCode>General</c:formatCode>
                <c:ptCount val="8"/>
                <c:pt idx="0">
                  <c:v>20.5</c:v>
                </c:pt>
                <c:pt idx="1">
                  <c:v>28.7</c:v>
                </c:pt>
                <c:pt idx="2">
                  <c:v>44.8</c:v>
                </c:pt>
                <c:pt idx="3">
                  <c:v>56</c:v>
                </c:pt>
                <c:pt idx="4">
                  <c:v>68.599999999999994</c:v>
                </c:pt>
                <c:pt idx="5">
                  <c:v>75.099999999999994</c:v>
                </c:pt>
                <c:pt idx="6">
                  <c:v>86.2</c:v>
                </c:pt>
                <c:pt idx="7">
                  <c:v>92.1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38B8-49E0-8C84-A11381F7DC02}"/>
            </c:ext>
          </c:extLst>
        </c:ser>
        <c:ser>
          <c:idx val="21"/>
          <c:order val="21"/>
          <c:tx>
            <c:v>722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</a:schemeClr>
              </a:solidFill>
              <a:ln w="9525">
                <a:solidFill>
                  <a:schemeClr val="accent4">
                    <a:lumMod val="80000"/>
                  </a:schemeClr>
                </a:solidFill>
              </a:ln>
              <a:effectLst/>
            </c:spPr>
          </c:marker>
          <c:xVal>
            <c:numRef>
              <c:f>Sheet1!$C$173:$C$180</c:f>
              <c:numCache>
                <c:formatCode>General</c:formatCode>
                <c:ptCount val="8"/>
                <c:pt idx="0">
                  <c:v>7</c:v>
                </c:pt>
                <c:pt idx="1">
                  <c:v>9</c:v>
                </c:pt>
                <c:pt idx="2">
                  <c:v>11</c:v>
                </c:pt>
                <c:pt idx="3">
                  <c:v>15</c:v>
                </c:pt>
                <c:pt idx="4">
                  <c:v>19</c:v>
                </c:pt>
                <c:pt idx="5">
                  <c:v>23</c:v>
                </c:pt>
                <c:pt idx="6">
                  <c:v>27</c:v>
                </c:pt>
                <c:pt idx="7">
                  <c:v>31</c:v>
                </c:pt>
              </c:numCache>
            </c:numRef>
          </c:xVal>
          <c:yVal>
            <c:numRef>
              <c:f>Sheet1!$D$173:$D$181</c:f>
              <c:numCache>
                <c:formatCode>General</c:formatCode>
                <c:ptCount val="9"/>
                <c:pt idx="0">
                  <c:v>27.6</c:v>
                </c:pt>
                <c:pt idx="1">
                  <c:v>31.3</c:v>
                </c:pt>
                <c:pt idx="2">
                  <c:v>37.5</c:v>
                </c:pt>
                <c:pt idx="3">
                  <c:v>48</c:v>
                </c:pt>
                <c:pt idx="4">
                  <c:v>60.7</c:v>
                </c:pt>
                <c:pt idx="5">
                  <c:v>70.599999999999994</c:v>
                </c:pt>
                <c:pt idx="6">
                  <c:v>81.400000000000006</c:v>
                </c:pt>
                <c:pt idx="7">
                  <c:v>92.8</c:v>
                </c:pt>
                <c:pt idx="8">
                  <c:v>95.8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38B8-49E0-8C84-A11381F7DC02}"/>
            </c:ext>
          </c:extLst>
        </c:ser>
        <c:ser>
          <c:idx val="22"/>
          <c:order val="22"/>
          <c:tx>
            <c:v>723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</a:schemeClr>
              </a:solidFill>
              <a:ln w="9525">
                <a:solidFill>
                  <a:schemeClr val="accent5">
                    <a:lumMod val="80000"/>
                  </a:schemeClr>
                </a:solidFill>
              </a:ln>
              <a:effectLst/>
            </c:spPr>
          </c:marker>
          <c:xVal>
            <c:numRef>
              <c:f>Sheet1!$C$182:$C$189</c:f>
              <c:numCache>
                <c:formatCode>General</c:formatCode>
                <c:ptCount val="8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22</c:v>
                </c:pt>
                <c:pt idx="5">
                  <c:v>26</c:v>
                </c:pt>
                <c:pt idx="6">
                  <c:v>30</c:v>
                </c:pt>
                <c:pt idx="7">
                  <c:v>34</c:v>
                </c:pt>
              </c:numCache>
            </c:numRef>
          </c:xVal>
          <c:yVal>
            <c:numRef>
              <c:f>Sheet1!$D$182:$D$189</c:f>
              <c:numCache>
                <c:formatCode>General</c:formatCode>
                <c:ptCount val="8"/>
                <c:pt idx="0">
                  <c:v>25</c:v>
                </c:pt>
                <c:pt idx="1">
                  <c:v>36.9</c:v>
                </c:pt>
                <c:pt idx="2">
                  <c:v>50.4</c:v>
                </c:pt>
                <c:pt idx="3">
                  <c:v>64.2</c:v>
                </c:pt>
                <c:pt idx="4">
                  <c:v>74.8</c:v>
                </c:pt>
                <c:pt idx="5">
                  <c:v>86.7</c:v>
                </c:pt>
                <c:pt idx="6">
                  <c:v>96.8</c:v>
                </c:pt>
                <c:pt idx="7">
                  <c:v>102.2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38B8-49E0-8C84-A11381F7DC02}"/>
            </c:ext>
          </c:extLst>
        </c:ser>
        <c:ser>
          <c:idx val="23"/>
          <c:order val="23"/>
          <c:tx>
            <c:v>724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</a:schemeClr>
              </a:solidFill>
              <a:ln w="9525">
                <a:solidFill>
                  <a:schemeClr val="accent6">
                    <a:lumMod val="80000"/>
                  </a:schemeClr>
                </a:solidFill>
              </a:ln>
              <a:effectLst/>
            </c:spPr>
          </c:marker>
          <c:xVal>
            <c:numRef>
              <c:f>Sheet1!$C$190:$C$197</c:f>
              <c:numCache>
                <c:formatCode>General</c:formatCode>
                <c:ptCount val="8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22</c:v>
                </c:pt>
                <c:pt idx="5">
                  <c:v>26</c:v>
                </c:pt>
                <c:pt idx="6">
                  <c:v>30</c:v>
                </c:pt>
                <c:pt idx="7">
                  <c:v>34</c:v>
                </c:pt>
              </c:numCache>
            </c:numRef>
          </c:xVal>
          <c:yVal>
            <c:numRef>
              <c:f>Sheet1!$D$190:$D$197</c:f>
              <c:numCache>
                <c:formatCode>General</c:formatCode>
                <c:ptCount val="8"/>
                <c:pt idx="0">
                  <c:v>21.3</c:v>
                </c:pt>
                <c:pt idx="1">
                  <c:v>33.799999999999997</c:v>
                </c:pt>
                <c:pt idx="2">
                  <c:v>44.1</c:v>
                </c:pt>
                <c:pt idx="3">
                  <c:v>58.7</c:v>
                </c:pt>
                <c:pt idx="4">
                  <c:v>69.400000000000006</c:v>
                </c:pt>
                <c:pt idx="5">
                  <c:v>79.400000000000006</c:v>
                </c:pt>
                <c:pt idx="6">
                  <c:v>88</c:v>
                </c:pt>
                <c:pt idx="7">
                  <c:v>95.7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38B8-49E0-8C84-A11381F7DC02}"/>
            </c:ext>
          </c:extLst>
        </c:ser>
        <c:ser>
          <c:idx val="24"/>
          <c:order val="24"/>
          <c:tx>
            <c:v>725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Sheet1!$C$198:$C$205</c:f>
              <c:numCache>
                <c:formatCode>General</c:formatCode>
                <c:ptCount val="8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22</c:v>
                </c:pt>
                <c:pt idx="5">
                  <c:v>26</c:v>
                </c:pt>
                <c:pt idx="6">
                  <c:v>30</c:v>
                </c:pt>
                <c:pt idx="7">
                  <c:v>34</c:v>
                </c:pt>
              </c:numCache>
            </c:numRef>
          </c:xVal>
          <c:yVal>
            <c:numRef>
              <c:f>Sheet1!$D$198:$D$205</c:f>
              <c:numCache>
                <c:formatCode>General</c:formatCode>
                <c:ptCount val="8"/>
                <c:pt idx="0">
                  <c:v>25.1</c:v>
                </c:pt>
                <c:pt idx="1">
                  <c:v>36.799999999999997</c:v>
                </c:pt>
                <c:pt idx="2">
                  <c:v>48.8</c:v>
                </c:pt>
                <c:pt idx="3">
                  <c:v>62</c:v>
                </c:pt>
                <c:pt idx="4">
                  <c:v>73.099999999999994</c:v>
                </c:pt>
                <c:pt idx="5">
                  <c:v>81.8</c:v>
                </c:pt>
                <c:pt idx="6">
                  <c:v>98</c:v>
                </c:pt>
                <c:pt idx="7">
                  <c:v>105.6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38B8-49E0-8C84-A11381F7DC02}"/>
            </c:ext>
          </c:extLst>
        </c:ser>
        <c:ser>
          <c:idx val="25"/>
          <c:order val="25"/>
          <c:tx>
            <c:v>726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Sheet1!$C$206:$C$213</c:f>
              <c:numCache>
                <c:formatCode>General</c:formatCode>
                <c:ptCount val="8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15</c:v>
                </c:pt>
                <c:pt idx="4">
                  <c:v>19</c:v>
                </c:pt>
                <c:pt idx="5">
                  <c:v>23</c:v>
                </c:pt>
                <c:pt idx="6">
                  <c:v>27</c:v>
                </c:pt>
                <c:pt idx="7">
                  <c:v>31</c:v>
                </c:pt>
              </c:numCache>
            </c:numRef>
          </c:xVal>
          <c:yVal>
            <c:numRef>
              <c:f>Sheet1!$D$206:$D$213</c:f>
              <c:numCache>
                <c:formatCode>General</c:formatCode>
                <c:ptCount val="8"/>
                <c:pt idx="0">
                  <c:v>15.1</c:v>
                </c:pt>
                <c:pt idx="1">
                  <c:v>26.4</c:v>
                </c:pt>
                <c:pt idx="2">
                  <c:v>40.4</c:v>
                </c:pt>
                <c:pt idx="3">
                  <c:v>52.7</c:v>
                </c:pt>
                <c:pt idx="4">
                  <c:v>65.900000000000006</c:v>
                </c:pt>
                <c:pt idx="5">
                  <c:v>72</c:v>
                </c:pt>
                <c:pt idx="6">
                  <c:v>85.9</c:v>
                </c:pt>
                <c:pt idx="7">
                  <c:v>92.4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A-38B8-49E0-8C84-A11381F7DC02}"/>
            </c:ext>
          </c:extLst>
        </c:ser>
        <c:ser>
          <c:idx val="26"/>
          <c:order val="26"/>
          <c:tx>
            <c:v>727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  <a:lumOff val="40000"/>
                </a:schemeClr>
              </a:solidFill>
              <a:ln w="9525">
                <a:solidFill>
                  <a:schemeClr val="accent3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Sheet1!$C$214:$C$221</c:f>
              <c:numCache>
                <c:formatCode>General</c:formatCode>
                <c:ptCount val="8"/>
                <c:pt idx="0">
                  <c:v>7</c:v>
                </c:pt>
                <c:pt idx="1">
                  <c:v>11</c:v>
                </c:pt>
                <c:pt idx="2">
                  <c:v>15</c:v>
                </c:pt>
                <c:pt idx="3">
                  <c:v>19</c:v>
                </c:pt>
                <c:pt idx="4">
                  <c:v>23</c:v>
                </c:pt>
                <c:pt idx="5">
                  <c:v>27</c:v>
                </c:pt>
                <c:pt idx="6">
                  <c:v>31</c:v>
                </c:pt>
                <c:pt idx="7">
                  <c:v>35</c:v>
                </c:pt>
              </c:numCache>
            </c:numRef>
          </c:xVal>
          <c:yVal>
            <c:numRef>
              <c:f>Sheet1!$D$214:$D$221</c:f>
              <c:numCache>
                <c:formatCode>General</c:formatCode>
                <c:ptCount val="8"/>
                <c:pt idx="0">
                  <c:v>20.7</c:v>
                </c:pt>
                <c:pt idx="1">
                  <c:v>32.5</c:v>
                </c:pt>
                <c:pt idx="2">
                  <c:v>44.1</c:v>
                </c:pt>
                <c:pt idx="3">
                  <c:v>56.5</c:v>
                </c:pt>
                <c:pt idx="4">
                  <c:v>63.7</c:v>
                </c:pt>
                <c:pt idx="5">
                  <c:v>75.099999999999994</c:v>
                </c:pt>
                <c:pt idx="6">
                  <c:v>85.1</c:v>
                </c:pt>
                <c:pt idx="7">
                  <c:v>95.4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38B8-49E0-8C84-A11381F7DC02}"/>
            </c:ext>
          </c:extLst>
        </c:ser>
        <c:ser>
          <c:idx val="27"/>
          <c:order val="27"/>
          <c:tx>
            <c:v>728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  <a:lumOff val="40000"/>
                </a:schemeClr>
              </a:solidFill>
              <a:ln w="9525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Sheet1!$C$222:$C$229</c:f>
              <c:numCache>
                <c:formatCode>General</c:formatCode>
                <c:ptCount val="8"/>
                <c:pt idx="0">
                  <c:v>10</c:v>
                </c:pt>
                <c:pt idx="1">
                  <c:v>14</c:v>
                </c:pt>
                <c:pt idx="2">
                  <c:v>18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34</c:v>
                </c:pt>
                <c:pt idx="7">
                  <c:v>38</c:v>
                </c:pt>
              </c:numCache>
            </c:numRef>
          </c:xVal>
          <c:yVal>
            <c:numRef>
              <c:f>Sheet1!$D$222:$D$229</c:f>
              <c:numCache>
                <c:formatCode>General</c:formatCode>
                <c:ptCount val="8"/>
                <c:pt idx="0">
                  <c:v>21.6</c:v>
                </c:pt>
                <c:pt idx="1">
                  <c:v>29.6</c:v>
                </c:pt>
                <c:pt idx="2">
                  <c:v>37.799999999999997</c:v>
                </c:pt>
                <c:pt idx="3">
                  <c:v>48.5</c:v>
                </c:pt>
                <c:pt idx="4">
                  <c:v>63.1</c:v>
                </c:pt>
                <c:pt idx="5">
                  <c:v>71.5</c:v>
                </c:pt>
                <c:pt idx="6">
                  <c:v>78.099999999999994</c:v>
                </c:pt>
                <c:pt idx="7">
                  <c:v>88.6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C-38B8-49E0-8C84-A11381F7DC02}"/>
            </c:ext>
          </c:extLst>
        </c:ser>
        <c:ser>
          <c:idx val="28"/>
          <c:order val="28"/>
          <c:tx>
            <c:v>729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  <a:lumOff val="40000"/>
                </a:schemeClr>
              </a:solidFill>
              <a:ln w="9525">
                <a:solidFill>
                  <a:schemeClr val="accent5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Sheet1!$C$230:$C$237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  <c:pt idx="7">
                  <c:v>33</c:v>
                </c:pt>
              </c:numCache>
            </c:numRef>
          </c:xVal>
          <c:yVal>
            <c:numRef>
              <c:f>Sheet1!$D$230:$D$237</c:f>
              <c:numCache>
                <c:formatCode>General</c:formatCode>
                <c:ptCount val="8"/>
                <c:pt idx="0">
                  <c:v>22.8</c:v>
                </c:pt>
                <c:pt idx="1">
                  <c:v>36.200000000000003</c:v>
                </c:pt>
                <c:pt idx="2">
                  <c:v>47.5</c:v>
                </c:pt>
                <c:pt idx="3">
                  <c:v>62.6</c:v>
                </c:pt>
                <c:pt idx="4">
                  <c:v>71.2</c:v>
                </c:pt>
                <c:pt idx="5">
                  <c:v>83.3</c:v>
                </c:pt>
                <c:pt idx="6">
                  <c:v>92.4</c:v>
                </c:pt>
                <c:pt idx="7">
                  <c:v>102.9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38B8-49E0-8C84-A11381F7DC02}"/>
            </c:ext>
          </c:extLst>
        </c:ser>
        <c:ser>
          <c:idx val="29"/>
          <c:order val="29"/>
          <c:tx>
            <c:v>731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Sheet1!$C$238:$C$245</c:f>
              <c:numCache>
                <c:formatCode>General</c:formatCode>
                <c:ptCount val="8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</c:numCache>
            </c:numRef>
          </c:xVal>
          <c:yVal>
            <c:numRef>
              <c:f>Sheet1!$D$238:$D$245</c:f>
              <c:numCache>
                <c:formatCode>General</c:formatCode>
                <c:ptCount val="8"/>
                <c:pt idx="0">
                  <c:v>13.3</c:v>
                </c:pt>
                <c:pt idx="1">
                  <c:v>21.5</c:v>
                </c:pt>
                <c:pt idx="2">
                  <c:v>28.7</c:v>
                </c:pt>
                <c:pt idx="3">
                  <c:v>37.1</c:v>
                </c:pt>
                <c:pt idx="4">
                  <c:v>44.9</c:v>
                </c:pt>
                <c:pt idx="5">
                  <c:v>57.2</c:v>
                </c:pt>
                <c:pt idx="6">
                  <c:v>61.4</c:v>
                </c:pt>
                <c:pt idx="7">
                  <c:v>66.900000000000006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E-38B8-49E0-8C84-A11381F7DC02}"/>
            </c:ext>
          </c:extLst>
        </c:ser>
        <c:ser>
          <c:idx val="30"/>
          <c:order val="30"/>
          <c:tx>
            <c:v>732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50000"/>
                </a:schemeClr>
              </a:solidFill>
              <a:ln w="9525">
                <a:solidFill>
                  <a:schemeClr val="accent1">
                    <a:lumMod val="50000"/>
                  </a:schemeClr>
                </a:solidFill>
              </a:ln>
              <a:effectLst/>
            </c:spPr>
          </c:marker>
          <c:xVal>
            <c:numRef>
              <c:f>Sheet1!$C$246:$C$253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  <c:pt idx="7">
                  <c:v>33</c:v>
                </c:pt>
              </c:numCache>
            </c:numRef>
          </c:xVal>
          <c:yVal>
            <c:numRef>
              <c:f>Sheet1!$D$246:$D$253</c:f>
              <c:numCache>
                <c:formatCode>General</c:formatCode>
                <c:ptCount val="8"/>
                <c:pt idx="0">
                  <c:v>16.3</c:v>
                </c:pt>
                <c:pt idx="1">
                  <c:v>27.4</c:v>
                </c:pt>
                <c:pt idx="2">
                  <c:v>39</c:v>
                </c:pt>
                <c:pt idx="3">
                  <c:v>49.3</c:v>
                </c:pt>
                <c:pt idx="4">
                  <c:v>60.5</c:v>
                </c:pt>
                <c:pt idx="5">
                  <c:v>71.099999999999994</c:v>
                </c:pt>
                <c:pt idx="6">
                  <c:v>78.8</c:v>
                </c:pt>
                <c:pt idx="7">
                  <c:v>84.9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F-38B8-49E0-8C84-A11381F7DC02}"/>
            </c:ext>
          </c:extLst>
        </c:ser>
        <c:ser>
          <c:idx val="31"/>
          <c:order val="31"/>
          <c:tx>
            <c:v>733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5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xVal>
            <c:numRef>
              <c:f>Sheet1!$C$254:$C$261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  <c:pt idx="7">
                  <c:v>33</c:v>
                </c:pt>
              </c:numCache>
            </c:numRef>
          </c:xVal>
          <c:yVal>
            <c:numRef>
              <c:f>Sheet1!$D$254:$D$261</c:f>
              <c:numCache>
                <c:formatCode>General</c:formatCode>
                <c:ptCount val="8"/>
                <c:pt idx="0">
                  <c:v>17.100000000000001</c:v>
                </c:pt>
                <c:pt idx="1">
                  <c:v>25.3</c:v>
                </c:pt>
                <c:pt idx="2">
                  <c:v>33.799999999999997</c:v>
                </c:pt>
                <c:pt idx="3">
                  <c:v>38.700000000000003</c:v>
                </c:pt>
                <c:pt idx="4">
                  <c:v>40.4</c:v>
                </c:pt>
                <c:pt idx="5">
                  <c:v>46.5</c:v>
                </c:pt>
                <c:pt idx="6">
                  <c:v>51.2</c:v>
                </c:pt>
                <c:pt idx="7">
                  <c:v>58.2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0-38B8-49E0-8C84-A11381F7DC02}"/>
            </c:ext>
          </c:extLst>
        </c:ser>
        <c:ser>
          <c:idx val="32"/>
          <c:order val="32"/>
          <c:tx>
            <c:v>734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50000"/>
                </a:schemeClr>
              </a:solidFill>
              <a:ln w="9525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xVal>
            <c:numRef>
              <c:f>Sheet1!$C$262:$C$269</c:f>
              <c:numCache>
                <c:formatCode>General</c:formatCode>
                <c:ptCount val="8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22</c:v>
                </c:pt>
                <c:pt idx="5">
                  <c:v>26</c:v>
                </c:pt>
                <c:pt idx="6">
                  <c:v>30</c:v>
                </c:pt>
                <c:pt idx="7">
                  <c:v>34</c:v>
                </c:pt>
              </c:numCache>
            </c:numRef>
          </c:xVal>
          <c:yVal>
            <c:numRef>
              <c:f>Sheet1!$D$262:$D$269</c:f>
              <c:numCache>
                <c:formatCode>General</c:formatCode>
                <c:ptCount val="8"/>
                <c:pt idx="0">
                  <c:v>22.7</c:v>
                </c:pt>
                <c:pt idx="1">
                  <c:v>35.9</c:v>
                </c:pt>
                <c:pt idx="2">
                  <c:v>49.6</c:v>
                </c:pt>
                <c:pt idx="3">
                  <c:v>61.2</c:v>
                </c:pt>
                <c:pt idx="4">
                  <c:v>67.900000000000006</c:v>
                </c:pt>
                <c:pt idx="5">
                  <c:v>81.3</c:v>
                </c:pt>
                <c:pt idx="6">
                  <c:v>85.3</c:v>
                </c:pt>
                <c:pt idx="7">
                  <c:v>98.4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1-38B8-49E0-8C84-A11381F7DC02}"/>
            </c:ext>
          </c:extLst>
        </c:ser>
        <c:ser>
          <c:idx val="33"/>
          <c:order val="33"/>
          <c:tx>
            <c:v>735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50000"/>
                </a:schemeClr>
              </a:solidFill>
              <a:ln w="9525">
                <a:solidFill>
                  <a:schemeClr val="accent4">
                    <a:lumMod val="50000"/>
                  </a:schemeClr>
                </a:solidFill>
              </a:ln>
              <a:effectLst/>
            </c:spPr>
          </c:marker>
          <c:xVal>
            <c:numRef>
              <c:f>Sheet1!$C$270:$C$277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  <c:pt idx="7">
                  <c:v>33</c:v>
                </c:pt>
              </c:numCache>
            </c:numRef>
          </c:xVal>
          <c:yVal>
            <c:numRef>
              <c:f>Sheet1!$D$270:$D$277</c:f>
              <c:numCache>
                <c:formatCode>General</c:formatCode>
                <c:ptCount val="8"/>
                <c:pt idx="0">
                  <c:v>23.2</c:v>
                </c:pt>
                <c:pt idx="1">
                  <c:v>33</c:v>
                </c:pt>
                <c:pt idx="2">
                  <c:v>46.9</c:v>
                </c:pt>
                <c:pt idx="3">
                  <c:v>60</c:v>
                </c:pt>
                <c:pt idx="4">
                  <c:v>70.3</c:v>
                </c:pt>
                <c:pt idx="5">
                  <c:v>80.5</c:v>
                </c:pt>
                <c:pt idx="6">
                  <c:v>91.9</c:v>
                </c:pt>
                <c:pt idx="7">
                  <c:v>98.8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2-38B8-49E0-8C84-A11381F7DC02}"/>
            </c:ext>
          </c:extLst>
        </c:ser>
        <c:ser>
          <c:idx val="34"/>
          <c:order val="34"/>
          <c:tx>
            <c:v>736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50000"/>
                </a:schemeClr>
              </a:solidFill>
              <a:ln w="9525">
                <a:solidFill>
                  <a:schemeClr val="accent5">
                    <a:lumMod val="50000"/>
                  </a:schemeClr>
                </a:solidFill>
              </a:ln>
              <a:effectLst/>
            </c:spPr>
          </c:marker>
          <c:xVal>
            <c:numRef>
              <c:f>Sheet1!$C$278:$C$284</c:f>
              <c:numCache>
                <c:formatCode>General</c:formatCode>
                <c:ptCount val="7"/>
                <c:pt idx="0">
                  <c:v>5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21</c:v>
                </c:pt>
                <c:pt idx="5">
                  <c:v>25</c:v>
                </c:pt>
                <c:pt idx="6">
                  <c:v>29</c:v>
                </c:pt>
              </c:numCache>
            </c:numRef>
          </c:xVal>
          <c:yVal>
            <c:numRef>
              <c:f>Sheet1!$D$278:$D$284</c:f>
              <c:numCache>
                <c:formatCode>General</c:formatCode>
                <c:ptCount val="7"/>
                <c:pt idx="0">
                  <c:v>22.6</c:v>
                </c:pt>
                <c:pt idx="1">
                  <c:v>38.200000000000003</c:v>
                </c:pt>
                <c:pt idx="2">
                  <c:v>51</c:v>
                </c:pt>
                <c:pt idx="3">
                  <c:v>65</c:v>
                </c:pt>
                <c:pt idx="4">
                  <c:v>76.3</c:v>
                </c:pt>
                <c:pt idx="5">
                  <c:v>94.1</c:v>
                </c:pt>
                <c:pt idx="6">
                  <c:v>99.3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3-38B8-49E0-8C84-A11381F7DC02}"/>
            </c:ext>
          </c:extLst>
        </c:ser>
        <c:ser>
          <c:idx val="35"/>
          <c:order val="35"/>
          <c:tx>
            <c:v>737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50000"/>
                </a:schemeClr>
              </a:solidFill>
              <a:ln w="9525">
                <a:solidFill>
                  <a:schemeClr val="accent6">
                    <a:lumMod val="50000"/>
                  </a:schemeClr>
                </a:solidFill>
              </a:ln>
              <a:effectLst/>
            </c:spPr>
          </c:marker>
          <c:xVal>
            <c:numRef>
              <c:f>Sheet1!$C$285:$C$291</c:f>
              <c:numCache>
                <c:formatCode>General</c:formatCode>
                <c:ptCount val="7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15</c:v>
                </c:pt>
                <c:pt idx="4">
                  <c:v>19</c:v>
                </c:pt>
                <c:pt idx="5">
                  <c:v>23</c:v>
                </c:pt>
                <c:pt idx="6">
                  <c:v>27</c:v>
                </c:pt>
              </c:numCache>
            </c:numRef>
          </c:xVal>
          <c:yVal>
            <c:numRef>
              <c:f>Sheet1!$D$285:$D$291</c:f>
              <c:numCache>
                <c:formatCode>General</c:formatCode>
                <c:ptCount val="7"/>
                <c:pt idx="0">
                  <c:v>14.3</c:v>
                </c:pt>
                <c:pt idx="1">
                  <c:v>25.1</c:v>
                </c:pt>
                <c:pt idx="2">
                  <c:v>37.299999999999997</c:v>
                </c:pt>
                <c:pt idx="3">
                  <c:v>49.4</c:v>
                </c:pt>
                <c:pt idx="4">
                  <c:v>60.5</c:v>
                </c:pt>
                <c:pt idx="5">
                  <c:v>73.099999999999994</c:v>
                </c:pt>
                <c:pt idx="6">
                  <c:v>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4-38B8-49E0-8C84-A11381F7DC02}"/>
            </c:ext>
          </c:extLst>
        </c:ser>
        <c:ser>
          <c:idx val="36"/>
          <c:order val="36"/>
          <c:tx>
            <c:v>738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70000"/>
                  <a:lumOff val="30000"/>
                </a:schemeClr>
              </a:solidFill>
              <a:ln w="9525">
                <a:solidFill>
                  <a:schemeClr val="accent1">
                    <a:lumMod val="70000"/>
                    <a:lumOff val="30000"/>
                  </a:schemeClr>
                </a:solidFill>
              </a:ln>
              <a:effectLst/>
            </c:spPr>
          </c:marker>
          <c:xVal>
            <c:numRef>
              <c:f>Sheet1!$C$292:$C$297</c:f>
              <c:numCache>
                <c:formatCode>General</c:formatCode>
                <c:ptCount val="6"/>
                <c:pt idx="0">
                  <c:v>7</c:v>
                </c:pt>
                <c:pt idx="1">
                  <c:v>11</c:v>
                </c:pt>
                <c:pt idx="2">
                  <c:v>15</c:v>
                </c:pt>
                <c:pt idx="3">
                  <c:v>19</c:v>
                </c:pt>
                <c:pt idx="4">
                  <c:v>23</c:v>
                </c:pt>
                <c:pt idx="5">
                  <c:v>27</c:v>
                </c:pt>
              </c:numCache>
            </c:numRef>
          </c:xVal>
          <c:yVal>
            <c:numRef>
              <c:f>Sheet1!$D$292:$D$297</c:f>
              <c:numCache>
                <c:formatCode>General</c:formatCode>
                <c:ptCount val="6"/>
                <c:pt idx="0">
                  <c:v>24</c:v>
                </c:pt>
                <c:pt idx="1">
                  <c:v>31.6</c:v>
                </c:pt>
                <c:pt idx="2">
                  <c:v>39.200000000000003</c:v>
                </c:pt>
                <c:pt idx="3">
                  <c:v>47.3</c:v>
                </c:pt>
                <c:pt idx="4">
                  <c:v>56.5</c:v>
                </c:pt>
                <c:pt idx="5">
                  <c:v>63.2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5-38B8-49E0-8C84-A11381F7DC02}"/>
            </c:ext>
          </c:extLst>
        </c:ser>
        <c:ser>
          <c:idx val="37"/>
          <c:order val="37"/>
          <c:tx>
            <c:v>739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70000"/>
                  <a:lumOff val="30000"/>
                </a:schemeClr>
              </a:solidFill>
              <a:ln w="9525">
                <a:solidFill>
                  <a:schemeClr val="accent2">
                    <a:lumMod val="70000"/>
                    <a:lumOff val="30000"/>
                  </a:schemeClr>
                </a:solidFill>
              </a:ln>
              <a:effectLst/>
            </c:spPr>
          </c:marker>
          <c:xVal>
            <c:numRef>
              <c:f>Sheet1!$C$298:$C$304</c:f>
              <c:numCache>
                <c:formatCode>General</c:formatCode>
                <c:ptCount val="7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18</c:v>
                </c:pt>
                <c:pt idx="4">
                  <c:v>22</c:v>
                </c:pt>
                <c:pt idx="5">
                  <c:v>26</c:v>
                </c:pt>
                <c:pt idx="6">
                  <c:v>30</c:v>
                </c:pt>
              </c:numCache>
            </c:numRef>
          </c:xVal>
          <c:yVal>
            <c:numRef>
              <c:f>Sheet1!$D$298:$D$304</c:f>
              <c:numCache>
                <c:formatCode>General</c:formatCode>
                <c:ptCount val="7"/>
                <c:pt idx="0">
                  <c:v>33.4</c:v>
                </c:pt>
                <c:pt idx="1">
                  <c:v>45.9</c:v>
                </c:pt>
                <c:pt idx="2">
                  <c:v>57.5</c:v>
                </c:pt>
                <c:pt idx="3">
                  <c:v>70.400000000000006</c:v>
                </c:pt>
                <c:pt idx="4">
                  <c:v>80.7</c:v>
                </c:pt>
                <c:pt idx="5">
                  <c:v>89.6</c:v>
                </c:pt>
                <c:pt idx="6">
                  <c:v>103.6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6-38B8-49E0-8C84-A11381F7DC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1521936"/>
        <c:axId val="461524888"/>
      </c:scatterChart>
      <c:valAx>
        <c:axId val="461521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Breast-height</a:t>
                </a:r>
                <a:r>
                  <a:rPr lang="en-US" baseline="0"/>
                  <a:t> age (yr)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524888"/>
        <c:crosses val="autoZero"/>
        <c:crossBetween val="midCat"/>
      </c:valAx>
      <c:valAx>
        <c:axId val="461524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Top height (ft.)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5219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B83E255A-FD79-46F8-ABE2-8281F398DD8E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prstGeom prst="rect">
            <a:avLst/>
          </a:prstGeom>
        </p:spPr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044AC22-BA3F-42BB-ADF2-AED08FD1C9F9}" type="slidenum">
              <a:rPr lang="en-US" sz="1200" b="0" strike="noStrike" spc="-1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0665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0013" y="763588"/>
            <a:ext cx="5030787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83E255A-FD79-46F8-ABE2-8281F398DD8E}" type="slidenum">
              <a:rPr lang="en-US" sz="1400" b="0" strike="noStrike" spc="-1" smtClean="0">
                <a:latin typeface="Times New Roman"/>
              </a:rPr>
              <a:t>2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569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0013" y="763588"/>
            <a:ext cx="5030787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83E255A-FD79-46F8-ABE2-8281F398DD8E}" type="slidenum">
              <a:rPr lang="en-US" sz="1400" b="0" strike="noStrike" spc="-1" smtClean="0">
                <a:latin typeface="Times New Roman"/>
              </a:rPr>
              <a:t>3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4608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/>
          <p:nvPr/>
        </p:nvPicPr>
        <p:blipFill>
          <a:blip r:embed="rId14"/>
          <a:stretch/>
        </p:blipFill>
        <p:spPr>
          <a:xfrm>
            <a:off x="765000" y="6078960"/>
            <a:ext cx="697320" cy="703440"/>
          </a:xfrm>
          <a:prstGeom prst="rect">
            <a:avLst/>
          </a:prstGeom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15"/>
          <a:stretch/>
        </p:blipFill>
        <p:spPr>
          <a:xfrm>
            <a:off x="7581600" y="6035040"/>
            <a:ext cx="699120" cy="73080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9"/>
          <p:cNvPicPr/>
          <p:nvPr/>
        </p:nvPicPr>
        <p:blipFill>
          <a:blip r:embed="rId14"/>
          <a:stretch/>
        </p:blipFill>
        <p:spPr>
          <a:xfrm>
            <a:off x="765000" y="6078960"/>
            <a:ext cx="697320" cy="703440"/>
          </a:xfrm>
          <a:prstGeom prst="rect">
            <a:avLst/>
          </a:prstGeom>
          <a:ln>
            <a:noFill/>
          </a:ln>
        </p:spPr>
      </p:pic>
      <p:pic>
        <p:nvPicPr>
          <p:cNvPr id="41" name="Picture 40"/>
          <p:cNvPicPr/>
          <p:nvPr/>
        </p:nvPicPr>
        <p:blipFill>
          <a:blip r:embed="rId15"/>
          <a:stretch/>
        </p:blipFill>
        <p:spPr>
          <a:xfrm>
            <a:off x="7581600" y="6035040"/>
            <a:ext cx="699120" cy="73080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343080" y="1219320"/>
            <a:ext cx="8457120" cy="220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defRPr/>
            </a:pPr>
            <a:endParaRPr lang="en-US" sz="2800" dirty="0" smtClean="0"/>
          </a:p>
          <a:p>
            <a:pPr algn="ctr">
              <a:defRPr/>
            </a:pPr>
            <a:r>
              <a:rPr lang="en-US" sz="2800" dirty="0"/>
              <a:t>Using predictive analytics to decompose site </a:t>
            </a:r>
            <a:r>
              <a:rPr lang="en-US" sz="2800" dirty="0" smtClean="0"/>
              <a:t>index</a:t>
            </a:r>
            <a:endParaRPr lang="en-US" sz="2800" dirty="0"/>
          </a:p>
          <a:p>
            <a:pPr algn="ctr"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CAFS </a:t>
            </a:r>
            <a:r>
              <a:rPr lang="en-US" dirty="0" smtClean="0"/>
              <a:t>20.83</a:t>
            </a:r>
            <a:endParaRPr lang="en-US" dirty="0"/>
          </a:p>
        </p:txBody>
      </p:sp>
      <p:sp>
        <p:nvSpPr>
          <p:cNvPr id="88" name="CustomShape 3"/>
          <p:cNvSpPr/>
          <p:nvPr/>
        </p:nvSpPr>
        <p:spPr>
          <a:xfrm>
            <a:off x="343080" y="3461918"/>
            <a:ext cx="8457120" cy="9289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defRPr/>
            </a:pPr>
            <a:r>
              <a:rPr lang="en-US" sz="2000" dirty="0"/>
              <a:t>Jason </a:t>
            </a:r>
            <a:r>
              <a:rPr lang="en-US" sz="2000" dirty="0" smtClean="0"/>
              <a:t>Cross, University of Washington</a:t>
            </a:r>
          </a:p>
          <a:p>
            <a:pPr algn="ctr">
              <a:defRPr/>
            </a:pPr>
            <a:r>
              <a:rPr lang="en-US" sz="2000" dirty="0" smtClean="0"/>
              <a:t>Eric </a:t>
            </a:r>
            <a:r>
              <a:rPr lang="en-US" sz="2000" dirty="0"/>
              <a:t>Turnblom, </a:t>
            </a:r>
            <a:r>
              <a:rPr lang="en-US" sz="2000" dirty="0" smtClean="0"/>
              <a:t>University of Washington</a:t>
            </a:r>
          </a:p>
        </p:txBody>
      </p:sp>
      <p:sp>
        <p:nvSpPr>
          <p:cNvPr id="89" name="CustomShape 4"/>
          <p:cNvSpPr/>
          <p:nvPr/>
        </p:nvSpPr>
        <p:spPr>
          <a:xfrm>
            <a:off x="1943280" y="380880"/>
            <a:ext cx="5256720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Progress Report</a:t>
            </a:r>
            <a:endParaRPr lang="en-US" sz="2800" b="0" strike="noStrike" spc="-1">
              <a:latin typeface="Arial"/>
            </a:endParaRPr>
          </a:p>
        </p:txBody>
      </p:sp>
      <p:sp>
        <p:nvSpPr>
          <p:cNvPr id="90" name="CustomShape 5"/>
          <p:cNvSpPr/>
          <p:nvPr/>
        </p:nvSpPr>
        <p:spPr>
          <a:xfrm>
            <a:off x="343080" y="5131314"/>
            <a:ext cx="845712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Trebuchet MS"/>
                <a:ea typeface="DejaVu Sans"/>
              </a:rPr>
              <a:t>Jason Cross, presenter</a:t>
            </a:r>
            <a:endParaRPr lang="en-US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728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57200" y="685800"/>
            <a:ext cx="82285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2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457200" y="1371600"/>
            <a:ext cx="8228520" cy="47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4"/>
          <p:cNvSpPr/>
          <p:nvPr/>
        </p:nvSpPr>
        <p:spPr>
          <a:xfrm>
            <a:off x="6851520" y="182520"/>
            <a:ext cx="16617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Trebuchet MS"/>
                <a:ea typeface="DejaVu Sans"/>
              </a:rPr>
              <a:t>Project Overview</a:t>
            </a:r>
            <a:endParaRPr lang="en-US" sz="2200" b="0" strike="noStrike" spc="-1">
              <a:latin typeface="Arial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58865" y="897492"/>
            <a:ext cx="6120287" cy="5037482"/>
            <a:chOff x="607256" y="1083592"/>
            <a:chExt cx="7212438" cy="4895983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1245473" y="5325097"/>
              <a:ext cx="657422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253356" y="1323076"/>
              <a:ext cx="11824" cy="40177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268389" y="5235774"/>
              <a:ext cx="21751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Stand Age </a:t>
              </a:r>
              <a:r>
                <a:rPr lang="en-US" sz="2800" dirty="0"/>
                <a:t>→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13240" y="4200811"/>
              <a:ext cx="17112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Top Height </a:t>
              </a:r>
              <a:r>
                <a:rPr lang="en-US" sz="2800" dirty="0"/>
                <a:t>→</a:t>
              </a:r>
              <a:endParaRPr lang="en-US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>
              <a:off x="3773714" y="1083592"/>
              <a:ext cx="24824" cy="4576981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120218" y="5610243"/>
              <a:ext cx="1614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Base Age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1248229" y="2068286"/>
              <a:ext cx="5863771" cy="3243943"/>
            </a:xfrm>
            <a:custGeom>
              <a:avLst/>
              <a:gdLst>
                <a:gd name="connsiteX0" fmla="*/ 0 w 5863771"/>
                <a:gd name="connsiteY0" fmla="*/ 3243943 h 3243943"/>
                <a:gd name="connsiteX1" fmla="*/ 326571 w 5863771"/>
                <a:gd name="connsiteY1" fmla="*/ 3156857 h 3243943"/>
                <a:gd name="connsiteX2" fmla="*/ 703942 w 5863771"/>
                <a:gd name="connsiteY2" fmla="*/ 2837543 h 3243943"/>
                <a:gd name="connsiteX3" fmla="*/ 1139371 w 5863771"/>
                <a:gd name="connsiteY3" fmla="*/ 2061028 h 3243943"/>
                <a:gd name="connsiteX4" fmla="*/ 1603828 w 5863771"/>
                <a:gd name="connsiteY4" fmla="*/ 1342571 h 3243943"/>
                <a:gd name="connsiteX5" fmla="*/ 2133600 w 5863771"/>
                <a:gd name="connsiteY5" fmla="*/ 856343 h 3243943"/>
                <a:gd name="connsiteX6" fmla="*/ 2989942 w 5863771"/>
                <a:gd name="connsiteY6" fmla="*/ 435428 h 3243943"/>
                <a:gd name="connsiteX7" fmla="*/ 4354285 w 5863771"/>
                <a:gd name="connsiteY7" fmla="*/ 145143 h 3243943"/>
                <a:gd name="connsiteX8" fmla="*/ 5863771 w 5863771"/>
                <a:gd name="connsiteY8" fmla="*/ 0 h 3243943"/>
                <a:gd name="connsiteX9" fmla="*/ 5863771 w 5863771"/>
                <a:gd name="connsiteY9" fmla="*/ 0 h 3243943"/>
                <a:gd name="connsiteX10" fmla="*/ 5863771 w 5863771"/>
                <a:gd name="connsiteY10" fmla="*/ 0 h 3243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863771" h="3243943">
                  <a:moveTo>
                    <a:pt x="0" y="3243943"/>
                  </a:moveTo>
                  <a:cubicBezTo>
                    <a:pt x="104623" y="3234266"/>
                    <a:pt x="209247" y="3224590"/>
                    <a:pt x="326571" y="3156857"/>
                  </a:cubicBezTo>
                  <a:cubicBezTo>
                    <a:pt x="443895" y="3089124"/>
                    <a:pt x="568475" y="3020181"/>
                    <a:pt x="703942" y="2837543"/>
                  </a:cubicBezTo>
                  <a:cubicBezTo>
                    <a:pt x="839409" y="2654905"/>
                    <a:pt x="989390" y="2310190"/>
                    <a:pt x="1139371" y="2061028"/>
                  </a:cubicBezTo>
                  <a:cubicBezTo>
                    <a:pt x="1289352" y="1811866"/>
                    <a:pt x="1438123" y="1543352"/>
                    <a:pt x="1603828" y="1342571"/>
                  </a:cubicBezTo>
                  <a:cubicBezTo>
                    <a:pt x="1769533" y="1141790"/>
                    <a:pt x="1902581" y="1007533"/>
                    <a:pt x="2133600" y="856343"/>
                  </a:cubicBezTo>
                  <a:cubicBezTo>
                    <a:pt x="2364619" y="705152"/>
                    <a:pt x="2619828" y="553961"/>
                    <a:pt x="2989942" y="435428"/>
                  </a:cubicBezTo>
                  <a:cubicBezTo>
                    <a:pt x="3360056" y="316895"/>
                    <a:pt x="3875314" y="217714"/>
                    <a:pt x="4354285" y="145143"/>
                  </a:cubicBezTo>
                  <a:cubicBezTo>
                    <a:pt x="4833256" y="72572"/>
                    <a:pt x="5863771" y="0"/>
                    <a:pt x="5863771" y="0"/>
                  </a:cubicBezTo>
                  <a:lnTo>
                    <a:pt x="5863771" y="0"/>
                  </a:lnTo>
                  <a:lnTo>
                    <a:pt x="5863771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277260" y="3214914"/>
              <a:ext cx="5863771" cy="2090061"/>
            </a:xfrm>
            <a:custGeom>
              <a:avLst/>
              <a:gdLst>
                <a:gd name="connsiteX0" fmla="*/ 0 w 5863771"/>
                <a:gd name="connsiteY0" fmla="*/ 3243943 h 3243943"/>
                <a:gd name="connsiteX1" fmla="*/ 326571 w 5863771"/>
                <a:gd name="connsiteY1" fmla="*/ 3156857 h 3243943"/>
                <a:gd name="connsiteX2" fmla="*/ 703942 w 5863771"/>
                <a:gd name="connsiteY2" fmla="*/ 2837543 h 3243943"/>
                <a:gd name="connsiteX3" fmla="*/ 1139371 w 5863771"/>
                <a:gd name="connsiteY3" fmla="*/ 2061028 h 3243943"/>
                <a:gd name="connsiteX4" fmla="*/ 1603828 w 5863771"/>
                <a:gd name="connsiteY4" fmla="*/ 1342571 h 3243943"/>
                <a:gd name="connsiteX5" fmla="*/ 2133600 w 5863771"/>
                <a:gd name="connsiteY5" fmla="*/ 856343 h 3243943"/>
                <a:gd name="connsiteX6" fmla="*/ 2989942 w 5863771"/>
                <a:gd name="connsiteY6" fmla="*/ 435428 h 3243943"/>
                <a:gd name="connsiteX7" fmla="*/ 4354285 w 5863771"/>
                <a:gd name="connsiteY7" fmla="*/ 145143 h 3243943"/>
                <a:gd name="connsiteX8" fmla="*/ 5863771 w 5863771"/>
                <a:gd name="connsiteY8" fmla="*/ 0 h 3243943"/>
                <a:gd name="connsiteX9" fmla="*/ 5863771 w 5863771"/>
                <a:gd name="connsiteY9" fmla="*/ 0 h 3243943"/>
                <a:gd name="connsiteX10" fmla="*/ 5863771 w 5863771"/>
                <a:gd name="connsiteY10" fmla="*/ 0 h 3243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863771" h="3243943">
                  <a:moveTo>
                    <a:pt x="0" y="3243943"/>
                  </a:moveTo>
                  <a:cubicBezTo>
                    <a:pt x="104623" y="3234266"/>
                    <a:pt x="209247" y="3224590"/>
                    <a:pt x="326571" y="3156857"/>
                  </a:cubicBezTo>
                  <a:cubicBezTo>
                    <a:pt x="443895" y="3089124"/>
                    <a:pt x="568475" y="3020181"/>
                    <a:pt x="703942" y="2837543"/>
                  </a:cubicBezTo>
                  <a:cubicBezTo>
                    <a:pt x="839409" y="2654905"/>
                    <a:pt x="989390" y="2310190"/>
                    <a:pt x="1139371" y="2061028"/>
                  </a:cubicBezTo>
                  <a:cubicBezTo>
                    <a:pt x="1289352" y="1811866"/>
                    <a:pt x="1438123" y="1543352"/>
                    <a:pt x="1603828" y="1342571"/>
                  </a:cubicBezTo>
                  <a:cubicBezTo>
                    <a:pt x="1769533" y="1141790"/>
                    <a:pt x="1902581" y="1007533"/>
                    <a:pt x="2133600" y="856343"/>
                  </a:cubicBezTo>
                  <a:cubicBezTo>
                    <a:pt x="2364619" y="705152"/>
                    <a:pt x="2619828" y="553961"/>
                    <a:pt x="2989942" y="435428"/>
                  </a:cubicBezTo>
                  <a:cubicBezTo>
                    <a:pt x="3360056" y="316895"/>
                    <a:pt x="3875314" y="217714"/>
                    <a:pt x="4354285" y="145143"/>
                  </a:cubicBezTo>
                  <a:cubicBezTo>
                    <a:pt x="4833256" y="72572"/>
                    <a:pt x="5863771" y="0"/>
                    <a:pt x="5863771" y="0"/>
                  </a:cubicBezTo>
                  <a:lnTo>
                    <a:pt x="5863771" y="0"/>
                  </a:lnTo>
                  <a:lnTo>
                    <a:pt x="5863771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287955" y="1292050"/>
              <a:ext cx="5863771" cy="4012925"/>
            </a:xfrm>
            <a:custGeom>
              <a:avLst/>
              <a:gdLst>
                <a:gd name="connsiteX0" fmla="*/ 0 w 5863771"/>
                <a:gd name="connsiteY0" fmla="*/ 3243943 h 3243943"/>
                <a:gd name="connsiteX1" fmla="*/ 326571 w 5863771"/>
                <a:gd name="connsiteY1" fmla="*/ 3156857 h 3243943"/>
                <a:gd name="connsiteX2" fmla="*/ 703942 w 5863771"/>
                <a:gd name="connsiteY2" fmla="*/ 2837543 h 3243943"/>
                <a:gd name="connsiteX3" fmla="*/ 1139371 w 5863771"/>
                <a:gd name="connsiteY3" fmla="*/ 2061028 h 3243943"/>
                <a:gd name="connsiteX4" fmla="*/ 1603828 w 5863771"/>
                <a:gd name="connsiteY4" fmla="*/ 1342571 h 3243943"/>
                <a:gd name="connsiteX5" fmla="*/ 2133600 w 5863771"/>
                <a:gd name="connsiteY5" fmla="*/ 856343 h 3243943"/>
                <a:gd name="connsiteX6" fmla="*/ 2989942 w 5863771"/>
                <a:gd name="connsiteY6" fmla="*/ 435428 h 3243943"/>
                <a:gd name="connsiteX7" fmla="*/ 4354285 w 5863771"/>
                <a:gd name="connsiteY7" fmla="*/ 145143 h 3243943"/>
                <a:gd name="connsiteX8" fmla="*/ 5863771 w 5863771"/>
                <a:gd name="connsiteY8" fmla="*/ 0 h 3243943"/>
                <a:gd name="connsiteX9" fmla="*/ 5863771 w 5863771"/>
                <a:gd name="connsiteY9" fmla="*/ 0 h 3243943"/>
                <a:gd name="connsiteX10" fmla="*/ 5863771 w 5863771"/>
                <a:gd name="connsiteY10" fmla="*/ 0 h 3243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863771" h="3243943">
                  <a:moveTo>
                    <a:pt x="0" y="3243943"/>
                  </a:moveTo>
                  <a:cubicBezTo>
                    <a:pt x="104623" y="3234266"/>
                    <a:pt x="209247" y="3224590"/>
                    <a:pt x="326571" y="3156857"/>
                  </a:cubicBezTo>
                  <a:cubicBezTo>
                    <a:pt x="443895" y="3089124"/>
                    <a:pt x="568475" y="3020181"/>
                    <a:pt x="703942" y="2837543"/>
                  </a:cubicBezTo>
                  <a:cubicBezTo>
                    <a:pt x="839409" y="2654905"/>
                    <a:pt x="989390" y="2310190"/>
                    <a:pt x="1139371" y="2061028"/>
                  </a:cubicBezTo>
                  <a:cubicBezTo>
                    <a:pt x="1289352" y="1811866"/>
                    <a:pt x="1438123" y="1543352"/>
                    <a:pt x="1603828" y="1342571"/>
                  </a:cubicBezTo>
                  <a:cubicBezTo>
                    <a:pt x="1769533" y="1141790"/>
                    <a:pt x="1902581" y="1007533"/>
                    <a:pt x="2133600" y="856343"/>
                  </a:cubicBezTo>
                  <a:cubicBezTo>
                    <a:pt x="2364619" y="705152"/>
                    <a:pt x="2619828" y="553961"/>
                    <a:pt x="2989942" y="435428"/>
                  </a:cubicBezTo>
                  <a:cubicBezTo>
                    <a:pt x="3360056" y="316895"/>
                    <a:pt x="3875314" y="217714"/>
                    <a:pt x="4354285" y="145143"/>
                  </a:cubicBezTo>
                  <a:cubicBezTo>
                    <a:pt x="4833256" y="72572"/>
                    <a:pt x="5863771" y="0"/>
                    <a:pt x="5863771" y="0"/>
                  </a:cubicBezTo>
                  <a:lnTo>
                    <a:pt x="5863771" y="0"/>
                  </a:lnTo>
                  <a:lnTo>
                    <a:pt x="5863771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255486" y="1690914"/>
              <a:ext cx="5871028" cy="3650343"/>
            </a:xfrm>
            <a:custGeom>
              <a:avLst/>
              <a:gdLst>
                <a:gd name="connsiteX0" fmla="*/ 0 w 5871028"/>
                <a:gd name="connsiteY0" fmla="*/ 3650343 h 3650343"/>
                <a:gd name="connsiteX1" fmla="*/ 718457 w 5871028"/>
                <a:gd name="connsiteY1" fmla="*/ 1240972 h 3650343"/>
                <a:gd name="connsiteX2" fmla="*/ 2786743 w 5871028"/>
                <a:gd name="connsiteY2" fmla="*/ 304800 h 3650343"/>
                <a:gd name="connsiteX3" fmla="*/ 5871028 w 5871028"/>
                <a:gd name="connsiteY3" fmla="*/ 0 h 3650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1028" h="3650343">
                  <a:moveTo>
                    <a:pt x="0" y="3650343"/>
                  </a:moveTo>
                  <a:cubicBezTo>
                    <a:pt x="127000" y="2724452"/>
                    <a:pt x="254000" y="1798562"/>
                    <a:pt x="718457" y="1240972"/>
                  </a:cubicBezTo>
                  <a:cubicBezTo>
                    <a:pt x="1182914" y="683382"/>
                    <a:pt x="1927981" y="511629"/>
                    <a:pt x="2786743" y="304800"/>
                  </a:cubicBezTo>
                  <a:cubicBezTo>
                    <a:pt x="3645505" y="97971"/>
                    <a:pt x="4758266" y="48985"/>
                    <a:pt x="5871028" y="0"/>
                  </a:cubicBezTo>
                </a:path>
              </a:pathLst>
            </a:custGeom>
            <a:noFill/>
            <a:ln>
              <a:solidFill>
                <a:srgbClr val="FF0000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262743" y="2794000"/>
              <a:ext cx="5783943" cy="2525486"/>
            </a:xfrm>
            <a:custGeom>
              <a:avLst/>
              <a:gdLst>
                <a:gd name="connsiteX0" fmla="*/ 0 w 5783943"/>
                <a:gd name="connsiteY0" fmla="*/ 2525486 h 2525486"/>
                <a:gd name="connsiteX1" fmla="*/ 1226457 w 5783943"/>
                <a:gd name="connsiteY1" fmla="*/ 2300514 h 2525486"/>
                <a:gd name="connsiteX2" fmla="*/ 1995714 w 5783943"/>
                <a:gd name="connsiteY2" fmla="*/ 1821543 h 2525486"/>
                <a:gd name="connsiteX3" fmla="*/ 2772228 w 5783943"/>
                <a:gd name="connsiteY3" fmla="*/ 660400 h 2525486"/>
                <a:gd name="connsiteX4" fmla="*/ 5783943 w 5783943"/>
                <a:gd name="connsiteY4" fmla="*/ 0 h 2525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83943" h="2525486">
                  <a:moveTo>
                    <a:pt x="0" y="2525486"/>
                  </a:moveTo>
                  <a:cubicBezTo>
                    <a:pt x="446919" y="2471662"/>
                    <a:pt x="893838" y="2417838"/>
                    <a:pt x="1226457" y="2300514"/>
                  </a:cubicBezTo>
                  <a:cubicBezTo>
                    <a:pt x="1559076" y="2183190"/>
                    <a:pt x="1738086" y="2094895"/>
                    <a:pt x="1995714" y="1821543"/>
                  </a:cubicBezTo>
                  <a:cubicBezTo>
                    <a:pt x="2253342" y="1548191"/>
                    <a:pt x="2140857" y="963990"/>
                    <a:pt x="2772228" y="660400"/>
                  </a:cubicBezTo>
                  <a:cubicBezTo>
                    <a:pt x="3403599" y="356810"/>
                    <a:pt x="4593771" y="178405"/>
                    <a:pt x="5783943" y="0"/>
                  </a:cubicBezTo>
                </a:path>
              </a:pathLst>
            </a:custGeom>
            <a:noFill/>
            <a:ln>
              <a:solidFill>
                <a:srgbClr val="FF000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1924" y="1215996"/>
            <a:ext cx="28074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Site Index: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Integration of climactic, geographic, and topographic</a:t>
            </a:r>
            <a:r>
              <a:rPr lang="en-US" dirty="0"/>
              <a:t> </a:t>
            </a:r>
            <a:r>
              <a:rPr lang="en-US" dirty="0" smtClean="0"/>
              <a:t>inputs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Necessary input for many growth and yield models.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Selection of base age has consequences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We’re stuck with it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2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 dirty="0">
              <a:latin typeface="Arial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457200" y="1371600"/>
            <a:ext cx="8228520" cy="47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4"/>
          <p:cNvSpPr/>
          <p:nvPr/>
        </p:nvSpPr>
        <p:spPr>
          <a:xfrm>
            <a:off x="6490800" y="182520"/>
            <a:ext cx="202140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Trebuchet MS"/>
                <a:ea typeface="DejaVu Sans"/>
              </a:rPr>
              <a:t>Current Progress</a:t>
            </a:r>
            <a:endParaRPr lang="en-US" sz="2200" b="0" strike="noStrike" spc="-1">
              <a:latin typeface="Arial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730234"/>
              </p:ext>
            </p:extLst>
          </p:nvPr>
        </p:nvGraphicFramePr>
        <p:xfrm>
          <a:off x="4550358" y="2151529"/>
          <a:ext cx="4592562" cy="3726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ustomShape 3"/>
          <p:cNvSpPr/>
          <p:nvPr/>
        </p:nvSpPr>
        <p:spPr>
          <a:xfrm>
            <a:off x="342900" y="929376"/>
            <a:ext cx="8457120" cy="9943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defRPr/>
            </a:pPr>
            <a:r>
              <a:rPr lang="en-US" sz="2000" dirty="0" smtClean="0"/>
              <a:t>1. Parameter Prediction: Chapman-Richards, possibly </a:t>
            </a:r>
            <a:r>
              <a:rPr lang="en-US" sz="2000" dirty="0" smtClean="0"/>
              <a:t>m</a:t>
            </a:r>
            <a:r>
              <a:rPr lang="en-US" sz="2000" dirty="0" smtClean="0"/>
              <a:t>odified-Weibull</a:t>
            </a:r>
          </a:p>
          <a:p>
            <a:pPr>
              <a:defRPr/>
            </a:pPr>
            <a:r>
              <a:rPr lang="en-US" sz="2000" dirty="0" smtClean="0"/>
              <a:t>2. Gather base layers representing input variables (e.g. CAFS 19.75)</a:t>
            </a:r>
          </a:p>
          <a:p>
            <a:pPr>
              <a:defRPr/>
            </a:pPr>
            <a:r>
              <a:rPr lang="en-US" sz="2000" dirty="0" smtClean="0"/>
              <a:t>3</a:t>
            </a:r>
            <a:r>
              <a:rPr lang="en-US" sz="2000" dirty="0"/>
              <a:t>. Apply ML techniques to predict parameter values</a:t>
            </a:r>
          </a:p>
          <a:p>
            <a:pPr>
              <a:defRPr/>
            </a:pPr>
            <a:r>
              <a:rPr lang="en-US" sz="2000" dirty="0" smtClean="0"/>
              <a:t>  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517337"/>
              </p:ext>
            </p:extLst>
          </p:nvPr>
        </p:nvGraphicFramePr>
        <p:xfrm>
          <a:off x="0" y="2111284"/>
          <a:ext cx="4572000" cy="37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ight Arrow 1"/>
          <p:cNvSpPr/>
          <p:nvPr/>
        </p:nvSpPr>
        <p:spPr>
          <a:xfrm>
            <a:off x="3880437" y="3949593"/>
            <a:ext cx="799139" cy="184417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2"/>
          <p:cNvSpPr/>
          <p:nvPr/>
        </p:nvSpPr>
        <p:spPr>
          <a:xfrm>
            <a:off x="2545336" y="649404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487936" y="1509120"/>
            <a:ext cx="8228520" cy="47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CustomShape 4"/>
          <p:cNvSpPr/>
          <p:nvPr/>
        </p:nvSpPr>
        <p:spPr>
          <a:xfrm>
            <a:off x="6521536" y="320040"/>
            <a:ext cx="202140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Trebuchet MS"/>
                <a:ea typeface="DejaVu Sans"/>
              </a:rPr>
              <a:t>Future Plans</a:t>
            </a:r>
            <a:endParaRPr lang="en-US" sz="2200" b="0" strike="noStrike" spc="-1">
              <a:latin typeface="Arial"/>
            </a:endParaRPr>
          </a:p>
        </p:txBody>
      </p:sp>
      <p:sp>
        <p:nvSpPr>
          <p:cNvPr id="21" name="CustomShape 3"/>
          <p:cNvSpPr/>
          <p:nvPr/>
        </p:nvSpPr>
        <p:spPr>
          <a:xfrm>
            <a:off x="342900" y="1144528"/>
            <a:ext cx="8457120" cy="5382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defRPr/>
            </a:pPr>
            <a:r>
              <a:rPr lang="en-US" sz="2000" b="1" dirty="0" smtClean="0"/>
              <a:t>Lather, Rinse, Repeat:</a:t>
            </a:r>
            <a:endParaRPr lang="en-US" sz="2000" b="1" dirty="0"/>
          </a:p>
          <a:p>
            <a:pPr>
              <a:defRPr/>
            </a:pPr>
            <a:r>
              <a:rPr lang="en-US" sz="2000" dirty="0" smtClean="0"/>
              <a:t>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29591"/>
              </p:ext>
            </p:extLst>
          </p:nvPr>
        </p:nvGraphicFramePr>
        <p:xfrm>
          <a:off x="342900" y="1682803"/>
          <a:ext cx="8228520" cy="2635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5420">
                  <a:extLst>
                    <a:ext uri="{9D8B030D-6E8A-4147-A177-3AD203B41FA5}">
                      <a16:colId xmlns:a16="http://schemas.microsoft.com/office/drawing/2014/main" val="4069445612"/>
                    </a:ext>
                  </a:extLst>
                </a:gridCol>
                <a:gridCol w="1573100">
                  <a:extLst>
                    <a:ext uri="{9D8B030D-6E8A-4147-A177-3AD203B41FA5}">
                      <a16:colId xmlns:a16="http://schemas.microsoft.com/office/drawing/2014/main" val="2339668857"/>
                    </a:ext>
                  </a:extLst>
                </a:gridCol>
              </a:tblGrid>
              <a:tr h="4256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Project</a:t>
                      </a:r>
                      <a:r>
                        <a:rPr lang="en-US" baseline="0" dirty="0" smtClean="0"/>
                        <a:t> Description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Plots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881175"/>
                  </a:ext>
                </a:extLst>
              </a:tr>
              <a:tr h="5948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Operationally planted  Douglas -fir and/or western hemlock areas at a wide range of </a:t>
                      </a:r>
                      <a:r>
                        <a:rPr lang="en-US" sz="1400" dirty="0" err="1" smtClean="0"/>
                        <a:t>spacings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583143"/>
                  </a:ext>
                </a:extLst>
              </a:tr>
              <a:tr h="4256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Fertilizing thinned natural stands of Douglas-fir and western hemlock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299076"/>
                  </a:ext>
                </a:extLst>
              </a:tr>
              <a:tr h="59480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Fertlizing</a:t>
                      </a:r>
                      <a:r>
                        <a:rPr lang="en-US" sz="1400" dirty="0" smtClean="0"/>
                        <a:t> young thinned plantations of Douglas-fir, western hemlock and low site quality stands of Douglas-fir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064338"/>
                  </a:ext>
                </a:extLst>
              </a:tr>
              <a:tr h="5948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Fertilizing </a:t>
                      </a:r>
                      <a:r>
                        <a:rPr lang="en-US" sz="1400" dirty="0" err="1" smtClean="0"/>
                        <a:t>precommercially</a:t>
                      </a:r>
                      <a:r>
                        <a:rPr lang="en-US" sz="1400" dirty="0" smtClean="0"/>
                        <a:t> thinned plantations of Douglas-fir and western Hemlock as well as low stocked stands of Douglas-fir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806836"/>
                  </a:ext>
                </a:extLst>
              </a:tr>
            </a:tbl>
          </a:graphicData>
        </a:graphic>
      </p:graphicFrame>
      <p:sp>
        <p:nvSpPr>
          <p:cNvPr id="23" name="CustomShape 3"/>
          <p:cNvSpPr/>
          <p:nvPr/>
        </p:nvSpPr>
        <p:spPr>
          <a:xfrm>
            <a:off x="311415" y="4580345"/>
            <a:ext cx="8457120" cy="8753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defRPr/>
            </a:pPr>
            <a:r>
              <a:rPr lang="en-US" sz="2000" dirty="0" smtClean="0"/>
              <a:t>Look at results from CAFS 20.82 to develop RHS predictors that account for PCT/CT operations, fertilization, and other </a:t>
            </a:r>
            <a:r>
              <a:rPr lang="en-US" sz="2000" dirty="0" err="1" smtClean="0"/>
              <a:t>silvicultural</a:t>
            </a:r>
            <a:r>
              <a:rPr lang="en-US" sz="2000" dirty="0" smtClean="0"/>
              <a:t> manipulations.</a:t>
            </a:r>
            <a:endParaRPr lang="en-US" sz="20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286</Words>
  <Application>Microsoft Office PowerPoint</Application>
  <PresentationFormat>On-screen Show (4:3)</PresentationFormat>
  <Paragraphs>52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DejaVu Sans</vt:lpstr>
      <vt:lpstr>Symbol</vt:lpstr>
      <vt:lpstr>Times New Roman</vt:lpstr>
      <vt:lpstr>Trebuchet MS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CAFS</dc:creator>
  <dc:description/>
  <cp:lastModifiedBy>Stand Management Cooperative</cp:lastModifiedBy>
  <cp:revision>29</cp:revision>
  <dcterms:created xsi:type="dcterms:W3CDTF">2013-02-25T23:05:08Z</dcterms:created>
  <dcterms:modified xsi:type="dcterms:W3CDTF">2020-12-05T00:50:33Z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NCSU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9</vt:i4>
  </property>
</Properties>
</file>