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16"/>
  </p:notesMasterIdLst>
  <p:sldIdLst>
    <p:sldId id="256" r:id="rId6"/>
    <p:sldId id="257" r:id="rId7"/>
    <p:sldId id="269" r:id="rId8"/>
    <p:sldId id="270" r:id="rId9"/>
    <p:sldId id="265" r:id="rId10"/>
    <p:sldId id="260" r:id="rId11"/>
    <p:sldId id="268" r:id="rId12"/>
    <p:sldId id="261" r:id="rId13"/>
    <p:sldId id="262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6A7BDB-0D5C-88B4-AC56-E699303AA7E8}" v="18" dt="2021-04-05T14:47:05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95" autoAdjust="0"/>
  </p:normalViewPr>
  <p:slideViewPr>
    <p:cSldViewPr snapToGrid="0">
      <p:cViewPr varScale="1">
        <p:scale>
          <a:sx n="72" d="100"/>
          <a:sy n="72" d="100"/>
        </p:scale>
        <p:origin x="11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R Weiskittel" userId="S::aaron.weiskittel@maine.edu::86685666-7ca3-40cc-9bda-ee7384d8be0f" providerId="AD" clId="Web-{396A7BDB-0D5C-88B4-AC56-E699303AA7E8}"/>
    <pc:docChg chg="modSld">
      <pc:chgData name="Aaron R Weiskittel" userId="S::aaron.weiskittel@maine.edu::86685666-7ca3-40cc-9bda-ee7384d8be0f" providerId="AD" clId="Web-{396A7BDB-0D5C-88B4-AC56-E699303AA7E8}" dt="2021-04-05T14:47:02.267" v="8" actId="20577"/>
      <pc:docMkLst>
        <pc:docMk/>
      </pc:docMkLst>
      <pc:sldChg chg="modSp">
        <pc:chgData name="Aaron R Weiskittel" userId="S::aaron.weiskittel@maine.edu::86685666-7ca3-40cc-9bda-ee7384d8be0f" providerId="AD" clId="Web-{396A7BDB-0D5C-88B4-AC56-E699303AA7E8}" dt="2021-04-05T14:46:29.720" v="0" actId="20577"/>
        <pc:sldMkLst>
          <pc:docMk/>
          <pc:sldMk cId="0" sldId="256"/>
        </pc:sldMkLst>
        <pc:spChg chg="mod">
          <ac:chgData name="Aaron R Weiskittel" userId="S::aaron.weiskittel@maine.edu::86685666-7ca3-40cc-9bda-ee7384d8be0f" providerId="AD" clId="Web-{396A7BDB-0D5C-88B4-AC56-E699303AA7E8}" dt="2021-04-05T14:46:29.720" v="0" actId="20577"/>
          <ac:spMkLst>
            <pc:docMk/>
            <pc:sldMk cId="0" sldId="256"/>
            <ac:spMk id="86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6:33.736" v="1" actId="20577"/>
        <pc:sldMkLst>
          <pc:docMk/>
          <pc:sldMk cId="0" sldId="257"/>
        </pc:sldMkLst>
        <pc:spChg chg="mod">
          <ac:chgData name="Aaron R Weiskittel" userId="S::aaron.weiskittel@maine.edu::86685666-7ca3-40cc-9bda-ee7384d8be0f" providerId="AD" clId="Web-{396A7BDB-0D5C-88B4-AC56-E699303AA7E8}" dt="2021-04-05T14:46:33.736" v="1" actId="20577"/>
          <ac:spMkLst>
            <pc:docMk/>
            <pc:sldMk cId="0" sldId="257"/>
            <ac:spMk id="92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6:37.159" v="2" actId="20577"/>
        <pc:sldMkLst>
          <pc:docMk/>
          <pc:sldMk cId="0" sldId="258"/>
        </pc:sldMkLst>
        <pc:spChg chg="mod">
          <ac:chgData name="Aaron R Weiskittel" userId="S::aaron.weiskittel@maine.edu::86685666-7ca3-40cc-9bda-ee7384d8be0f" providerId="AD" clId="Web-{396A7BDB-0D5C-88B4-AC56-E699303AA7E8}" dt="2021-04-05T14:46:37.159" v="2" actId="20577"/>
          <ac:spMkLst>
            <pc:docMk/>
            <pc:sldMk cId="0" sldId="258"/>
            <ac:spMk id="96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6:41.720" v="3" actId="20577"/>
        <pc:sldMkLst>
          <pc:docMk/>
          <pc:sldMk cId="0" sldId="259"/>
        </pc:sldMkLst>
        <pc:spChg chg="mod">
          <ac:chgData name="Aaron R Weiskittel" userId="S::aaron.weiskittel@maine.edu::86685666-7ca3-40cc-9bda-ee7384d8be0f" providerId="AD" clId="Web-{396A7BDB-0D5C-88B4-AC56-E699303AA7E8}" dt="2021-04-05T14:46:41.720" v="3" actId="20577"/>
          <ac:spMkLst>
            <pc:docMk/>
            <pc:sldMk cId="0" sldId="259"/>
            <ac:spMk id="100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6:46.923" v="4" actId="20577"/>
        <pc:sldMkLst>
          <pc:docMk/>
          <pc:sldMk cId="0" sldId="260"/>
        </pc:sldMkLst>
        <pc:spChg chg="mod">
          <ac:chgData name="Aaron R Weiskittel" userId="S::aaron.weiskittel@maine.edu::86685666-7ca3-40cc-9bda-ee7384d8be0f" providerId="AD" clId="Web-{396A7BDB-0D5C-88B4-AC56-E699303AA7E8}" dt="2021-04-05T14:46:46.923" v="4" actId="20577"/>
          <ac:spMkLst>
            <pc:docMk/>
            <pc:sldMk cId="0" sldId="260"/>
            <ac:spMk id="104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6:50.439" v="5" actId="20577"/>
        <pc:sldMkLst>
          <pc:docMk/>
          <pc:sldMk cId="0" sldId="261"/>
        </pc:sldMkLst>
        <pc:spChg chg="mod">
          <ac:chgData name="Aaron R Weiskittel" userId="S::aaron.weiskittel@maine.edu::86685666-7ca3-40cc-9bda-ee7384d8be0f" providerId="AD" clId="Web-{396A7BDB-0D5C-88B4-AC56-E699303AA7E8}" dt="2021-04-05T14:46:50.439" v="5" actId="20577"/>
          <ac:spMkLst>
            <pc:docMk/>
            <pc:sldMk cId="0" sldId="261"/>
            <ac:spMk id="108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6:54.298" v="6" actId="20577"/>
        <pc:sldMkLst>
          <pc:docMk/>
          <pc:sldMk cId="0" sldId="262"/>
        </pc:sldMkLst>
        <pc:spChg chg="mod">
          <ac:chgData name="Aaron R Weiskittel" userId="S::aaron.weiskittel@maine.edu::86685666-7ca3-40cc-9bda-ee7384d8be0f" providerId="AD" clId="Web-{396A7BDB-0D5C-88B4-AC56-E699303AA7E8}" dt="2021-04-05T14:46:54.298" v="6" actId="20577"/>
          <ac:spMkLst>
            <pc:docMk/>
            <pc:sldMk cId="0" sldId="262"/>
            <ac:spMk id="112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6:58.111" v="7" actId="20577"/>
        <pc:sldMkLst>
          <pc:docMk/>
          <pc:sldMk cId="0" sldId="263"/>
        </pc:sldMkLst>
        <pc:spChg chg="mod">
          <ac:chgData name="Aaron R Weiskittel" userId="S::aaron.weiskittel@maine.edu::86685666-7ca3-40cc-9bda-ee7384d8be0f" providerId="AD" clId="Web-{396A7BDB-0D5C-88B4-AC56-E699303AA7E8}" dt="2021-04-05T14:46:58.111" v="7" actId="20577"/>
          <ac:spMkLst>
            <pc:docMk/>
            <pc:sldMk cId="0" sldId="263"/>
            <ac:spMk id="116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7:02.267" v="8" actId="20577"/>
        <pc:sldMkLst>
          <pc:docMk/>
          <pc:sldMk cId="0" sldId="264"/>
        </pc:sldMkLst>
        <pc:spChg chg="mod">
          <ac:chgData name="Aaron R Weiskittel" userId="S::aaron.weiskittel@maine.edu::86685666-7ca3-40cc-9bda-ee7384d8be0f" providerId="AD" clId="Web-{396A7BDB-0D5C-88B4-AC56-E699303AA7E8}" dt="2021-04-05T14:47:02.267" v="8" actId="20577"/>
          <ac:spMkLst>
            <pc:docMk/>
            <pc:sldMk cId="0" sldId="264"/>
            <ac:spMk id="12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09AF331-CD7F-4FDC-B425-FB770E011542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A4794E8-AD3A-48AD-9F0D-6496D6A049C3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73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763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43080" y="1219320"/>
            <a:ext cx="8457480" cy="220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Using predictive analytics</a:t>
            </a:r>
            <a:br>
              <a:rPr lang="en-US" sz="3600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</a:br>
            <a:r>
              <a:rPr lang="en-US" sz="3600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to decompose site index</a:t>
            </a:r>
            <a:endParaRPr lang="en-US" sz="3600" b="0" strike="noStrike" spc="-1" dirty="0">
              <a:latin typeface="+mj-lt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 CAFS 20.83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343080" y="3886200"/>
            <a:ext cx="8457480" cy="800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Jason Cross</a:t>
            </a:r>
            <a:r>
              <a:rPr lang="en-US" sz="2000" spc="-1" dirty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 </a:t>
            </a:r>
            <a:r>
              <a:rPr lang="en-US" sz="2000" spc="-1" dirty="0" smtClean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 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rebuchet MS" panose="020B0603020202020204" pitchFamily="34" charset="0"/>
                <a:ea typeface="DejaVu Sans"/>
              </a:rPr>
              <a:t>    University of Washington</a:t>
            </a:r>
            <a:r>
              <a:rPr lang="en-US" sz="2000" spc="-1" dirty="0">
                <a:latin typeface="Trebuchet MS" panose="020B0603020202020204" pitchFamily="34" charset="0"/>
              </a:rPr>
              <a:t/>
            </a:r>
            <a:br>
              <a:rPr lang="en-US" sz="2000" spc="-1" dirty="0">
                <a:latin typeface="Trebuchet MS" panose="020B0603020202020204" pitchFamily="34" charset="0"/>
              </a:rPr>
            </a:br>
            <a:r>
              <a:rPr lang="en-US" sz="2000" spc="-1" dirty="0" smtClean="0">
                <a:latin typeface="Trebuchet MS" panose="020B0603020202020204" pitchFamily="34" charset="0"/>
              </a:rPr>
              <a:t>Eric Turnblom    University of Washington </a:t>
            </a:r>
            <a:endParaRPr lang="en-US" sz="2000" b="0" strike="noStrike" spc="-1" dirty="0" smtClean="0">
              <a:solidFill>
                <a:srgbClr val="000000"/>
              </a:solidFill>
              <a:latin typeface="Trebuchet MS" panose="020B0603020202020204" pitchFamily="34" charset="0"/>
              <a:ea typeface="DejaVu Sans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1943280" y="380880"/>
            <a:ext cx="5257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Progress Report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343080" y="4933800"/>
            <a:ext cx="8457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Jason Cross, Presenter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Summary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993" y="652503"/>
            <a:ext cx="76968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 smtClean="0"/>
              <a:t>Observed relationship </a:t>
            </a:r>
            <a:r>
              <a:rPr lang="en-US" sz="2000" dirty="0"/>
              <a:t>between </a:t>
            </a:r>
            <a:r>
              <a:rPr lang="en-US" sz="2000" i="1" dirty="0"/>
              <a:t>rate</a:t>
            </a:r>
            <a:r>
              <a:rPr lang="en-US" sz="2000" dirty="0"/>
              <a:t> and </a:t>
            </a:r>
            <a:r>
              <a:rPr lang="en-US" sz="2000" i="1" dirty="0"/>
              <a:t>shape</a:t>
            </a:r>
            <a:r>
              <a:rPr lang="en-US" sz="2000" dirty="0"/>
              <a:t> parameters </a:t>
            </a:r>
            <a:r>
              <a:rPr lang="en-US" sz="2000" dirty="0" smtClean="0"/>
              <a:t>(when asymptote is constrained) suggest a uniqueness to </a:t>
            </a:r>
            <a:r>
              <a:rPr lang="en-US" sz="2000" i="1" dirty="0" smtClean="0"/>
              <a:t>shape</a:t>
            </a:r>
            <a:r>
              <a:rPr lang="en-US" sz="2000" dirty="0" smtClean="0"/>
              <a:t> that was originally associated with site index. </a:t>
            </a:r>
            <a:endParaRPr lang="en-US" sz="2000" dirty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Best height predictions when </a:t>
            </a:r>
            <a:r>
              <a:rPr lang="en-US" sz="2000" dirty="0" err="1" smtClean="0"/>
              <a:t>when</a:t>
            </a:r>
            <a:r>
              <a:rPr lang="en-US" sz="2000" dirty="0" smtClean="0"/>
              <a:t> BHAGE between 12 and 35 years; variance increases with younger &amp; older BHAGE.</a:t>
            </a: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smtClean="0"/>
              <a:t>Dynamic nature of </a:t>
            </a:r>
            <a:r>
              <a:rPr lang="en-US" sz="2000" i="1" dirty="0" smtClean="0"/>
              <a:t>rate</a:t>
            </a:r>
            <a:r>
              <a:rPr lang="en-US" sz="2000" dirty="0" smtClean="0"/>
              <a:t> given a shape suggests that crossover </a:t>
            </a:r>
            <a:r>
              <a:rPr lang="en-US" sz="2000" dirty="0"/>
              <a:t>effect</a:t>
            </a:r>
            <a:r>
              <a:rPr lang="en-US" sz="2000" dirty="0" smtClean="0"/>
              <a:t> (Scott et. al. </a:t>
            </a:r>
            <a:r>
              <a:rPr lang="en-US" sz="2000" dirty="0" smtClean="0"/>
              <a:t>1993) </a:t>
            </a:r>
            <a:r>
              <a:rPr lang="en-US" sz="2000" dirty="0" smtClean="0"/>
              <a:t>may be sustained deeper into stem-exclusion stage.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smtClean="0"/>
              <a:t>Exploration of machine-learning techniques to relate </a:t>
            </a:r>
            <a:r>
              <a:rPr lang="en-US" sz="2000" i="1" dirty="0" smtClean="0"/>
              <a:t>shape</a:t>
            </a:r>
            <a:r>
              <a:rPr lang="en-US" sz="2000" dirty="0" smtClean="0"/>
              <a:t> parameter to </a:t>
            </a:r>
            <a:r>
              <a:rPr lang="en-US" sz="2000" dirty="0" err="1" smtClean="0"/>
              <a:t>biogeoclimatic</a:t>
            </a:r>
            <a:r>
              <a:rPr lang="en-US" sz="2000" dirty="0" smtClean="0"/>
              <a:t> data has begun.</a:t>
            </a:r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/>
          </a:p>
          <a:p>
            <a:r>
              <a:rPr lang="en-US" sz="1000" dirty="0"/>
              <a:t>Scott, W.R., Meade, R., and R. Leon. 1993. Observations from 9 to 19-year-old Douglas-fir variable density plantation test beds. Forestry Research Field Notes, Paper #92-2. Weyerhaeuser Company, Timberlands Forest Resources R&amp;D, </a:t>
            </a:r>
            <a:r>
              <a:rPr lang="en-US" sz="1000" dirty="0" err="1"/>
              <a:t>Silviculture</a:t>
            </a:r>
            <a:r>
              <a:rPr lang="en-US" sz="1000" dirty="0"/>
              <a:t>-West,</a:t>
            </a: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Justification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672" y="3538528"/>
            <a:ext cx="82288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  <a:r>
              <a:rPr lang="en-US" dirty="0" smtClean="0"/>
              <a:t>CAFS / IAB Phase III member survey: preference for improving</a:t>
            </a:r>
            <a:r>
              <a:rPr lang="en-US" dirty="0"/>
              <a:t>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    parameterization of growth and yield models.</a:t>
            </a:r>
            <a:endParaRPr lang="en-US" dirty="0"/>
          </a:p>
          <a:p>
            <a:endParaRPr lang="en-US" dirty="0"/>
          </a:p>
          <a:p>
            <a:r>
              <a:rPr lang="en-US" dirty="0"/>
              <a:t>2. </a:t>
            </a:r>
            <a:r>
              <a:rPr lang="en-US" dirty="0" smtClean="0"/>
              <a:t>Verification and validation of relationship between direct measures of </a:t>
            </a:r>
            <a:br>
              <a:rPr lang="en-US" dirty="0" smtClean="0"/>
            </a:br>
            <a:r>
              <a:rPr lang="en-US" dirty="0" smtClean="0"/>
              <a:t>    site quality with indirect evaluation through top height vs. age.</a:t>
            </a:r>
            <a:endParaRPr lang="en-US" dirty="0"/>
          </a:p>
          <a:p>
            <a:endParaRPr lang="en-US" dirty="0"/>
          </a:p>
          <a:p>
            <a:r>
              <a:rPr lang="en-US" dirty="0"/>
              <a:t>3. </a:t>
            </a:r>
            <a:r>
              <a:rPr lang="en-US" dirty="0" smtClean="0"/>
              <a:t>Focus in in growth and yield modeling, but will also impact ‘remote</a:t>
            </a:r>
            <a:br>
              <a:rPr lang="en-US" dirty="0" smtClean="0"/>
            </a:br>
            <a:r>
              <a:rPr lang="en-US" dirty="0" smtClean="0"/>
              <a:t>    sensing’ and ‘improved </a:t>
            </a:r>
            <a:r>
              <a:rPr lang="en-US" dirty="0" err="1" smtClean="0"/>
              <a:t>silviculture</a:t>
            </a:r>
            <a:r>
              <a:rPr lang="en-US" dirty="0" smtClean="0"/>
              <a:t>’ subject areas.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A8425-6C0D-FD49-95E8-D83916AF7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9" b="16112"/>
          <a:stretch/>
        </p:blipFill>
        <p:spPr>
          <a:xfrm>
            <a:off x="457200" y="808200"/>
            <a:ext cx="8228880" cy="2558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Hypotheses or Objectives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198" y="808200"/>
            <a:ext cx="803816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/>
              <a:t>D</a:t>
            </a:r>
            <a:r>
              <a:rPr lang="en-US" sz="2000" dirty="0" smtClean="0"/>
              <a:t>ominant </a:t>
            </a:r>
            <a:r>
              <a:rPr lang="en-US" sz="2000" dirty="0"/>
              <a:t>trees on site are </a:t>
            </a:r>
            <a:r>
              <a:rPr lang="en-US" sz="2000" dirty="0" smtClean="0"/>
              <a:t>a good indicator of </a:t>
            </a:r>
            <a:r>
              <a:rPr lang="en-US" sz="2000" dirty="0"/>
              <a:t>the myriad available inputs/resources for producing </a:t>
            </a:r>
            <a:r>
              <a:rPr lang="en-US" sz="2000" dirty="0" smtClean="0"/>
              <a:t>wood.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smtClean="0"/>
              <a:t>Observed site index is a function of both static attributes (e.g. elevation, latitude, soil composition), dynamic stand measurements (e.g. basal area, mean diameter), and regional attributes that measure within historic ranges (e.g. temperature, precipitation).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smtClean="0"/>
              <a:t>Primary objective is to build a direct model of site quality that incorporates the measures above and may be evaluated in a manner that substitutes directly for site index in applications.</a:t>
            </a:r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Secondary objective is to provide a mapping of constituent elements of model, allowing for site-specific predictions; a </a:t>
            </a:r>
            <a:br>
              <a:rPr lang="en-US" sz="2000" dirty="0" smtClean="0"/>
            </a:br>
            <a:r>
              <a:rPr lang="en-US" sz="2000" dirty="0" smtClean="0"/>
              <a:t>parallel effort to carrying capacity (CAFS 19.75). </a:t>
            </a: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18974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86565"/>
            <a:ext cx="91440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sz="2400" b="1" dirty="0"/>
              <a:t>Summary of plot data sources and critical values</a:t>
            </a:r>
          </a:p>
          <a:p>
            <a:r>
              <a:rPr lang="en-US" sz="1400" b="1" u="sng" dirty="0"/>
              <a:t>Project 	Description 	</a:t>
            </a:r>
            <a:r>
              <a:rPr lang="en-US" sz="1400" b="1" u="sng" dirty="0" smtClean="0"/>
              <a:t>                                           	Plots </a:t>
            </a:r>
            <a:r>
              <a:rPr lang="en-US" sz="1400" b="1" u="sng" dirty="0"/>
              <a:t>	</a:t>
            </a:r>
            <a:r>
              <a:rPr lang="en-US" sz="1400" b="1" u="sng" dirty="0" err="1"/>
              <a:t>Obs</a:t>
            </a:r>
            <a:r>
              <a:rPr lang="en-US" sz="1400" b="1" u="sng" dirty="0"/>
              <a:t> 	</a:t>
            </a:r>
            <a:r>
              <a:rPr lang="en-US" sz="1400" b="1" u="sng" dirty="0" err="1"/>
              <a:t>BH.Age</a:t>
            </a:r>
            <a:r>
              <a:rPr lang="en-US" sz="1400" b="1" u="sng" dirty="0"/>
              <a:t> 	</a:t>
            </a:r>
            <a:r>
              <a:rPr lang="en-US" sz="1400" b="1" u="sng" dirty="0" err="1"/>
              <a:t>Top.Ht</a:t>
            </a:r>
            <a:endParaRPr lang="en-US" sz="1400" b="1" u="sng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RFNRP I 	</a:t>
            </a:r>
            <a:r>
              <a:rPr lang="en-US" sz="1200" dirty="0" err="1"/>
              <a:t>Unthinned</a:t>
            </a:r>
            <a:r>
              <a:rPr lang="en-US" sz="1200" dirty="0"/>
              <a:t> natural stands of Douglas-fir </a:t>
            </a:r>
            <a:r>
              <a:rPr lang="en-US" sz="1200" dirty="0" smtClean="0"/>
              <a:t>    </a:t>
            </a:r>
            <a:r>
              <a:rPr lang="en-US" sz="1200" dirty="0"/>
              <a:t>	</a:t>
            </a:r>
            <a:r>
              <a:rPr lang="en-US" sz="1200" dirty="0" smtClean="0"/>
              <a:t>        	89 </a:t>
            </a:r>
            <a:r>
              <a:rPr lang="en-US" sz="1200" dirty="0"/>
              <a:t>	8 	39 	100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RFNRP II 	Thinned natural stands of Douglas-fir 	</a:t>
            </a:r>
            <a:r>
              <a:rPr lang="en-US" sz="1200" dirty="0" smtClean="0"/>
              <a:t>                   		39 </a:t>
            </a:r>
            <a:r>
              <a:rPr lang="en-US" sz="1200" dirty="0"/>
              <a:t>	5 	34 	5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RFNRP III 	Young, thinned, and low-site quality planted stands of Douglas-fir 	22 	9 	28 	71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RFNRP IV 	</a:t>
            </a:r>
            <a:r>
              <a:rPr lang="en-US" sz="1200" dirty="0" err="1"/>
              <a:t>Precomm</a:t>
            </a:r>
            <a:r>
              <a:rPr lang="en-US" sz="1200" dirty="0"/>
              <a:t>. thinned and low-stocked planted stands of Douglas-fir 	26 	6 	35 	98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SMC I 	Multiple thinning treatments on juvenile stands of Douglas-fir 	91 	8 	19 	61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SMC II 	Thinning middle aged Douglas-fir plantations 	</a:t>
            </a:r>
            <a:r>
              <a:rPr lang="en-US" sz="1200" dirty="0" smtClean="0"/>
              <a:t>	12 </a:t>
            </a:r>
            <a:r>
              <a:rPr lang="en-US" sz="1200" dirty="0"/>
              <a:t>	6 	31 	87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SMC III 	Operationally planted Douglas -fir at a wide range of </a:t>
            </a:r>
            <a:r>
              <a:rPr lang="en-US" sz="1200" dirty="0" err="1"/>
              <a:t>spacings</a:t>
            </a:r>
            <a:r>
              <a:rPr lang="en-US" sz="1200" dirty="0"/>
              <a:t> 	127 	7 	11 	36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900" baseline="30000" dirty="0"/>
              <a:t>1</a:t>
            </a:r>
            <a:r>
              <a:rPr lang="en-US" sz="900" dirty="0"/>
              <a:t> RFNRP: Regional Forest Nutrition Research Project</a:t>
            </a:r>
          </a:p>
          <a:p>
            <a:pPr>
              <a:spcAft>
                <a:spcPts val="300"/>
              </a:spcAft>
            </a:pPr>
            <a:r>
              <a:rPr lang="en-US" sz="900" baseline="30000" dirty="0"/>
              <a:t>2</a:t>
            </a:r>
            <a:r>
              <a:rPr lang="en-US" sz="900" dirty="0"/>
              <a:t> SMC: Stand Management Cooperative</a:t>
            </a:r>
          </a:p>
          <a:p>
            <a:pPr>
              <a:spcAft>
                <a:spcPts val="300"/>
              </a:spcAft>
            </a:pPr>
            <a:r>
              <a:rPr lang="en-US" sz="900" baseline="30000" dirty="0"/>
              <a:t>3</a:t>
            </a:r>
            <a:r>
              <a:rPr lang="en-US" sz="900" dirty="0"/>
              <a:t> </a:t>
            </a:r>
            <a:r>
              <a:rPr lang="en-US" sz="900" dirty="0" err="1"/>
              <a:t>Obs</a:t>
            </a:r>
            <a:r>
              <a:rPr lang="en-US" sz="900" dirty="0"/>
              <a:t>: Average number of observations across Plots within Project</a:t>
            </a:r>
          </a:p>
          <a:p>
            <a:pPr>
              <a:spcAft>
                <a:spcPts val="300"/>
              </a:spcAft>
            </a:pPr>
            <a:r>
              <a:rPr lang="en-US" sz="900" baseline="30000" dirty="0"/>
              <a:t>4</a:t>
            </a:r>
            <a:r>
              <a:rPr lang="en-US" sz="900" dirty="0"/>
              <a:t> </a:t>
            </a:r>
            <a:r>
              <a:rPr lang="en-US" sz="900" dirty="0" err="1"/>
              <a:t>BH.Age</a:t>
            </a:r>
            <a:r>
              <a:rPr lang="en-US" sz="900" dirty="0"/>
              <a:t>: Median breast-height age value among observations</a:t>
            </a:r>
          </a:p>
          <a:p>
            <a:pPr>
              <a:spcAft>
                <a:spcPts val="300"/>
              </a:spcAft>
            </a:pPr>
            <a:r>
              <a:rPr lang="en-US" sz="900" baseline="30000" dirty="0"/>
              <a:t>5</a:t>
            </a:r>
            <a:r>
              <a:rPr lang="en-US" sz="900" dirty="0"/>
              <a:t> </a:t>
            </a:r>
            <a:r>
              <a:rPr lang="en-US" sz="900" dirty="0" err="1"/>
              <a:t>Top.Ht</a:t>
            </a:r>
            <a:r>
              <a:rPr lang="en-US" sz="900" dirty="0"/>
              <a:t>: Median top-height among observations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46840"/>
            <a:ext cx="9143280" cy="3863795"/>
          </a:xfrm>
          <a:prstGeom prst="rect">
            <a:avLst/>
          </a:prstGeom>
          <a:solidFill>
            <a:schemeClr val="bg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1" t="10195" r="11720" b="11373"/>
          <a:stretch/>
        </p:blipFill>
        <p:spPr>
          <a:xfrm>
            <a:off x="2097738" y="182519"/>
            <a:ext cx="4607585" cy="61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0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" y="1703197"/>
            <a:ext cx="7305675" cy="4316260"/>
          </a:xfrm>
          <a:prstGeom prst="rect">
            <a:avLst/>
          </a:prstGeom>
        </p:spPr>
      </p:pic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39" y="1708261"/>
            <a:ext cx="7305675" cy="43169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1708261"/>
            <a:ext cx="7305675" cy="4316990"/>
          </a:xfrm>
          <a:prstGeom prst="rect">
            <a:avLst/>
          </a:prstGeom>
        </p:spPr>
      </p:pic>
      <p:sp>
        <p:nvSpPr>
          <p:cNvPr id="12" name="CustomShape 1"/>
          <p:cNvSpPr/>
          <p:nvPr/>
        </p:nvSpPr>
        <p:spPr>
          <a:xfrm>
            <a:off x="514829" y="385153"/>
            <a:ext cx="8171251" cy="10617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en-US" sz="2000" b="1" dirty="0" smtClean="0"/>
              <a:t>Modified-Weibull asymptote parameter prediction:</a:t>
            </a:r>
            <a:br>
              <a:rPr lang="en-US" sz="2000" b="1" dirty="0" smtClean="0"/>
            </a:br>
            <a:r>
              <a:rPr lang="en-US" sz="2000" b="1" dirty="0" smtClean="0"/>
              <a:t>Effect of fit/fixed asymptote on rate and shape parameter values.</a:t>
            </a:r>
            <a:br>
              <a:rPr lang="en-US" sz="2000" b="1" dirty="0" smtClean="0"/>
            </a:br>
            <a:r>
              <a:rPr lang="en-US" sz="2000" b="1" dirty="0" smtClean="0"/>
              <a:t>H40 ~ </a:t>
            </a:r>
            <a:r>
              <a:rPr lang="en-US" sz="2000" i="1" dirty="0" smtClean="0"/>
              <a:t>asymptote</a:t>
            </a:r>
            <a:r>
              <a:rPr lang="en-US" sz="2000" b="1" dirty="0" smtClean="0"/>
              <a:t> * {1 – </a:t>
            </a:r>
            <a:r>
              <a:rPr lang="en-US" sz="2000" b="1" dirty="0" err="1" smtClean="0"/>
              <a:t>exp</a:t>
            </a:r>
            <a:r>
              <a:rPr lang="en-US" sz="2000" b="1" dirty="0" smtClean="0"/>
              <a:t>[</a:t>
            </a:r>
            <a:r>
              <a:rPr lang="en-US" sz="2000" i="1" dirty="0" smtClean="0"/>
              <a:t>rate</a:t>
            </a:r>
            <a:r>
              <a:rPr lang="en-US" sz="2000" b="1" dirty="0" smtClean="0"/>
              <a:t> * (BHAGE ** </a:t>
            </a:r>
            <a:r>
              <a:rPr lang="en-US" sz="2000" i="1" dirty="0" smtClean="0"/>
              <a:t>shape</a:t>
            </a:r>
            <a:r>
              <a:rPr lang="en-US" sz="2000" b="1" dirty="0" smtClean="0"/>
              <a:t>)]}</a:t>
            </a:r>
            <a:br>
              <a:rPr lang="en-US" sz="2000" b="1" dirty="0" smtClean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485453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80252" y="678116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en-US" sz="2000" b="1" dirty="0" smtClean="0"/>
              <a:t>Weibull model rate &amp; shape parameter pairs:</a:t>
            </a:r>
            <a:br>
              <a:rPr lang="en-US" sz="2000" b="1" dirty="0" smtClean="0"/>
            </a:br>
            <a:r>
              <a:rPr lang="en-US" sz="2000" b="1" dirty="0" smtClean="0"/>
              <a:t>Relationship; naïve prediction; size/density informed model</a:t>
            </a:r>
            <a:endParaRPr lang="en-US" sz="2000" b="1" dirty="0"/>
          </a:p>
        </p:txBody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1800" b="1" strike="noStrike" spc="-1"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400"/>
            <a:ext cx="7305675" cy="4316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62" y="1708400"/>
            <a:ext cx="7305675" cy="4316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05" y="1708400"/>
            <a:ext cx="7305675" cy="4316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1800" b="1" strike="noStrike" spc="-1"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8275"/>
            <a:ext cx="7305675" cy="43169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326" y="1713673"/>
            <a:ext cx="7305674" cy="4321592"/>
          </a:xfrm>
          <a:prstGeom prst="rect">
            <a:avLst/>
          </a:prstGeom>
        </p:spPr>
      </p:pic>
      <p:sp>
        <p:nvSpPr>
          <p:cNvPr id="12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en-US" sz="2000" b="1" dirty="0" smtClean="0"/>
              <a:t>Model-predicted rate parameter:</a:t>
            </a:r>
            <a:br>
              <a:rPr lang="en-US" sz="2000" b="1" dirty="0" smtClean="0"/>
            </a:br>
            <a:r>
              <a:rPr lang="en-US" sz="2000" b="1" dirty="0" smtClean="0"/>
              <a:t>Fit comparisons; back-transformed heights vs. observations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477812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7078320" y="182520"/>
            <a:ext cx="1436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Deliverables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563" y="938253"/>
            <a:ext cx="76968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Complete: Model relating log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(</a:t>
            </a:r>
            <a:r>
              <a:rPr lang="en-US" sz="2000" i="1" dirty="0" smtClean="0"/>
              <a:t>rate</a:t>
            </a:r>
            <a:r>
              <a:rPr lang="en-US" sz="2000" dirty="0" smtClean="0"/>
              <a:t>) ~ </a:t>
            </a:r>
            <a:r>
              <a:rPr lang="en-US" sz="2000" i="1" dirty="0" smtClean="0"/>
              <a:t>shape</a:t>
            </a:r>
            <a:r>
              <a:rPr lang="en-US" sz="2000" dirty="0" smtClean="0"/>
              <a:t> parameter values [LOO cross-validation pending]. Manuscript in preparation.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smtClean="0"/>
              <a:t>Forthcoming: Model predicting </a:t>
            </a:r>
            <a:r>
              <a:rPr lang="en-US" sz="2000" i="1" dirty="0" smtClean="0"/>
              <a:t>shape</a:t>
            </a:r>
            <a:r>
              <a:rPr lang="en-US" sz="2000" dirty="0" smtClean="0"/>
              <a:t> parameter from static, dynamic, and regional attributes.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FontTx/>
              <a:buAutoNum type="arabicPeriod"/>
            </a:pPr>
            <a:r>
              <a:rPr lang="en-US" sz="2000" dirty="0"/>
              <a:t>Public presentation(s) of findings at CAFS Annual Meeting and Regional research </a:t>
            </a:r>
            <a:r>
              <a:rPr lang="en-US" sz="2000" dirty="0" smtClean="0"/>
              <a:t>meetings.</a:t>
            </a:r>
          </a:p>
          <a:p>
            <a:pPr marL="457200" indent="-457200">
              <a:buFontTx/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Online tool for mapping of base layers and facilitating site index predictions in development through partnership with Precision Forestry Cooperative at University of Washington.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457200" y="1370880"/>
            <a:ext cx="8228880" cy="42605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Company Benefits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563" y="652503"/>
            <a:ext cx="76968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i="1" dirty="0" smtClean="0"/>
              <a:t>Rate</a:t>
            </a:r>
            <a:r>
              <a:rPr lang="en-US" sz="2000" dirty="0" smtClean="0"/>
              <a:t> and </a:t>
            </a:r>
            <a:r>
              <a:rPr lang="en-US" sz="2000" i="1" dirty="0" smtClean="0"/>
              <a:t>shape</a:t>
            </a:r>
            <a:r>
              <a:rPr lang="en-US" sz="2000" dirty="0" smtClean="0"/>
              <a:t> prediction allow for both naïve site quality predictions, and predictions informed by a single plot measurement. 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smtClean="0"/>
              <a:t>Dynamic nature </a:t>
            </a:r>
            <a:r>
              <a:rPr lang="en-US" sz="2000" dirty="0"/>
              <a:t>of log</a:t>
            </a:r>
            <a:r>
              <a:rPr lang="en-US" sz="2000" baseline="-25000" dirty="0"/>
              <a:t>10</a:t>
            </a:r>
            <a:r>
              <a:rPr lang="en-US" sz="2000" dirty="0"/>
              <a:t>(</a:t>
            </a:r>
            <a:r>
              <a:rPr lang="en-US" sz="2000" i="1" dirty="0"/>
              <a:t>rate</a:t>
            </a:r>
            <a:r>
              <a:rPr lang="en-US" sz="2000" dirty="0" smtClean="0"/>
              <a:t>) ~ </a:t>
            </a:r>
            <a:r>
              <a:rPr lang="en-US" sz="2000" i="1" dirty="0" smtClean="0"/>
              <a:t>shape</a:t>
            </a:r>
            <a:r>
              <a:rPr lang="en-US" sz="2000" dirty="0" smtClean="0"/>
              <a:t> model suggests that there exists an rate-maximizing stand structure given a shape parameter.</a:t>
            </a:r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Silvicultural</a:t>
            </a:r>
            <a:r>
              <a:rPr lang="en-US" sz="2000" dirty="0" smtClean="0"/>
              <a:t> strategies, their associated financial implications, and impact on final yield can be analyzed and compared. 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smtClean="0"/>
              <a:t>Ability to evaluate/predict future changes in site quality as base layers are updated, or changes to historic ranges of predictors can be estimated.  Both are likely to occur at a higher frequency than inventory re-measurement</a:t>
            </a:r>
            <a:r>
              <a:rPr lang="en-US" sz="2000" dirty="0"/>
              <a:t>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91D5DC366FB34DAB5FED80D728F9D5" ma:contentTypeVersion="11" ma:contentTypeDescription="Create a new document." ma:contentTypeScope="" ma:versionID="0f922146a228a40fa86d57add326b474">
  <xsd:schema xmlns:xsd="http://www.w3.org/2001/XMLSchema" xmlns:xs="http://www.w3.org/2001/XMLSchema" xmlns:p="http://schemas.microsoft.com/office/2006/metadata/properties" xmlns:ns2="c8d168e6-916d-41f3-9337-c3785a6911a5" xmlns:ns3="50d1adfd-75f0-4ac1-a76d-7b6e1bad5e9c" targetNamespace="http://schemas.microsoft.com/office/2006/metadata/properties" ma:root="true" ma:fieldsID="7cdbc3b46195e23b18e8790d7077f3d7" ns2:_="" ns3:_="">
    <xsd:import namespace="c8d168e6-916d-41f3-9337-c3785a6911a5"/>
    <xsd:import namespace="50d1adfd-75f0-4ac1-a76d-7b6e1bad5e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d168e6-916d-41f3-9337-c3785a6911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1adfd-75f0-4ac1-a76d-7b6e1bad5e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EBBF32-1772-4CED-A43D-DCDC0947F76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B1AC95C-778B-4B25-B345-7AA6AD7D47CF}"/>
</file>

<file path=customXml/itemProps3.xml><?xml version="1.0" encoding="utf-8"?>
<ds:datastoreItem xmlns:ds="http://schemas.openxmlformats.org/officeDocument/2006/customXml" ds:itemID="{D88A36C7-2AB1-4F8D-91E9-B5608C1926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</TotalTime>
  <Words>883</Words>
  <Application>Microsoft Office PowerPoint</Application>
  <PresentationFormat>On-screen Show (4:3)</PresentationFormat>
  <Paragraphs>83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DejaVu Sans</vt:lpstr>
      <vt:lpstr>Symbol</vt:lpstr>
      <vt:lpstr>Times New Roman</vt:lpstr>
      <vt:lpstr>Trebuchet MS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CAFS</dc:creator>
  <dc:description/>
  <cp:lastModifiedBy>Stand Management Cooperative</cp:lastModifiedBy>
  <cp:revision>56</cp:revision>
  <dcterms:created xsi:type="dcterms:W3CDTF">2013-02-25T23:05:08Z</dcterms:created>
  <dcterms:modified xsi:type="dcterms:W3CDTF">2021-05-28T17:41:40Z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NCSU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  <property fmtid="{D5CDD505-2E9C-101B-9397-08002B2CF9AE}" pid="13" name="ContentTypeId">
    <vt:lpwstr>0x010100EF91D5DC366FB34DAB5FED80D728F9D5</vt:lpwstr>
  </property>
</Properties>
</file>