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311" autoAdjust="0"/>
  </p:normalViewPr>
  <p:slideViewPr>
    <p:cSldViewPr snapToGrid="0">
      <p:cViewPr varScale="1">
        <p:scale>
          <a:sx n="75" d="100"/>
          <a:sy n="75" d="100"/>
        </p:scale>
        <p:origin x="10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83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84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5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B83E255A-FD79-46F8-ABE2-8281F398DD8E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0413" cy="3427413"/>
          </a:xfrm>
          <a:prstGeom prst="rect">
            <a:avLst/>
          </a:prstGeom>
        </p:spPr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105" name="CustomShape 3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C044AC22-BA3F-42BB-ADF2-AED08FD1C9F9}" type="slidenum">
              <a:rPr lang="en-US" sz="1200" b="0" strike="noStrike" spc="-1">
                <a:solidFill>
                  <a:srgbClr val="000000"/>
                </a:solidFill>
                <a:latin typeface="Arial"/>
                <a:ea typeface="+mn-ea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B83E255A-FD79-46F8-ABE2-8281F398DD8E}" type="slidenum">
              <a:rPr lang="en-US" sz="1400" b="0" strike="noStrike" spc="-1" smtClean="0">
                <a:latin typeface="Times New Roman"/>
              </a:rPr>
              <a:t>2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58293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B83E255A-FD79-46F8-ABE2-8281F398DD8E}" type="slidenum">
              <a:rPr lang="en-US" sz="1400" b="0" strike="noStrike" spc="-1" smtClean="0">
                <a:latin typeface="Times New Roman"/>
              </a:rPr>
              <a:t>4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2312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/>
          <p:nvPr/>
        </p:nvPicPr>
        <p:blipFill>
          <a:blip r:embed="rId14"/>
          <a:stretch/>
        </p:blipFill>
        <p:spPr>
          <a:xfrm>
            <a:off x="765000" y="6078960"/>
            <a:ext cx="697320" cy="703440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15"/>
          <a:stretch/>
        </p:blipFill>
        <p:spPr>
          <a:xfrm>
            <a:off x="7581600" y="6035040"/>
            <a:ext cx="699120" cy="730800"/>
          </a:xfrm>
          <a:prstGeom prst="rect">
            <a:avLst/>
          </a:prstGeom>
          <a:ln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9"/>
          <p:cNvPicPr/>
          <p:nvPr/>
        </p:nvPicPr>
        <p:blipFill>
          <a:blip r:embed="rId14"/>
          <a:stretch/>
        </p:blipFill>
        <p:spPr>
          <a:xfrm>
            <a:off x="765000" y="6078960"/>
            <a:ext cx="697320" cy="703440"/>
          </a:xfrm>
          <a:prstGeom prst="rect">
            <a:avLst/>
          </a:prstGeom>
          <a:ln>
            <a:noFill/>
          </a:ln>
        </p:spPr>
      </p:pic>
      <p:pic>
        <p:nvPicPr>
          <p:cNvPr id="41" name="Picture 40"/>
          <p:cNvPicPr/>
          <p:nvPr/>
        </p:nvPicPr>
        <p:blipFill>
          <a:blip r:embed="rId15"/>
          <a:stretch/>
        </p:blipFill>
        <p:spPr>
          <a:xfrm>
            <a:off x="7581600" y="6035040"/>
            <a:ext cx="699120" cy="730800"/>
          </a:xfrm>
          <a:prstGeom prst="rect">
            <a:avLst/>
          </a:prstGeom>
          <a:ln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2514600" y="6356520"/>
            <a:ext cx="41137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Arial"/>
                <a:ea typeface="DejaVu Sans"/>
              </a:rPr>
              <a:t>Center for Advanced Forestry Systems 2020 Meeting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343080" y="1219320"/>
            <a:ext cx="8457120" cy="220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defRPr/>
            </a:pPr>
            <a:endParaRPr lang="en-US" sz="2800" dirty="0" smtClean="0"/>
          </a:p>
          <a:p>
            <a:pPr algn="ctr">
              <a:defRPr/>
            </a:pPr>
            <a:r>
              <a:rPr lang="en-US" sz="3200" dirty="0" smtClean="0"/>
              <a:t>Stand </a:t>
            </a:r>
            <a:r>
              <a:rPr lang="en-US" sz="3200" dirty="0"/>
              <a:t>Response to Thinning:</a:t>
            </a:r>
          </a:p>
          <a:p>
            <a:pPr algn="ctr">
              <a:defRPr/>
            </a:pPr>
            <a:r>
              <a:rPr lang="en-US" sz="2000" dirty="0"/>
              <a:t>Enhancing Response Prediction Through Modeling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CAFS 20.82</a:t>
            </a:r>
          </a:p>
        </p:txBody>
      </p:sp>
      <p:sp>
        <p:nvSpPr>
          <p:cNvPr id="88" name="CustomShape 3"/>
          <p:cNvSpPr/>
          <p:nvPr/>
        </p:nvSpPr>
        <p:spPr>
          <a:xfrm>
            <a:off x="343080" y="3461918"/>
            <a:ext cx="8457120" cy="9784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defRPr/>
            </a:pPr>
            <a:r>
              <a:rPr lang="en-US" sz="2000" dirty="0"/>
              <a:t>Eric Turnblom, Jason Cross (UW)</a:t>
            </a:r>
          </a:p>
          <a:p>
            <a:pPr algn="ctr">
              <a:defRPr/>
            </a:pPr>
            <a:r>
              <a:rPr lang="en-US" sz="2000" dirty="0"/>
              <a:t>Aaron Weiskittel (U ME)</a:t>
            </a:r>
          </a:p>
          <a:p>
            <a:pPr algn="ctr">
              <a:defRPr/>
            </a:pPr>
            <a:r>
              <a:rPr lang="en-US" sz="2000" dirty="0"/>
              <a:t>Cristian Montes, Bronson Bullock (UGA)</a:t>
            </a:r>
          </a:p>
        </p:txBody>
      </p:sp>
      <p:sp>
        <p:nvSpPr>
          <p:cNvPr id="89" name="CustomShape 4"/>
          <p:cNvSpPr/>
          <p:nvPr/>
        </p:nvSpPr>
        <p:spPr>
          <a:xfrm>
            <a:off x="1943280" y="380880"/>
            <a:ext cx="5256720" cy="516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800" b="0" strike="noStrike" spc="-1">
                <a:solidFill>
                  <a:srgbClr val="000000"/>
                </a:solidFill>
                <a:latin typeface="Trebuchet MS"/>
                <a:ea typeface="DejaVu Sans"/>
              </a:rPr>
              <a:t>Progress Report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90" name="CustomShape 5"/>
          <p:cNvSpPr/>
          <p:nvPr/>
        </p:nvSpPr>
        <p:spPr>
          <a:xfrm>
            <a:off x="343080" y="5131314"/>
            <a:ext cx="8457120" cy="39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Trebuchet MS"/>
                <a:ea typeface="DejaVu Sans"/>
              </a:rPr>
              <a:t>Jason Cross, presenter</a:t>
            </a:r>
            <a:endParaRPr lang="en-US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426515" y="330337"/>
            <a:ext cx="4305046" cy="5610193"/>
            <a:chOff x="5952928" y="18314"/>
            <a:chExt cx="4760035" cy="6493812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52928" y="18314"/>
              <a:ext cx="4760035" cy="1745172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53097" y="1763486"/>
              <a:ext cx="4759866" cy="4748640"/>
            </a:xfrm>
            <a:prstGeom prst="rect">
              <a:avLst/>
            </a:prstGeom>
          </p:spPr>
        </p:pic>
      </p:grpSp>
      <p:sp>
        <p:nvSpPr>
          <p:cNvPr id="91" name="CustomShape 1"/>
          <p:cNvSpPr/>
          <p:nvPr/>
        </p:nvSpPr>
        <p:spPr>
          <a:xfrm>
            <a:off x="457200" y="685800"/>
            <a:ext cx="8228520" cy="684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2"/>
          <p:cNvSpPr/>
          <p:nvPr/>
        </p:nvSpPr>
        <p:spPr>
          <a:xfrm>
            <a:off x="2514600" y="6356520"/>
            <a:ext cx="41137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Arial"/>
                <a:ea typeface="DejaVu Sans"/>
              </a:rPr>
              <a:t>Center for Advanced Forestry Systems 2020 Meeting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93" name="CustomShape 3"/>
          <p:cNvSpPr/>
          <p:nvPr/>
        </p:nvSpPr>
        <p:spPr>
          <a:xfrm>
            <a:off x="457200" y="1371600"/>
            <a:ext cx="8228520" cy="472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" name="CustomShape 4"/>
          <p:cNvSpPr/>
          <p:nvPr/>
        </p:nvSpPr>
        <p:spPr>
          <a:xfrm>
            <a:off x="6851520" y="182520"/>
            <a:ext cx="16617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Trebuchet MS"/>
                <a:ea typeface="DejaVu Sans"/>
              </a:rPr>
              <a:t>Project Overview</a:t>
            </a:r>
            <a:endParaRPr lang="en-US" sz="2200" b="0" strike="noStrike" spc="-1">
              <a:latin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0929" y="245477"/>
            <a:ext cx="4510632" cy="5695053"/>
          </a:xfrm>
          <a:prstGeom prst="rect">
            <a:avLst/>
          </a:prstGeom>
          <a:solidFill>
            <a:schemeClr val="bg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/>
              <p:cNvSpPr txBox="1">
                <a:spLocks/>
              </p:cNvSpPr>
              <p:nvPr/>
            </p:nvSpPr>
            <p:spPr>
              <a:xfrm>
                <a:off x="101253" y="2555287"/>
                <a:ext cx="4771456" cy="259358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ko-KR" sz="2000" dirty="0" smtClean="0"/>
                  <a:t>Plantation Yield Calculator v1.0:</a:t>
                </a:r>
                <a:br>
                  <a:rPr lang="en-US" altLang="ko-KR" sz="2000" dirty="0" smtClean="0"/>
                </a:br>
                <a:endParaRPr lang="en-US" altLang="ko-KR" sz="2000" dirty="0" smtClean="0"/>
              </a:p>
              <a:p>
                <a:r>
                  <a:rPr lang="en-US" altLang="ko-KR" sz="2000" dirty="0" smtClean="0"/>
                  <a:t>Using </a:t>
                </a:r>
                <a:r>
                  <a:rPr lang="en-US" altLang="ko-KR" sz="2000" dirty="0"/>
                  <a:t>Chapman-Richards model</a:t>
                </a:r>
              </a:p>
              <a:p>
                <a:pPr lvl="1"/>
                <a:r>
                  <a:rPr lang="en-US" altLang="ko-KR" sz="2000" dirty="0"/>
                  <a:t>Baseline : </a:t>
                </a:r>
                <a14:m>
                  <m:oMath xmlns:m="http://schemas.openxmlformats.org/officeDocument/2006/math">
                    <m:r>
                      <a:rPr lang="en-US" altLang="ko-KR" sz="2000" i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altLang="ko-KR" sz="20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(1−</m:t>
                        </m:r>
                        <m:sSup>
                          <m:sSupPr>
                            <m:ctrlPr>
                              <a:rPr lang="en-US" altLang="ko-K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20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ko-KR" sz="2000" i="1">
                                <a:latin typeface="Cambria Math" panose="02040503050406030204" pitchFamily="18" charset="0"/>
                              </a:rPr>
                              <m:t>𝑏𝑡</m:t>
                            </m:r>
                          </m:sup>
                        </m:s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</m:oMath>
                </a14:m>
                <a:r>
                  <a:rPr lang="en-US" altLang="ko-KR" sz="2000" dirty="0"/>
                  <a:t> (all trees</a:t>
                </a:r>
                <a:r>
                  <a:rPr lang="en-US" altLang="ko-KR" sz="2000" dirty="0" smtClean="0"/>
                  <a:t>)</a:t>
                </a:r>
                <a:br>
                  <a:rPr lang="en-US" altLang="ko-KR" sz="2000" dirty="0" smtClean="0"/>
                </a:br>
                <a:endParaRPr lang="en-US" altLang="ko-KR" sz="2000" dirty="0"/>
              </a:p>
              <a:p>
                <a:r>
                  <a:rPr lang="en-US" altLang="ko-KR" sz="2000" dirty="0" smtClean="0"/>
                  <a:t>Parameter </a:t>
                </a:r>
                <a:r>
                  <a:rPr lang="en-US" altLang="ko-KR" sz="2000" dirty="0"/>
                  <a:t>Prediction Method</a:t>
                </a:r>
              </a:p>
              <a:p>
                <a:pPr lvl="1"/>
                <a:r>
                  <a:rPr lang="en-US" altLang="ko-KR" sz="2000" i="1" dirty="0"/>
                  <a:t>"a" = f(p), "b" = g(p), and "c" = h(p)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ko-KR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ko-KR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20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ko-KR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20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m:rPr>
                        <m:nor/>
                      </m:rPr>
                      <a:rPr lang="en-US" altLang="ko-KR" sz="2000" i="1" dirty="0"/>
                      <m:t>+</m:t>
                    </m:r>
                    <m:sSub>
                      <m:sSub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20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nor/>
                      </m:rPr>
                      <a:rPr lang="en-US" altLang="ko-KR" sz="2000" i="1" dirty="0"/>
                      <m:t>+</m:t>
                    </m:r>
                    <m:sSub>
                      <m:sSub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o-KR" altLang="en-US" sz="20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m:rPr>
                        <m:nor/>
                      </m:rPr>
                      <a:rPr lang="en-US" altLang="ko-KR" sz="2000" i="1" dirty="0" smtClean="0"/>
                      <m:t>+</m:t>
                    </m:r>
                    <m:r>
                      <a:rPr lang="en-US" altLang="ko-KR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</m:oMath>
                </a14:m>
                <a:r>
                  <a:rPr lang="en-US" altLang="ko-KR" sz="2000" dirty="0"/>
                  <a:t> 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)(1−</m:t>
                        </m:r>
                        <m:sSup>
                          <m:sSupPr>
                            <m:ctrlPr>
                              <a:rPr lang="en-US" altLang="ko-K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20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ko-KR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ko-KR" sz="2000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  <m:r>
                              <a:rPr lang="en-US" altLang="ko-KR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sz="20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ko-KR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en-US" altLang="ko-KR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53" y="2555287"/>
                <a:ext cx="4771456" cy="2593586"/>
              </a:xfrm>
              <a:prstGeom prst="rect">
                <a:avLst/>
              </a:prstGeom>
              <a:blipFill>
                <a:blip r:embed="rId5"/>
                <a:stretch>
                  <a:fillRect l="-1279" t="-4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069" y="3351780"/>
            <a:ext cx="4172003" cy="268200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069" y="668061"/>
            <a:ext cx="4172003" cy="25793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CCBCE8AE-C35A-404A-9A7D-396EA868A6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6991" y="559337"/>
                <a:ext cx="4443125" cy="5376508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</a:ln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 smtClean="0"/>
                  <a:t>Augment model to allow for </a:t>
                </a:r>
                <a:r>
                  <a:rPr lang="en-US" sz="2000" dirty="0"/>
                  <a:t>silvicultural treatment variables</a:t>
                </a:r>
              </a:p>
              <a:p>
                <a:pPr lvl="1"/>
                <a:r>
                  <a:rPr lang="en-US" sz="1600" dirty="0"/>
                  <a:t>Treatment type </a:t>
                </a:r>
              </a:p>
              <a:p>
                <a:pPr lvl="1"/>
                <a:r>
                  <a:rPr lang="en-US" sz="1600" dirty="0"/>
                  <a:t>Treatment intensity / degree   </a:t>
                </a:r>
              </a:p>
              <a:p>
                <a:pPr lvl="1"/>
                <a:r>
                  <a:rPr lang="en-US" sz="1600" dirty="0" smtClean="0"/>
                  <a:t>Time (years) since treatment </a:t>
                </a:r>
                <a:endParaRPr lang="en-US" sz="1600" dirty="0"/>
              </a:p>
              <a:p>
                <a:pPr marL="0" indent="0">
                  <a:buNone/>
                </a:pPr>
                <a:r>
                  <a:rPr lang="en-US" altLang="ko-KR" sz="1800" dirty="0"/>
                  <a:t>Pre-Commercial Thinning (PCT)</a:t>
                </a:r>
              </a:p>
              <a:p>
                <a:pPr lvl="1"/>
                <a:r>
                  <a:rPr lang="en-US" altLang="ko-KR" sz="1800" dirty="0"/>
                  <a:t>Use a ratio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800" i="1">
                            <a:latin typeface="Cambria Math" panose="02040503050406030204" pitchFamily="18" charset="0"/>
                          </a:rPr>
                          <m:t>𝑌𝑖𝑒𝑙𝑑</m:t>
                        </m:r>
                      </m:e>
                      <m:sub>
                        <m:r>
                          <a:rPr lang="en-US" altLang="ko-KR" sz="1800" i="1">
                            <a:latin typeface="Cambria Math" panose="02040503050406030204" pitchFamily="18" charset="0"/>
                          </a:rPr>
                          <m:t>𝑝𝑐</m:t>
                        </m:r>
                        <m:r>
                          <a:rPr lang="en-US" altLang="ko-KR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ko-KR" sz="180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altLang="ko-K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800" i="1">
                            <a:latin typeface="Cambria Math" panose="02040503050406030204" pitchFamily="18" charset="0"/>
                          </a:rPr>
                          <m:t>𝑌𝑖𝑒𝑙𝑑</m:t>
                        </m:r>
                      </m:e>
                      <m:sub>
                        <m:r>
                          <a:rPr lang="en-US" altLang="ko-KR" sz="1800" i="1">
                            <a:latin typeface="Cambria Math" panose="02040503050406030204" pitchFamily="18" charset="0"/>
                          </a:rPr>
                          <m:t>𝑎𝑙𝑙</m:t>
                        </m:r>
                      </m:sub>
                    </m:sSub>
                  </m:oMath>
                </a14:m>
                <a:r>
                  <a:rPr lang="en-US" altLang="ko-KR" sz="1800" dirty="0"/>
                  <a:t>.</a:t>
                </a:r>
              </a:p>
              <a:p>
                <a:pPr marL="457200" lvl="1" indent="0">
                  <a:buNone/>
                </a:pPr>
                <a:endParaRPr lang="en-US" sz="1600" dirty="0" smtClean="0"/>
              </a:p>
            </p:txBody>
          </p:sp>
        </mc:Choice>
        <mc:Fallback xmlns="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CCBCE8AE-C35A-404A-9A7D-396EA868A6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991" y="559337"/>
                <a:ext cx="4443125" cy="5376508"/>
              </a:xfrm>
              <a:prstGeom prst="rect">
                <a:avLst/>
              </a:prstGeom>
              <a:blipFill>
                <a:blip r:embed="rId2"/>
                <a:stretch>
                  <a:fillRect l="-1372" t="-1134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CustomShape 1"/>
          <p:cNvSpPr/>
          <p:nvPr/>
        </p:nvSpPr>
        <p:spPr>
          <a:xfrm>
            <a:off x="457200" y="685800"/>
            <a:ext cx="8228520" cy="684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6" name="CustomShape 2"/>
          <p:cNvSpPr/>
          <p:nvPr/>
        </p:nvSpPr>
        <p:spPr>
          <a:xfrm>
            <a:off x="2514600" y="6356520"/>
            <a:ext cx="41137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Arial"/>
                <a:ea typeface="DejaVu Sans"/>
              </a:rPr>
              <a:t>Center for Advanced Forestry Systems 2020 Meeting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98" name="CustomShape 4"/>
          <p:cNvSpPr/>
          <p:nvPr/>
        </p:nvSpPr>
        <p:spPr>
          <a:xfrm>
            <a:off x="6490800" y="182520"/>
            <a:ext cx="202140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Trebuchet MS"/>
                <a:ea typeface="DejaVu Sans"/>
              </a:rPr>
              <a:t>Current Progress</a:t>
            </a:r>
            <a:endParaRPr lang="en-US" sz="2200" b="0" strike="noStrike" spc="-1">
              <a:latin typeface="Arial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164" y="681488"/>
            <a:ext cx="4075815" cy="262016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225" y="3394008"/>
            <a:ext cx="4075815" cy="262016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66C1F2E6-649B-3E42-B794-BCECE17AF1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53" y="5016300"/>
            <a:ext cx="2396837" cy="50473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6C2461B-68CD-8141-859D-430297AF2526}"/>
                  </a:ext>
                </a:extLst>
              </p:cNvPr>
              <p:cNvSpPr/>
              <p:nvPr/>
            </p:nvSpPr>
            <p:spPr>
              <a:xfrm>
                <a:off x="889520" y="5495833"/>
                <a:ext cx="3058066" cy="3675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kern="120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en-US" b="0" i="1" kern="120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𝑟𝑡</m:t>
                          </m:r>
                        </m:sub>
                      </m:sSub>
                      <m:r>
                        <a:rPr lang="en-US" kern="120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𝑏𝑎𝑠𝑒</m:t>
                          </m:r>
                        </m:sub>
                      </m:sSub>
                      <m:r>
                        <a:rPr lang="en-US" i="1" kern="120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+ </m:t>
                      </m:r>
                      <m:r>
                        <a:rPr lang="en-US" i="1" kern="120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𝑌𝑆𝑇</m:t>
                          </m:r>
                        </m:e>
                        <m:sup>
                          <m:r>
                            <a:rPr lang="en-US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  <m:r>
                            <a:rPr lang="en-US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𝑌𝑆𝑇</m:t>
                          </m:r>
                        </m:sup>
                      </m:sSup>
                    </m:oMath>
                  </m:oMathPara>
                </a14:m>
                <a:endParaRPr lang="en-US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6C2461B-68CD-8141-859D-430297AF25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20" y="5495833"/>
                <a:ext cx="3058066" cy="367543"/>
              </a:xfrm>
              <a:prstGeom prst="rect">
                <a:avLst/>
              </a:prstGeom>
              <a:blipFill>
                <a:blip r:embed="rId6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3" name="Picture 32">
            <a:extLst>
              <a:ext uri="{FF2B5EF4-FFF2-40B4-BE49-F238E27FC236}">
                <a16:creationId xmlns:a16="http://schemas.microsoft.com/office/drawing/2014/main" id="{E658494E-57E1-504E-BE38-49029F63E04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816073"/>
            <a:ext cx="2299979" cy="20290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457200" y="685800"/>
            <a:ext cx="8228520" cy="684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0" name="CustomShape 2"/>
          <p:cNvSpPr/>
          <p:nvPr/>
        </p:nvSpPr>
        <p:spPr>
          <a:xfrm>
            <a:off x="2514600" y="6356520"/>
            <a:ext cx="41137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Arial"/>
                <a:ea typeface="DejaVu Sans"/>
              </a:rPr>
              <a:t>Center for Advanced Forestry Systems 2020 Meeting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1" name="CustomShape 3"/>
          <p:cNvSpPr/>
          <p:nvPr/>
        </p:nvSpPr>
        <p:spPr>
          <a:xfrm>
            <a:off x="457200" y="1371600"/>
            <a:ext cx="8228520" cy="472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2" name="CustomShape 4"/>
          <p:cNvSpPr/>
          <p:nvPr/>
        </p:nvSpPr>
        <p:spPr>
          <a:xfrm>
            <a:off x="6490800" y="182520"/>
            <a:ext cx="202140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Trebuchet MS"/>
                <a:ea typeface="DejaVu Sans"/>
              </a:rPr>
              <a:t>Future Plans</a:t>
            </a:r>
            <a:endParaRPr lang="en-US" sz="2200" b="0" strike="noStrike" spc="-1">
              <a:latin typeface="Arial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87158" y="685800"/>
            <a:ext cx="4748537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 smtClean="0"/>
              <a:t>Further </a:t>
            </a:r>
            <a:r>
              <a:rPr lang="en-US" altLang="ko-KR" sz="1600" dirty="0"/>
              <a:t>updates on PYC modeling</a:t>
            </a:r>
          </a:p>
          <a:p>
            <a:pPr lvl="1"/>
            <a:r>
              <a:rPr lang="en-US" altLang="ko-KR" sz="1600" dirty="0"/>
              <a:t>Version 2.0 : Baseline Equations</a:t>
            </a:r>
          </a:p>
          <a:p>
            <a:pPr lvl="1"/>
            <a:r>
              <a:rPr lang="en-US" altLang="ko-KR" sz="1600" dirty="0"/>
              <a:t>Version 2.1 : Version 2.0 + PCT effect</a:t>
            </a:r>
          </a:p>
          <a:p>
            <a:pPr lvl="1"/>
            <a:r>
              <a:rPr lang="en-US" altLang="ko-KR" sz="1600" dirty="0"/>
              <a:t>Version 2.2 : Version 2.1 + CT effect</a:t>
            </a:r>
          </a:p>
          <a:p>
            <a:pPr lvl="1"/>
            <a:endParaRPr lang="en-US" altLang="ko-KR" sz="1600" dirty="0"/>
          </a:p>
          <a:p>
            <a:r>
              <a:rPr lang="en-US" sz="1600" dirty="0" smtClean="0"/>
              <a:t>Benchmark Model with treatment augmentations</a:t>
            </a:r>
          </a:p>
          <a:p>
            <a:pPr lvl="1"/>
            <a:r>
              <a:rPr lang="en-US" sz="1600" dirty="0" smtClean="0"/>
              <a:t>Jackknifing </a:t>
            </a:r>
          </a:p>
          <a:p>
            <a:pPr lvl="1"/>
            <a:r>
              <a:rPr lang="en-US" sz="1600" dirty="0" smtClean="0"/>
              <a:t>Cross-validation</a:t>
            </a:r>
          </a:p>
          <a:p>
            <a:pPr lvl="1"/>
            <a:endParaRPr lang="en-US" sz="1600" dirty="0" smtClean="0"/>
          </a:p>
          <a:p>
            <a:r>
              <a:rPr lang="en-US" sz="1600" dirty="0" smtClean="0"/>
              <a:t>Expand efforts to other regions, as appropriate</a:t>
            </a:r>
          </a:p>
          <a:p>
            <a:pPr lvl="1"/>
            <a:r>
              <a:rPr lang="en-US" sz="1600" dirty="0" smtClean="0"/>
              <a:t>Enhance existing relationships between scientists and personnel at the relevant CAFS sites</a:t>
            </a:r>
          </a:p>
          <a:p>
            <a:pPr lvl="1"/>
            <a:r>
              <a:rPr lang="en-US" sz="1600" dirty="0" smtClean="0"/>
              <a:t>Develop new relationships</a:t>
            </a:r>
          </a:p>
          <a:p>
            <a:pPr lvl="1"/>
            <a:r>
              <a:rPr lang="en-US" sz="1600" dirty="0" smtClean="0"/>
              <a:t>Develop data sharing plans</a:t>
            </a:r>
            <a:endParaRPr lang="en-US" altLang="ko-KR" sz="1800" dirty="0"/>
          </a:p>
          <a:p>
            <a:pPr marL="411480" lvl="1" indent="0">
              <a:buFont typeface="Arial" panose="020B0604020202020204" pitchFamily="34" charset="0"/>
              <a:buNone/>
            </a:pPr>
            <a:endParaRPr lang="en-US" dirty="0">
              <a:latin typeface="Gill Sans MT" panose="020B0502020104020203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064347" y="686783"/>
            <a:ext cx="3858724" cy="5286871"/>
            <a:chOff x="6795427" y="1247403"/>
            <a:chExt cx="4157054" cy="5498573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95427" y="1247403"/>
              <a:ext cx="4157054" cy="5498573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6879771" y="4615543"/>
              <a:ext cx="1785257" cy="1850571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</TotalTime>
  <Words>324</Words>
  <Application>Microsoft Office PowerPoint</Application>
  <PresentationFormat>On-screen Show (4:3)</PresentationFormat>
  <Paragraphs>45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Cambria Math</vt:lpstr>
      <vt:lpstr>DejaVu Sans</vt:lpstr>
      <vt:lpstr>Gill Sans MT</vt:lpstr>
      <vt:lpstr>Symbol</vt:lpstr>
      <vt:lpstr>Times New Roman</vt:lpstr>
      <vt:lpstr>Trebuchet MS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NCSU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CAFS</dc:creator>
  <dc:description/>
  <cp:lastModifiedBy>Stand Management Cooperative</cp:lastModifiedBy>
  <cp:revision>31</cp:revision>
  <dcterms:created xsi:type="dcterms:W3CDTF">2013-02-25T23:05:08Z</dcterms:created>
  <dcterms:modified xsi:type="dcterms:W3CDTF">2020-12-05T00:52:12Z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NCSU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9</vt:i4>
  </property>
</Properties>
</file>