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21"/>
  </p:notesMasterIdLst>
  <p:sldIdLst>
    <p:sldId id="256" r:id="rId6"/>
    <p:sldId id="257" r:id="rId7"/>
    <p:sldId id="258" r:id="rId8"/>
    <p:sldId id="275" r:id="rId9"/>
    <p:sldId id="266" r:id="rId10"/>
    <p:sldId id="265" r:id="rId11"/>
    <p:sldId id="276" r:id="rId12"/>
    <p:sldId id="260" r:id="rId13"/>
    <p:sldId id="267" r:id="rId14"/>
    <p:sldId id="268" r:id="rId15"/>
    <p:sldId id="269" r:id="rId16"/>
    <p:sldId id="273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1"/>
    <p:restoredTop sz="74301"/>
  </p:normalViewPr>
  <p:slideViewPr>
    <p:cSldViewPr snapToGrid="0" snapToObjects="1">
      <p:cViewPr varScale="1">
        <p:scale>
          <a:sx n="91" d="100"/>
          <a:sy n="91" d="100"/>
        </p:scale>
        <p:origin x="2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09AF331-CD7F-4FDC-B425-FB770E011542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A4794E8-AD3A-48AD-9F0D-6496D6A049C3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7009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9386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12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0877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13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9203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14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3973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15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6803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101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5982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23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9997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US" sz="1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7295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1560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2749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8568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E09AF331-CD7F-4FDC-B425-FB770E011542}" type="slidenum">
              <a:rPr lang="en-US" sz="1400" b="0" strike="noStrike" spc="-1" smtClean="0">
                <a:latin typeface="Times New Roman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447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43080" y="1219320"/>
            <a:ext cx="8457480" cy="220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defRPr/>
            </a:pPr>
            <a:r>
              <a:rPr lang="en-US" sz="3600" dirty="0"/>
              <a:t>Stand Response to Thinning:</a:t>
            </a:r>
          </a:p>
          <a:p>
            <a:pPr algn="ctr">
              <a:defRPr/>
            </a:pPr>
            <a:r>
              <a:rPr lang="en-US" sz="2000" dirty="0"/>
              <a:t>Enhancing Response Prediction Through Modeling</a:t>
            </a:r>
            <a:br>
              <a:rPr lang="en-US" dirty="0"/>
            </a:br>
            <a:r>
              <a:rPr lang="en-US" dirty="0"/>
              <a:t>CAFS 20.82</a:t>
            </a:r>
          </a:p>
        </p:txBody>
      </p:sp>
      <p:sp>
        <p:nvSpPr>
          <p:cNvPr id="88" name="CustomShape 3"/>
          <p:cNvSpPr/>
          <p:nvPr/>
        </p:nvSpPr>
        <p:spPr>
          <a:xfrm>
            <a:off x="343080" y="3281082"/>
            <a:ext cx="8457480" cy="10000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en-US" sz="2000" dirty="0"/>
              <a:t>Eric Turnblom, Jason Cross (UW)</a:t>
            </a:r>
          </a:p>
          <a:p>
            <a:pPr algn="ctr">
              <a:defRPr/>
            </a:pPr>
            <a:r>
              <a:rPr lang="en-US" sz="2000" dirty="0"/>
              <a:t>Aaron </a:t>
            </a:r>
            <a:r>
              <a:rPr lang="en-US" sz="2000" dirty="0" err="1"/>
              <a:t>Weiskittel</a:t>
            </a:r>
            <a:r>
              <a:rPr lang="en-US" sz="2000" dirty="0"/>
              <a:t> (U ME)</a:t>
            </a:r>
          </a:p>
          <a:p>
            <a:pPr algn="ctr">
              <a:defRPr/>
            </a:pPr>
            <a:r>
              <a:rPr lang="en-US" sz="2000" dirty="0"/>
              <a:t>Cristian Montes, Bronson Bullock (UGA)</a:t>
            </a:r>
          </a:p>
        </p:txBody>
      </p:sp>
      <p:sp>
        <p:nvSpPr>
          <p:cNvPr id="89" name="CustomShape 4"/>
          <p:cNvSpPr/>
          <p:nvPr/>
        </p:nvSpPr>
        <p:spPr>
          <a:xfrm>
            <a:off x="1943280" y="380880"/>
            <a:ext cx="5257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spc="-1" dirty="0">
                <a:solidFill>
                  <a:srgbClr val="000000"/>
                </a:solidFill>
                <a:latin typeface="Trebuchet MS"/>
                <a:ea typeface="DejaVu Sans"/>
              </a:rPr>
              <a:t>Continuing Project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343080" y="4933800"/>
            <a:ext cx="8457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Trebuchet MS"/>
              </a:rPr>
              <a:t>Eric Turnblom, Presenter</a:t>
            </a:r>
            <a:endParaRPr lang="en-US" sz="2000" spc="-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A8CF998-9ECB-F34D-9121-3E4AE2DF2BDF}"/>
              </a:ext>
            </a:extLst>
          </p:cNvPr>
          <p:cNvSpPr txBox="1">
            <a:spLocks/>
          </p:cNvSpPr>
          <p:nvPr/>
        </p:nvSpPr>
        <p:spPr>
          <a:xfrm>
            <a:off x="254091" y="494778"/>
            <a:ext cx="8116186" cy="533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Mortality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BC8AE69-2449-7549-97C8-9E2A7F9CCF24}"/>
              </a:ext>
            </a:extLst>
          </p:cNvPr>
          <p:cNvSpPr txBox="1">
            <a:spLocks/>
          </p:cNvSpPr>
          <p:nvPr/>
        </p:nvSpPr>
        <p:spPr>
          <a:xfrm>
            <a:off x="254091" y="1244600"/>
            <a:ext cx="8116186" cy="4800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Creating a mortality model for the Douglas-fir “Type III” installations (spacing trials at 100, 200, 300, 440, 680, 1210 TPA)</a:t>
            </a:r>
          </a:p>
          <a:p>
            <a:r>
              <a:rPr lang="en-US" sz="2400" dirty="0"/>
              <a:t>Using sigmoidal shaped non-linear functions to try to capture behavior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2400" dirty="0"/>
              <a:t>	- Schumacher, Weibull and Chapman-Richards</a:t>
            </a:r>
          </a:p>
          <a:p>
            <a:r>
              <a:rPr lang="en-US" sz="2400" dirty="0"/>
              <a:t>Predictors: Age, </a:t>
            </a:r>
            <a:r>
              <a:rPr lang="en-US" sz="2400" dirty="0" err="1"/>
              <a:t>Biogeoclimatic</a:t>
            </a:r>
            <a:r>
              <a:rPr lang="en-US" sz="2400" dirty="0"/>
              <a:t> zones, Site Index, Planting Density, (Planting Density)</a:t>
            </a:r>
            <a:r>
              <a:rPr lang="en-US" sz="2400" baseline="30000" dirty="0"/>
              <a:t>2</a:t>
            </a:r>
            <a:r>
              <a:rPr lang="en-US" sz="2400" dirty="0"/>
              <a:t>, H40, (Basal Area), (Basal Area)</a:t>
            </a:r>
            <a:r>
              <a:rPr lang="en-US" sz="2400" baseline="30000" dirty="0"/>
              <a:t>2</a:t>
            </a:r>
            <a:r>
              <a:rPr lang="en-US" sz="2400" dirty="0"/>
              <a:t>, Elevation, Latitude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2400" dirty="0"/>
              <a:t>	Scaling predictors:	AA </a:t>
            </a:r>
            <a:r>
              <a:rPr lang="nl-NL" sz="2400" dirty="0"/>
              <a:t>= H40 * BA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nl-NL" sz="2400" dirty="0"/>
              <a:t>				AB= H40 * PLDEN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nl-NL" sz="2400" dirty="0"/>
              <a:t>				AC= BA * PLDEN</a:t>
            </a:r>
          </a:p>
          <a:p>
            <a:pPr marL="457200" indent="-342900"/>
            <a:r>
              <a:rPr lang="en-US" sz="2400" dirty="0"/>
              <a:t>Now using a hard model with </a:t>
            </a:r>
            <a:r>
              <a:rPr lang="en-US" sz="2400" dirty="0" err="1"/>
              <a:t>dTPA</a:t>
            </a:r>
            <a:r>
              <a:rPr lang="en-US" sz="2400" dirty="0"/>
              <a:t> (Dead TPA) as the LHS</a:t>
            </a: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E146B67B-D227-2941-8C10-F7F823A836E3}"/>
              </a:ext>
            </a:extLst>
          </p:cNvPr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b="1" spc="-1" dirty="0">
                <a:solidFill>
                  <a:srgbClr val="000000"/>
                </a:solidFill>
                <a:latin typeface="Trebuchet MS"/>
              </a:rPr>
              <a:t>Major Findings</a:t>
            </a:r>
            <a:endParaRPr lang="en-US" b="1" spc="-1" dirty="0"/>
          </a:p>
        </p:txBody>
      </p:sp>
    </p:spTree>
    <p:extLst>
      <p:ext uri="{BB962C8B-B14F-4D97-AF65-F5344CB8AC3E}">
        <p14:creationId xmlns:p14="http://schemas.microsoft.com/office/powerpoint/2010/main" val="37578228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434BCB-CB81-7B47-9E62-CE2BB3677D00}"/>
              </a:ext>
            </a:extLst>
          </p:cNvPr>
          <p:cNvSpPr txBox="1">
            <a:spLocks/>
          </p:cNvSpPr>
          <p:nvPr/>
        </p:nvSpPr>
        <p:spPr>
          <a:xfrm>
            <a:off x="457200" y="721145"/>
            <a:ext cx="8530229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Currently reducing a bounded and unbounded version of the </a:t>
            </a:r>
            <a:r>
              <a:rPr lang="en-US" dirty="0" err="1"/>
              <a:t>dTPA</a:t>
            </a:r>
            <a:r>
              <a:rPr lang="en-US" dirty="0"/>
              <a:t> model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6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A0DF57-CA7B-2F46-9125-D212AAF660BA}"/>
              </a:ext>
            </a:extLst>
          </p:cNvPr>
          <p:cNvSpPr txBox="1"/>
          <p:nvPr/>
        </p:nvSpPr>
        <p:spPr>
          <a:xfrm>
            <a:off x="1326411" y="5028236"/>
            <a:ext cx="30878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Bounded at 750 TPA one to one fit</a:t>
            </a:r>
          </a:p>
          <a:p>
            <a:r>
              <a:rPr lang="en-US" sz="1400" dirty="0"/>
              <a:t>R^2 .7999</a:t>
            </a:r>
          </a:p>
          <a:p>
            <a:r>
              <a:rPr lang="en-US" sz="1400" dirty="0"/>
              <a:t>SD of 35.17</a:t>
            </a:r>
          </a:p>
          <a:p>
            <a:r>
              <a:rPr lang="en-US" sz="1400" dirty="0"/>
              <a:t>MAE 21.77</a:t>
            </a:r>
          </a:p>
          <a:p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D8ECDF-1B4C-474E-AA2B-85ACACDFAE65}"/>
              </a:ext>
            </a:extLst>
          </p:cNvPr>
          <p:cNvSpPr txBox="1"/>
          <p:nvPr/>
        </p:nvSpPr>
        <p:spPr>
          <a:xfrm>
            <a:off x="5859317" y="5228108"/>
            <a:ext cx="3293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Unbounded one to one fit</a:t>
            </a:r>
          </a:p>
          <a:p>
            <a:r>
              <a:rPr lang="en-US" sz="1400" dirty="0"/>
              <a:t>R^2 </a:t>
            </a:r>
            <a:r>
              <a:rPr lang="en-US" sz="1400"/>
              <a:t>.7814</a:t>
            </a:r>
            <a:endParaRPr lang="en-US" sz="1400" dirty="0"/>
          </a:p>
          <a:p>
            <a:r>
              <a:rPr lang="en-US" sz="1400" dirty="0"/>
              <a:t>SD of 36.87</a:t>
            </a:r>
          </a:p>
          <a:p>
            <a:r>
              <a:rPr lang="en-US" sz="1400" dirty="0"/>
              <a:t>MAE 22.20</a:t>
            </a:r>
          </a:p>
        </p:txBody>
      </p:sp>
      <p:sp>
        <p:nvSpPr>
          <p:cNvPr id="14" name="CustomShape 4">
            <a:extLst>
              <a:ext uri="{FF2B5EF4-FFF2-40B4-BE49-F238E27FC236}">
                <a16:creationId xmlns:a16="http://schemas.microsoft.com/office/drawing/2014/main" id="{261CD629-74F8-0C4F-8356-E0A7F67CC8F3}"/>
              </a:ext>
            </a:extLst>
          </p:cNvPr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b="1" spc="-1" dirty="0">
                <a:solidFill>
                  <a:srgbClr val="000000"/>
                </a:solidFill>
                <a:latin typeface="Trebuchet MS"/>
              </a:rPr>
              <a:t>Major Findings</a:t>
            </a:r>
            <a:endParaRPr lang="en-US" b="1" spc="-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A3635-3BD4-4C9F-8806-5A4E38FEB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64" y="1484473"/>
            <a:ext cx="3800981" cy="3635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5E726B-932B-4C47-B2F9-93CFBDF19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856" y="1484473"/>
            <a:ext cx="4009532" cy="36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407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434BCB-CB81-7B47-9E62-CE2BB3677D00}"/>
              </a:ext>
            </a:extLst>
          </p:cNvPr>
          <p:cNvSpPr txBox="1">
            <a:spLocks/>
          </p:cNvSpPr>
          <p:nvPr/>
        </p:nvSpPr>
        <p:spPr>
          <a:xfrm>
            <a:off x="457200" y="605415"/>
            <a:ext cx="8530229" cy="491633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Survival Model Exploration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6"/>
            <a:endParaRPr lang="en-US" dirty="0"/>
          </a:p>
        </p:txBody>
      </p:sp>
      <p:sp>
        <p:nvSpPr>
          <p:cNvPr id="14" name="CustomShape 4">
            <a:extLst>
              <a:ext uri="{FF2B5EF4-FFF2-40B4-BE49-F238E27FC236}">
                <a16:creationId xmlns:a16="http://schemas.microsoft.com/office/drawing/2014/main" id="{261CD629-74F8-0C4F-8356-E0A7F67CC8F3}"/>
              </a:ext>
            </a:extLst>
          </p:cNvPr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b="1" spc="-1" dirty="0">
                <a:solidFill>
                  <a:srgbClr val="000000"/>
                </a:solidFill>
                <a:latin typeface="Trebuchet MS"/>
              </a:rPr>
              <a:t>Major Findings</a:t>
            </a:r>
            <a:endParaRPr lang="en-US" b="1" spc="-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BCC09B-994E-2B44-91FE-0198E4844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17" y="3513627"/>
            <a:ext cx="3311470" cy="28006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4BFB0A-458E-1345-B774-4E7784E5C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351" y="686760"/>
            <a:ext cx="3289290" cy="2771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DED532-B584-6E44-9EFD-473BD6487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78" y="1738708"/>
            <a:ext cx="4114080" cy="346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42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7078320" y="182520"/>
            <a:ext cx="1436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Deliverables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208" y="1028340"/>
            <a:ext cx="7696863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PNW Region DF Stand Survival / Mortality models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BA and QMD models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Best of (QMD | TPA,BA) or (TPA | BA,QMD) to be chosen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All volumetric attribute models re-fit (CVT, CV4, CV6, BF4, BF6)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Public presentation(s) of findings at CAFS Annual IAB Meeting and Regional research meetings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Preliminary results of tested treatment augmentation strategies, including confidently directed plan for fitting a 'treated' model using 'the best' or 'best blend' of treatment augmentation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Company Benefits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697" y="1238060"/>
            <a:ext cx="769686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Project results would be a standardized framework for stand modeling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Easier future calibrations of growth and yield prediction models given framework for model updates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Improved forest planning and financial assessments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4"/>
          <p:cNvSpPr/>
          <p:nvPr/>
        </p:nvSpPr>
        <p:spPr>
          <a:xfrm>
            <a:off x="6244683" y="182520"/>
            <a:ext cx="2267877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Summary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A29C9-1612-1D4C-B502-CD2BBB2859C0}"/>
              </a:ext>
            </a:extLst>
          </p:cNvPr>
          <p:cNvSpPr txBox="1"/>
          <p:nvPr/>
        </p:nvSpPr>
        <p:spPr>
          <a:xfrm>
            <a:off x="723208" y="1166842"/>
            <a:ext cx="76968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Initial Trees Per Acre model for “Type I” plantations 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 and QMD models begun by parameter prediction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“Type III” mortality model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Exploration of New Survival model begun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Public presentation(s) of findings at CAFS Annual Meeting and Regional Research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Justification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D37797-2F3B-044C-B71C-3AD4B3358971}"/>
              </a:ext>
            </a:extLst>
          </p:cNvPr>
          <p:cNvSpPr txBox="1">
            <a:spLocks/>
          </p:cNvSpPr>
          <p:nvPr/>
        </p:nvSpPr>
        <p:spPr>
          <a:xfrm>
            <a:off x="621322" y="1006997"/>
            <a:ext cx="8210162" cy="46645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Forecasting yield is a primary objective of forest managers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Thinning a stand has a propensity to alter stand allometry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Stand productivity: </a:t>
            </a:r>
          </a:p>
          <a:p>
            <a:pPr>
              <a:spcAft>
                <a:spcPts val="1200"/>
              </a:spcAft>
            </a:pPr>
            <a:r>
              <a:rPr lang="en-US" altLang="en-US" sz="2800" dirty="0">
                <a:solidFill>
                  <a:schemeClr val="tx1"/>
                </a:solidFill>
              </a:rPr>
              <a:t>	Actual </a:t>
            </a:r>
            <a:r>
              <a:rPr lang="en-US" altLang="en-US" sz="28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i="1" dirty="0">
                <a:solidFill>
                  <a:schemeClr val="tx1"/>
                </a:solidFill>
              </a:rPr>
              <a:t>Realistic [Realizable?]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Potential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Decision space is clearly in zone between Actual and </a:t>
            </a:r>
            <a:r>
              <a:rPr lang="en-US" altLang="en-US" sz="32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Objectives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61170E41-46B5-6D49-85E2-0D6ABCBFD06B}"/>
              </a:ext>
            </a:extLst>
          </p:cNvPr>
          <p:cNvSpPr txBox="1">
            <a:spLocks/>
          </p:cNvSpPr>
          <p:nvPr/>
        </p:nvSpPr>
        <p:spPr>
          <a:xfrm>
            <a:off x="621322" y="1203767"/>
            <a:ext cx="8198587" cy="47803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Update the existing base stand yield model (untreated stands) within the SMC Plantation Yield Calculator (SMC-PYC) given another two full cycles of data collection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Incorporate Pre-commercial and Commercial Thinning effects using results of Bose, et al (2018) and Cross &amp; Turnblom (2019)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Benchmark fitted model against independent data set, adjust if necessary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Expand technology to other commercial forest types, as appropriate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Objectives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61170E41-46B5-6D49-85E2-0D6ABCBFD06B}"/>
              </a:ext>
            </a:extLst>
          </p:cNvPr>
          <p:cNvSpPr txBox="1">
            <a:spLocks/>
          </p:cNvSpPr>
          <p:nvPr/>
        </p:nvSpPr>
        <p:spPr>
          <a:xfrm>
            <a:off x="487493" y="844862"/>
            <a:ext cx="8198587" cy="47803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Update the existing base stand yield model (untreated stands) within the SMC Plantation Yield Calculator (SMC-PYC) given another two full cycles of data collection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75A1-64FB-004A-A60E-DF48384B50E0}"/>
              </a:ext>
            </a:extLst>
          </p:cNvPr>
          <p:cNvSpPr txBox="1">
            <a:spLocks/>
          </p:cNvSpPr>
          <p:nvPr/>
        </p:nvSpPr>
        <p:spPr>
          <a:xfrm>
            <a:off x="778058" y="2413000"/>
            <a:ext cx="8107499" cy="347356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spcBef>
                <a:spcPts val="132"/>
              </a:spcBef>
            </a:pPr>
            <a:r>
              <a:rPr lang="en-US" dirty="0"/>
              <a:t>Refined planting density estimates for fitting</a:t>
            </a:r>
          </a:p>
          <a:p>
            <a:pPr lvl="1">
              <a:lnSpc>
                <a:spcPct val="150000"/>
              </a:lnSpc>
              <a:spcBef>
                <a:spcPts val="132"/>
              </a:spcBef>
            </a:pPr>
            <a:r>
              <a:rPr lang="en-US" dirty="0"/>
              <a:t>Compare model frameworks – best advances to v2.0</a:t>
            </a:r>
          </a:p>
          <a:p>
            <a:pPr lvl="2">
              <a:lnSpc>
                <a:spcPct val="150000"/>
              </a:lnSpc>
              <a:spcBef>
                <a:spcPts val="132"/>
              </a:spcBef>
            </a:pPr>
            <a:r>
              <a:rPr lang="en-US" dirty="0"/>
              <a:t>V1.0 used: (TPA | BA,QMD) vs. (QMD | BA,TPA)</a:t>
            </a:r>
          </a:p>
          <a:p>
            <a:pPr lvl="1">
              <a:lnSpc>
                <a:spcPct val="150000"/>
              </a:lnSpc>
              <a:spcBef>
                <a:spcPts val="132"/>
              </a:spcBef>
            </a:pPr>
            <a:r>
              <a:rPr lang="en-US" dirty="0"/>
              <a:t>Mortality model development \</a:t>
            </a:r>
          </a:p>
          <a:p>
            <a:pPr lvl="1">
              <a:lnSpc>
                <a:spcPct val="150000"/>
              </a:lnSpc>
              <a:spcBef>
                <a:spcPts val="132"/>
              </a:spcBef>
            </a:pPr>
            <a:r>
              <a:rPr lang="en-US" dirty="0"/>
              <a:t>Add PCT effects, then CT </a:t>
            </a:r>
          </a:p>
          <a:p>
            <a:pPr lvl="1">
              <a:lnSpc>
                <a:spcPct val="150000"/>
              </a:lnSpc>
              <a:spcBef>
                <a:spcPts val="132"/>
              </a:spcBef>
            </a:pPr>
            <a:r>
              <a:rPr lang="en-US" dirty="0"/>
              <a:t>Fertilization effects</a:t>
            </a:r>
          </a:p>
        </p:txBody>
      </p:sp>
    </p:spTree>
    <p:extLst>
      <p:ext uri="{BB962C8B-B14F-4D97-AF65-F5344CB8AC3E}">
        <p14:creationId xmlns:p14="http://schemas.microsoft.com/office/powerpoint/2010/main" val="27106140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CBCE8AE-C35A-404A-9A7D-396EA868A64B}"/>
              </a:ext>
            </a:extLst>
          </p:cNvPr>
          <p:cNvSpPr txBox="1">
            <a:spLocks/>
          </p:cNvSpPr>
          <p:nvPr/>
        </p:nvSpPr>
        <p:spPr>
          <a:xfrm>
            <a:off x="622300" y="1181100"/>
            <a:ext cx="7632700" cy="4445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Augment model with silvicultural treatment variables</a:t>
            </a:r>
          </a:p>
          <a:p>
            <a:pPr lvl="1"/>
            <a:r>
              <a:rPr lang="en-US" dirty="0"/>
              <a:t>Treatment type </a:t>
            </a:r>
          </a:p>
          <a:p>
            <a:pPr lvl="1"/>
            <a:r>
              <a:rPr lang="en-US" dirty="0"/>
              <a:t>Treatment intensity / degree   </a:t>
            </a:r>
          </a:p>
          <a:p>
            <a:pPr lvl="1"/>
            <a:r>
              <a:rPr lang="en-US" dirty="0"/>
              <a:t>Time since treatment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1F2E6-649B-3E42-B794-BCECE17AF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80" y="3737049"/>
            <a:ext cx="3260719" cy="6916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58494E-57E1-504E-BE38-49029F63E0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7" y="2806700"/>
            <a:ext cx="3633179" cy="32052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6C2461B-68CD-8141-859D-430297AF2526}"/>
                  </a:ext>
                </a:extLst>
              </p:cNvPr>
              <p:cNvSpPr/>
              <p:nvPr/>
            </p:nvSpPr>
            <p:spPr>
              <a:xfrm>
                <a:off x="5315143" y="2884235"/>
                <a:ext cx="2209515" cy="475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𝑐𝑟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𝑏𝑡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6C2461B-68CD-8141-859D-430297AF25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143" y="2884235"/>
                <a:ext cx="2209515" cy="475515"/>
              </a:xfrm>
              <a:prstGeom prst="rect">
                <a:avLst/>
              </a:prstGeom>
              <a:blipFill>
                <a:blip r:embed="rId6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EF05A31-0D80-334D-84BA-153C5D1B6D4C}"/>
                  </a:ext>
                </a:extLst>
              </p:cNvPr>
              <p:cNvSpPr/>
              <p:nvPr/>
            </p:nvSpPr>
            <p:spPr>
              <a:xfrm>
                <a:off x="4643754" y="4762896"/>
                <a:ext cx="4043046" cy="432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𝑡h𝑖𝑛</m:t>
                          </m:r>
                        </m:sub>
                      </m:sSub>
                      <m:r>
                        <a:rPr lang="en-US" sz="22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2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sz="22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a:rPr lang="en-US" sz="22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𝑌𝑆𝑇</m:t>
                          </m:r>
                        </m:e>
                        <m:sup>
                          <m: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2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𝑌𝑆𝑇</m:t>
                          </m:r>
                        </m:sup>
                      </m:sSup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EF05A31-0D80-334D-84BA-153C5D1B6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754" y="4762896"/>
                <a:ext cx="4043046" cy="432041"/>
              </a:xfrm>
              <a:prstGeom prst="rect">
                <a:avLst/>
              </a:prstGeom>
              <a:blipFill>
                <a:blip r:embed="rId7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07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06DB2122-9D81-4D48-877E-D2572424AC97}"/>
              </a:ext>
            </a:extLst>
          </p:cNvPr>
          <p:cNvSpPr txBox="1">
            <a:spLocks/>
          </p:cNvSpPr>
          <p:nvPr/>
        </p:nvSpPr>
        <p:spPr>
          <a:xfrm>
            <a:off x="557822" y="647700"/>
            <a:ext cx="8198587" cy="514591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</a:rPr>
              <a:t>Challenge existing base model framework of SMC-PYC: Chapman-Richards function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41A87B-DED6-B94F-A28A-F4372DFC7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40" y="1727199"/>
            <a:ext cx="2604980" cy="42621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B9CF3C-4DB7-A54A-9E5C-759DE286A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15" y="1727199"/>
            <a:ext cx="4146550" cy="704989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softEdge rad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072ACE-83BF-0F46-B3F5-7FB1593B013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15" y="2814626"/>
            <a:ext cx="4148044" cy="3106464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51" name="CustomShape 2">
            <a:extLst>
              <a:ext uri="{FF2B5EF4-FFF2-40B4-BE49-F238E27FC236}">
                <a16:creationId xmlns:a16="http://schemas.microsoft.com/office/drawing/2014/main" id="{0D3F669F-852C-FD46-AC69-C732F44D5B73}"/>
              </a:ext>
            </a:extLst>
          </p:cNvPr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D7D2CD-9855-FC4E-A9E2-0F6421AB35CE}"/>
              </a:ext>
            </a:extLst>
          </p:cNvPr>
          <p:cNvSpPr txBox="1">
            <a:spLocks/>
          </p:cNvSpPr>
          <p:nvPr/>
        </p:nvSpPr>
        <p:spPr>
          <a:xfrm>
            <a:off x="457200" y="587444"/>
            <a:ext cx="10160000" cy="5461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C-R Parameter Prediction Equations</a:t>
            </a:r>
          </a:p>
        </p:txBody>
      </p:sp>
      <p:sp>
        <p:nvSpPr>
          <p:cNvPr id="9" name="CustomShape 4">
            <a:extLst>
              <a:ext uri="{FF2B5EF4-FFF2-40B4-BE49-F238E27FC236}">
                <a16:creationId xmlns:a16="http://schemas.microsoft.com/office/drawing/2014/main" id="{6399D17E-0925-FB40-A14F-D3F235300012}"/>
              </a:ext>
            </a:extLst>
          </p:cNvPr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b="1" spc="-1" dirty="0">
                <a:solidFill>
                  <a:srgbClr val="000000"/>
                </a:solidFill>
                <a:latin typeface="Trebuchet MS"/>
              </a:rPr>
              <a:t>Major Findings</a:t>
            </a:r>
            <a:endParaRPr lang="en-US" b="1" spc="-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B4F70D6-E77E-7E47-8A81-9D436B4292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5416095"/>
                  </p:ext>
                </p:extLst>
              </p:nvPr>
            </p:nvGraphicFramePr>
            <p:xfrm>
              <a:off x="95569" y="1272524"/>
              <a:ext cx="8949956" cy="4689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0202">
                      <a:extLst>
                        <a:ext uri="{9D8B030D-6E8A-4147-A177-3AD203B41FA5}">
                          <a16:colId xmlns:a16="http://schemas.microsoft.com/office/drawing/2014/main" val="4160980970"/>
                        </a:ext>
                      </a:extLst>
                    </a:gridCol>
                    <a:gridCol w="1306924">
                      <a:extLst>
                        <a:ext uri="{9D8B030D-6E8A-4147-A177-3AD203B41FA5}">
                          <a16:colId xmlns:a16="http://schemas.microsoft.com/office/drawing/2014/main" val="2881037941"/>
                        </a:ext>
                      </a:extLst>
                    </a:gridCol>
                    <a:gridCol w="4698607">
                      <a:extLst>
                        <a:ext uri="{9D8B030D-6E8A-4147-A177-3AD203B41FA5}">
                          <a16:colId xmlns:a16="http://schemas.microsoft.com/office/drawing/2014/main" val="2595740528"/>
                        </a:ext>
                      </a:extLst>
                    </a:gridCol>
                    <a:gridCol w="1181687">
                      <a:extLst>
                        <a:ext uri="{9D8B030D-6E8A-4147-A177-3AD203B41FA5}">
                          <a16:colId xmlns:a16="http://schemas.microsoft.com/office/drawing/2014/main" val="2628908145"/>
                        </a:ext>
                      </a:extLst>
                    </a:gridCol>
                    <a:gridCol w="942536">
                      <a:extLst>
                        <a:ext uri="{9D8B030D-6E8A-4147-A177-3AD203B41FA5}">
                          <a16:colId xmlns:a16="http://schemas.microsoft.com/office/drawing/2014/main" val="1224687116"/>
                        </a:ext>
                      </a:extLst>
                    </a:gridCol>
                  </a:tblGrid>
                  <a:tr h="77255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YIELD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PARAMETERS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FORMULA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 err="1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AICc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2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𝐀𝐃𝐉</m:t>
                                    </m:r>
                                    <m:r>
                                      <a:rPr lang="en-US" altLang="ko-KR" sz="12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  <m:r>
                                      <a:rPr lang="en-US" altLang="ko-KR" sz="12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𝐑</m:t>
                                    </m:r>
                                  </m:e>
                                  <m:sup>
                                    <m:r>
                                      <a:rPr lang="en-US" altLang="ko-KR" sz="12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1200" b="1" i="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3101038"/>
                      </a:ext>
                    </a:extLst>
                  </a:tr>
                  <a:tr h="447589"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QMD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a</a:t>
                          </a:r>
                          <a:endParaRPr lang="ko-KR" altLang="en-US" sz="2000" b="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2000" b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8.568+0.0004376 ∗</m:t>
                              </m:r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𝑆𝐼</m:t>
                                  </m:r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ko-KR" altLang="en-US" sz="2000" b="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148.5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0.139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0969225"/>
                      </a:ext>
                    </a:extLst>
                  </a:tr>
                  <a:tr h="104745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b</a:t>
                          </a:r>
                          <a:endParaRPr lang="ko-KR" altLang="en-US" sz="2000" b="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2000" b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−2.775+0.0269 ∗</m:t>
                              </m:r>
                              <m:d>
                                <m:dPr>
                                  <m:ctrlPr>
                                    <a:rPr lang="en-US" altLang="ko-K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𝑊𝐻</m:t>
                                  </m:r>
                                </m:e>
                              </m:d>
                              <m:r>
                                <a:rPr lang="en-US" altLang="ko-K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+0.5956 ∗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d>
                                <m:dPr>
                                  <m:ctrlPr>
                                    <a:rPr lang="en-US" altLang="ko-K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𝑡𝑝𝑎</m:t>
                                      </m:r>
                                    </m:e>
                                    <m:sub>
                                      <m:r>
                                        <a:rPr lang="en-US" altLang="ko-K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ko-K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−0.002002 ∗</m:t>
                              </m:r>
                              <m:d>
                                <m:dPr>
                                  <m:ctrlPr>
                                    <a:rPr lang="en-US" altLang="ko-K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𝑡𝑝</m:t>
                                  </m:r>
                                  <m:sSub>
                                    <m:sSubPr>
                                      <m:ctrlPr>
                                        <a:rPr lang="en-US" altLang="ko-K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ko-K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ko-K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+0.0000007155 ∗</m:t>
                              </m:r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𝑡𝑝</m:t>
                                  </m:r>
                                  <m:sSub>
                                    <m:sSubPr>
                                      <m:ctrlPr>
                                        <a:rPr lang="en-US" altLang="ko-K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ko-K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ko-K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ko-KR" altLang="en-US" sz="2000" b="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-156.4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0.289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203252"/>
                      </a:ext>
                    </a:extLst>
                  </a:tr>
                  <a:tr h="44758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c</a:t>
                          </a:r>
                          <a:endParaRPr lang="ko-KR" altLang="en-US" sz="2000" b="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2000" b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= 3.2259 + 1.5920 * (WH)</a:t>
                          </a:r>
                          <a:endParaRPr lang="ko-KR" altLang="en-US" sz="2000" b="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131.5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0.162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62290674"/>
                      </a:ext>
                    </a:extLst>
                  </a:tr>
                  <a:tr h="447589"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BAA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a</a:t>
                          </a:r>
                          <a:endParaRPr lang="ko-KR" altLang="en-US" sz="2000" b="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2000" b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−63.14+68.26 ∗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altLang="ko-K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altLang="ko-K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𝑆𝐼</m:t>
                              </m:r>
                              <m:r>
                                <a:rPr lang="en-US" altLang="ko-K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30)</m:t>
                              </m:r>
                            </m:oMath>
                          </a14:m>
                          <a:endParaRPr lang="ko-KR" altLang="en-US" sz="2000" b="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362.7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0.115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61462925"/>
                      </a:ext>
                    </a:extLst>
                  </a:tr>
                  <a:tr h="1011482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b</a:t>
                          </a:r>
                          <a:endParaRPr lang="ko-KR" altLang="en-US" sz="2000" b="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2000" b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−0.09023 −0.00001829 ∗</m:t>
                              </m:r>
                              <m:d>
                                <m:dPr>
                                  <m:ctrlPr>
                                    <a:rPr lang="en-US" altLang="ko-K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𝐸𝑙𝑒𝑣</m:t>
                                  </m:r>
                                </m:e>
                              </m:d>
                              <m:r>
                                <a:rPr lang="en-US" altLang="ko-K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+0.001435 ∗</m:t>
                              </m:r>
                              <m:d>
                                <m:dPr>
                                  <m:ctrlPr>
                                    <a:rPr lang="en-US" altLang="ko-K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𝑆𝐼</m:t>
                                  </m:r>
                                  <m:r>
                                    <a:rPr lang="en-US" altLang="ko-K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</m:d>
                              <m:r>
                                <a:rPr lang="en-US" altLang="ko-K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+0.0003597 ∗</m:t>
                              </m:r>
                              <m:d>
                                <m:dPr>
                                  <m:ctrlPr>
                                    <a:rPr lang="en-US" altLang="ko-K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𝑡𝑝</m:t>
                                  </m:r>
                                  <m:sSub>
                                    <m:sSubPr>
                                      <m:ctrlPr>
                                        <a:rPr lang="en-US" altLang="ko-K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ko-K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ko-K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−0.0000002089 ∗</m:t>
                              </m:r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𝑡𝑝</m:t>
                                  </m:r>
                                  <m:sSub>
                                    <m:sSubPr>
                                      <m:ctrlPr>
                                        <a:rPr lang="en-US" altLang="ko-K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ko-K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ko-KR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ko-KR" altLang="en-US" sz="2000" b="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-146.0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0.421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6861421"/>
                      </a:ext>
                    </a:extLst>
                  </a:tr>
                  <a:tr h="44758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c</a:t>
                          </a:r>
                          <a:endParaRPr lang="ko-KR" altLang="en-US" sz="2000" b="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2000" b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= 9.814</a:t>
                          </a:r>
                          <a:endParaRPr lang="ko-KR" altLang="en-US" sz="2000" b="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-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-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81337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B4F70D6-E77E-7E47-8A81-9D436B4292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5416095"/>
                  </p:ext>
                </p:extLst>
              </p:nvPr>
            </p:nvGraphicFramePr>
            <p:xfrm>
              <a:off x="95569" y="1272524"/>
              <a:ext cx="8949956" cy="46893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0202">
                      <a:extLst>
                        <a:ext uri="{9D8B030D-6E8A-4147-A177-3AD203B41FA5}">
                          <a16:colId xmlns:a16="http://schemas.microsoft.com/office/drawing/2014/main" val="4160980970"/>
                        </a:ext>
                      </a:extLst>
                    </a:gridCol>
                    <a:gridCol w="1306924">
                      <a:extLst>
                        <a:ext uri="{9D8B030D-6E8A-4147-A177-3AD203B41FA5}">
                          <a16:colId xmlns:a16="http://schemas.microsoft.com/office/drawing/2014/main" val="2881037941"/>
                        </a:ext>
                      </a:extLst>
                    </a:gridCol>
                    <a:gridCol w="4698607">
                      <a:extLst>
                        <a:ext uri="{9D8B030D-6E8A-4147-A177-3AD203B41FA5}">
                          <a16:colId xmlns:a16="http://schemas.microsoft.com/office/drawing/2014/main" val="2595740528"/>
                        </a:ext>
                      </a:extLst>
                    </a:gridCol>
                    <a:gridCol w="1181687">
                      <a:extLst>
                        <a:ext uri="{9D8B030D-6E8A-4147-A177-3AD203B41FA5}">
                          <a16:colId xmlns:a16="http://schemas.microsoft.com/office/drawing/2014/main" val="2628908145"/>
                        </a:ext>
                      </a:extLst>
                    </a:gridCol>
                    <a:gridCol w="942536">
                      <a:extLst>
                        <a:ext uri="{9D8B030D-6E8A-4147-A177-3AD203B41FA5}">
                          <a16:colId xmlns:a16="http://schemas.microsoft.com/office/drawing/2014/main" val="1224687116"/>
                        </a:ext>
                      </a:extLst>
                    </a:gridCol>
                  </a:tblGrid>
                  <a:tr h="772551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YIELD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PARAMETERS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FORMULA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 err="1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AICc</a:t>
                          </a:r>
                          <a:endParaRPr lang="ko-KR" altLang="en-US" sz="12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54054" t="-1639" b="-5180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3101038"/>
                      </a:ext>
                    </a:extLst>
                  </a:tr>
                  <a:tr h="447589"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QMD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a</a:t>
                          </a:r>
                          <a:endParaRPr lang="ko-KR" altLang="en-US" sz="2000" b="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5405" t="-177143" r="-45405" b="-8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148.5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0.139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30969225"/>
                      </a:ext>
                    </a:extLst>
                  </a:tr>
                  <a:tr h="1081786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b</a:t>
                          </a:r>
                          <a:endParaRPr lang="ko-KR" altLang="en-US" sz="2000" b="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5405" t="-112791" r="-45405" b="-226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-156.4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0.289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203252"/>
                      </a:ext>
                    </a:extLst>
                  </a:tr>
                  <a:tr h="44758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c</a:t>
                          </a:r>
                          <a:endParaRPr lang="ko-KR" altLang="en-US" sz="2000" b="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2000" b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= 3.2259 + 1.5920 * (WH)</a:t>
                          </a:r>
                          <a:endParaRPr lang="ko-KR" altLang="en-US" sz="2000" b="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131.5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0.162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62290674"/>
                      </a:ext>
                    </a:extLst>
                  </a:tr>
                  <a:tr h="447589">
                    <a:tc rowSpan="3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BAA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a</a:t>
                          </a:r>
                          <a:endParaRPr lang="ko-KR" altLang="en-US" sz="2000" b="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5405" t="-622857" r="-45405" b="-3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362.7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0.115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61462925"/>
                      </a:ext>
                    </a:extLst>
                  </a:tr>
                  <a:tr h="104463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b</a:t>
                          </a:r>
                          <a:endParaRPr lang="ko-KR" altLang="en-US" sz="2000" b="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5405" t="-304819" r="-45405" b="-5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-146.0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0.421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6861421"/>
                      </a:ext>
                    </a:extLst>
                  </a:tr>
                  <a:tr h="447589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b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c</a:t>
                          </a:r>
                          <a:endParaRPr lang="ko-KR" altLang="en-US" sz="2000" b="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/>
                          <a:r>
                            <a:rPr lang="en-US" altLang="ko-KR" sz="2000" b="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= 9.814</a:t>
                          </a:r>
                          <a:endParaRPr lang="ko-KR" altLang="en-US" sz="2000" b="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-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tx1"/>
                              </a:solidFill>
                              <a:latin typeface="Gill Sans MT" panose="020B0502020104020203" pitchFamily="34" charset="0"/>
                            </a:rPr>
                            <a:t>-</a:t>
                          </a:r>
                          <a:endParaRPr lang="ko-KR" altLang="en-US" sz="2000" dirty="0">
                            <a:solidFill>
                              <a:schemeClr val="tx1"/>
                            </a:solidFill>
                            <a:latin typeface="Gill Sans MT" panose="020B0502020104020203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681337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1856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6851520" y="196588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b="1" spc="-1" dirty="0">
                <a:solidFill>
                  <a:srgbClr val="000000"/>
                </a:solidFill>
                <a:latin typeface="Trebuchet MS"/>
              </a:rPr>
              <a:t>Major Findings</a:t>
            </a:r>
            <a:endParaRPr lang="en-US" b="1" spc="-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D41B815-EFCA-8544-BB14-C12706EABB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110240"/>
                <a:ext cx="8574258" cy="4826326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768"/>
                  </a:spcBef>
                </a:pPr>
                <a:r>
                  <a:rPr lang="en-US" sz="3200" dirty="0"/>
                  <a:t>Estimation of TPA</a:t>
                </a:r>
                <a:r>
                  <a:rPr lang="en-US" sz="3200" baseline="-25000" dirty="0"/>
                  <a:t>3yr</a:t>
                </a:r>
              </a:p>
              <a:p>
                <a:pPr lvl="1">
                  <a:spcBef>
                    <a:spcPts val="768"/>
                  </a:spcBef>
                </a:pPr>
                <a:r>
                  <a:rPr lang="en-US" dirty="0"/>
                  <a:t>Landowner planting density recorded -- sometimes unreliable</a:t>
                </a:r>
              </a:p>
              <a:p>
                <a:pPr lvl="1">
                  <a:spcBef>
                    <a:spcPts val="768"/>
                  </a:spcBef>
                </a:pPr>
                <a:r>
                  <a:rPr lang="en-US" dirty="0"/>
                  <a:t>Response Surface Method used (Box and Wilson,1951) </a:t>
                </a:r>
              </a:p>
              <a:p>
                <a:pPr lvl="2">
                  <a:spcBef>
                    <a:spcPts val="768"/>
                  </a:spcBef>
                </a:pPr>
                <a:r>
                  <a:rPr lang="en-US" sz="2250" dirty="0"/>
                  <a:t>Box-Cox transformation were used (</a:t>
                </a:r>
                <a14:m>
                  <m:oMath xmlns:m="http://schemas.openxmlformats.org/officeDocument/2006/math">
                    <m:r>
                      <a:rPr lang="en-US" sz="225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25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250" dirty="0"/>
                  <a:t>)</a:t>
                </a:r>
              </a:p>
              <a:p>
                <a:pPr lvl="2">
                  <a:spcBef>
                    <a:spcPts val="768"/>
                  </a:spcBef>
                </a:pPr>
                <a:r>
                  <a:rPr lang="en-US" sz="2250" dirty="0"/>
                  <a:t>Using first- and second-degree polynomials.</a:t>
                </a:r>
              </a:p>
              <a:p>
                <a:pPr lvl="2">
                  <a:spcBef>
                    <a:spcPts val="768"/>
                  </a:spcBef>
                </a:pPr>
                <a:r>
                  <a:rPr lang="en-US" dirty="0"/>
                  <a:t>TPA</a:t>
                </a:r>
                <a:r>
                  <a:rPr lang="en-US" baseline="-25000" dirty="0"/>
                  <a:t>3yr</a:t>
                </a:r>
                <a:r>
                  <a:rPr lang="en-US" baseline="30000" dirty="0"/>
                  <a:t>-2</a:t>
                </a:r>
                <a:r>
                  <a:rPr lang="en-US" baseline="-25000" dirty="0"/>
                  <a:t> </a:t>
                </a:r>
                <a:r>
                  <a:rPr lang="en-US" dirty="0"/>
                  <a:t>= </a:t>
                </a:r>
                <a:r>
                  <a:rPr lang="en-US" i="1" dirty="0"/>
                  <a:t>f </a:t>
                </a:r>
                <a:r>
                  <a:rPr lang="en-US" dirty="0"/>
                  <a:t>(</a:t>
                </a:r>
                <a:r>
                  <a:rPr lang="en-US" i="1" dirty="0"/>
                  <a:t>TPA</a:t>
                </a:r>
                <a:r>
                  <a:rPr lang="en-US" i="1" baseline="-25000" dirty="0"/>
                  <a:t>meas1</a:t>
                </a:r>
                <a:r>
                  <a:rPr lang="en-US" i="1" dirty="0"/>
                  <a:t>, AGE</a:t>
                </a:r>
                <a:r>
                  <a:rPr lang="en-US" i="1" baseline="-25000" dirty="0"/>
                  <a:t>meas1</a:t>
                </a:r>
                <a:r>
                  <a:rPr lang="en-US" i="1" dirty="0"/>
                  <a:t>, </a:t>
                </a:r>
                <a:r>
                  <a:rPr lang="en-US" i="1" dirty="0" err="1"/>
                  <a:t>Elev</a:t>
                </a:r>
                <a:r>
                  <a:rPr lang="en-US" i="1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rad>
                  </m:oMath>
                </a14:m>
                <a:r>
                  <a:rPr lang="en-US" i="1" dirty="0"/>
                  <a:t>, RegionCode</a:t>
                </a:r>
                <a:r>
                  <a:rPr lang="en-US" dirty="0"/>
                  <a:t>).</a:t>
                </a:r>
              </a:p>
              <a:p>
                <a:pPr lvl="3">
                  <a:spcBef>
                    <a:spcPts val="768"/>
                  </a:spcBef>
                </a:pPr>
                <a:r>
                  <a:rPr lang="en-US" sz="1850" dirty="0"/>
                  <a:t>TPA</a:t>
                </a:r>
                <a:r>
                  <a:rPr lang="en-US" sz="1850" baseline="-25000" dirty="0"/>
                  <a:t>meas1</a:t>
                </a:r>
                <a:r>
                  <a:rPr lang="en-US" sz="1850" dirty="0"/>
                  <a:t>, AGE</a:t>
                </a:r>
                <a:r>
                  <a:rPr lang="en-US" sz="1850" baseline="-25000" dirty="0"/>
                  <a:t>meas1</a:t>
                </a:r>
                <a:r>
                  <a:rPr lang="en-US" sz="1850" dirty="0"/>
                  <a:t>, </a:t>
                </a:r>
                <a:r>
                  <a:rPr lang="en-US" sz="1850" dirty="0" err="1"/>
                  <a:t>Elev</a:t>
                </a:r>
                <a:r>
                  <a:rPr lang="en-US" sz="1850" dirty="0"/>
                  <a:t> are the linear and quadratic measures; with square-root and linear terms for SI30.</a:t>
                </a:r>
              </a:p>
              <a:p>
                <a:pPr lvl="2">
                  <a:spcBef>
                    <a:spcPts val="768"/>
                  </a:spcBef>
                </a:pPr>
                <a:r>
                  <a:rPr lang="en-US" sz="2250" dirty="0"/>
                  <a:t>Backward-stepwise method was used.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D41B815-EFCA-8544-BB14-C12706EAB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10240"/>
                <a:ext cx="8574258" cy="4826326"/>
              </a:xfrm>
              <a:prstGeom prst="rect">
                <a:avLst/>
              </a:prstGeom>
              <a:blipFill>
                <a:blip r:embed="rId3"/>
                <a:stretch>
                  <a:fillRect l="-1775" t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54BC778C-532F-F848-BF60-D047E3831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2" y="1576289"/>
            <a:ext cx="8906468" cy="401913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D7D2CD-9855-FC4E-A9E2-0F6421AB35CE}"/>
              </a:ext>
            </a:extLst>
          </p:cNvPr>
          <p:cNvSpPr txBox="1">
            <a:spLocks/>
          </p:cNvSpPr>
          <p:nvPr/>
        </p:nvSpPr>
        <p:spPr>
          <a:xfrm>
            <a:off x="457200" y="685080"/>
            <a:ext cx="10160000" cy="685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Actual TPA</a:t>
            </a:r>
            <a:r>
              <a:rPr lang="en-US" sz="3200" baseline="-25000" dirty="0"/>
              <a:t>3yr </a:t>
            </a:r>
            <a:r>
              <a:rPr lang="en-US" sz="3200" dirty="0"/>
              <a:t> vs Fitted.</a:t>
            </a:r>
          </a:p>
        </p:txBody>
      </p:sp>
      <p:sp>
        <p:nvSpPr>
          <p:cNvPr id="9" name="CustomShape 4">
            <a:extLst>
              <a:ext uri="{FF2B5EF4-FFF2-40B4-BE49-F238E27FC236}">
                <a16:creationId xmlns:a16="http://schemas.microsoft.com/office/drawing/2014/main" id="{6399D17E-0925-FB40-A14F-D3F235300012}"/>
              </a:ext>
            </a:extLst>
          </p:cNvPr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b="1" spc="-1" dirty="0">
                <a:solidFill>
                  <a:srgbClr val="000000"/>
                </a:solidFill>
                <a:latin typeface="Trebuchet MS"/>
              </a:rPr>
              <a:t>Major Findings</a:t>
            </a:r>
            <a:endParaRPr lang="en-US" b="1" spc="-1" dirty="0"/>
          </a:p>
        </p:txBody>
      </p:sp>
    </p:spTree>
    <p:extLst>
      <p:ext uri="{BB962C8B-B14F-4D97-AF65-F5344CB8AC3E}">
        <p14:creationId xmlns:p14="http://schemas.microsoft.com/office/powerpoint/2010/main" val="33510016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91D5DC366FB34DAB5FED80D728F9D5" ma:contentTypeVersion="11" ma:contentTypeDescription="Create a new document." ma:contentTypeScope="" ma:versionID="0f922146a228a40fa86d57add326b474">
  <xsd:schema xmlns:xsd="http://www.w3.org/2001/XMLSchema" xmlns:xs="http://www.w3.org/2001/XMLSchema" xmlns:p="http://schemas.microsoft.com/office/2006/metadata/properties" xmlns:ns2="c8d168e6-916d-41f3-9337-c3785a6911a5" xmlns:ns3="50d1adfd-75f0-4ac1-a76d-7b6e1bad5e9c" targetNamespace="http://schemas.microsoft.com/office/2006/metadata/properties" ma:root="true" ma:fieldsID="7cdbc3b46195e23b18e8790d7077f3d7" ns2:_="" ns3:_="">
    <xsd:import namespace="c8d168e6-916d-41f3-9337-c3785a6911a5"/>
    <xsd:import namespace="50d1adfd-75f0-4ac1-a76d-7b6e1bad5e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d168e6-916d-41f3-9337-c3785a6911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1adfd-75f0-4ac1-a76d-7b6e1bad5e9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7571AD-256A-4607-98F4-346169204131}"/>
</file>

<file path=customXml/itemProps2.xml><?xml version="1.0" encoding="utf-8"?>
<ds:datastoreItem xmlns:ds="http://schemas.openxmlformats.org/officeDocument/2006/customXml" ds:itemID="{24EBBF32-1772-4CED-A43D-DCDC0947F76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88A36C7-2AB1-4F8D-91E9-B5608C1926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</TotalTime>
  <Words>917</Words>
  <Application>Microsoft Macintosh PowerPoint</Application>
  <PresentationFormat>On-screen Show (4:3)</PresentationFormat>
  <Paragraphs>169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Bookman Old Style</vt:lpstr>
      <vt:lpstr>Cambria Math</vt:lpstr>
      <vt:lpstr>Gill Sans MT</vt:lpstr>
      <vt:lpstr>Symbol</vt:lpstr>
      <vt:lpstr>Times New Roman</vt:lpstr>
      <vt:lpstr>Trebuchet MS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CAFS</dc:creator>
  <dc:description/>
  <cp:lastModifiedBy>E. Turnblom</cp:lastModifiedBy>
  <cp:revision>57</cp:revision>
  <dcterms:created xsi:type="dcterms:W3CDTF">2013-02-25T23:05:08Z</dcterms:created>
  <dcterms:modified xsi:type="dcterms:W3CDTF">2021-05-29T01:42:34Z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NCSU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  <property fmtid="{D5CDD505-2E9C-101B-9397-08002B2CF9AE}" pid="13" name="ContentTypeId">
    <vt:lpwstr>0x010100EF91D5DC366FB34DAB5FED80D728F9D5</vt:lpwstr>
  </property>
</Properties>
</file>