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2"/>
  </p:notesMasterIdLst>
  <p:sldIdLst>
    <p:sldId id="256" r:id="rId3"/>
    <p:sldId id="264" r:id="rId4"/>
    <p:sldId id="267" r:id="rId5"/>
    <p:sldId id="268" r:id="rId6"/>
    <p:sldId id="260" r:id="rId7"/>
    <p:sldId id="272" r:id="rId8"/>
    <p:sldId id="273" r:id="rId9"/>
    <p:sldId id="275" r:id="rId10"/>
    <p:sldId id="259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404040"/>
    <a:srgbClr val="9F9F9F"/>
    <a:srgbClr val="5F6856"/>
    <a:srgbClr val="586850"/>
    <a:srgbClr val="4A65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07"/>
    <p:restoredTop sz="94607"/>
  </p:normalViewPr>
  <p:slideViewPr>
    <p:cSldViewPr snapToGrid="0" snapToObjects="1" showGuides="1">
      <p:cViewPr>
        <p:scale>
          <a:sx n="91" d="100"/>
          <a:sy n="91" d="100"/>
        </p:scale>
        <p:origin x="536" y="5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move the slide</a:t>
            </a: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8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83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84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85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B83E255A-FD79-46F8-ABE2-8281F398DD8E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prstGeom prst="rect">
            <a:avLst/>
          </a:prstGeom>
        </p:spPr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105" name="CustomShape 3"/>
          <p:cNvSpPr/>
          <p:nvPr/>
        </p:nvSpPr>
        <p:spPr>
          <a:xfrm>
            <a:off x="3884760" y="8685360"/>
            <a:ext cx="297072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C044AC22-BA3F-42BB-ADF2-AED08FD1C9F9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1</a:t>
            </a:fld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USFS  and New Zealand Scion Long-term Soil productivity sites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83E255A-FD79-46F8-ABE2-8281F398DD8E}" type="slidenum">
              <a:rPr lang="en-US" sz="1400" b="0" strike="noStrike" spc="-1" smtClean="0">
                <a:latin typeface="Times New Roman"/>
              </a:rPr>
              <a:t>2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05746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USFS  and New Zealand Scion Long-term Soil productivity sites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83E255A-FD79-46F8-ABE2-8281F398DD8E}" type="slidenum">
              <a:rPr lang="en-US" sz="1400" b="0" strike="noStrike" spc="-1" smtClean="0">
                <a:latin typeface="Times New Roman"/>
              </a:rPr>
              <a:t>3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9552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USFS  and New Zealand Scion Long-term Soil productivity sites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83E255A-FD79-46F8-ABE2-8281F398DD8E}" type="slidenum">
              <a:rPr lang="en-US" sz="1400" b="0" strike="noStrike" spc="-1" smtClean="0">
                <a:latin typeface="Times New Roman"/>
              </a:rPr>
              <a:t>4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55062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USFS  and New Zealand Scion Long-term Soil productivity sites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83E255A-FD79-46F8-ABE2-8281F398DD8E}" type="slidenum">
              <a:rPr lang="en-US" sz="1400" b="0" strike="noStrike" spc="-1" smtClean="0">
                <a:latin typeface="Times New Roman"/>
              </a:rPr>
              <a:t>5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01676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USFS  and New Zealand Scion Long-term Soil productivity sites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83E255A-FD79-46F8-ABE2-8281F398DD8E}" type="slidenum">
              <a:rPr lang="en-US" sz="1400" b="0" strike="noStrike" spc="-1" smtClean="0">
                <a:latin typeface="Times New Roman"/>
              </a:rPr>
              <a:t>6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66914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USFS  and New Zealand Scion Long-term Soil productivity sites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83E255A-FD79-46F8-ABE2-8281F398DD8E}" type="slidenum">
              <a:rPr lang="en-US" sz="1400" b="0" strike="noStrike" spc="-1" smtClean="0">
                <a:latin typeface="Times New Roman"/>
              </a:rPr>
              <a:t>7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30191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USFS  and New Zealand Scion Long-term Soil productivity sites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83E255A-FD79-46F8-ABE2-8281F398DD8E}" type="slidenum">
              <a:rPr lang="en-US" sz="1400" b="0" strike="noStrike" spc="-1" smtClean="0">
                <a:latin typeface="Times New Roman"/>
              </a:rPr>
              <a:t>8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65140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/>
          <p:nvPr/>
        </p:nvPicPr>
        <p:blipFill>
          <a:blip r:embed="rId14"/>
          <a:stretch/>
        </p:blipFill>
        <p:spPr>
          <a:xfrm>
            <a:off x="765000" y="6078960"/>
            <a:ext cx="697320" cy="703440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15"/>
          <a:stretch/>
        </p:blipFill>
        <p:spPr>
          <a:xfrm>
            <a:off x="7581600" y="6035040"/>
            <a:ext cx="699120" cy="730800"/>
          </a:xfrm>
          <a:prstGeom prst="rect">
            <a:avLst/>
          </a:prstGeom>
          <a:ln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9"/>
          <p:cNvPicPr/>
          <p:nvPr/>
        </p:nvPicPr>
        <p:blipFill>
          <a:blip r:embed="rId14"/>
          <a:stretch/>
        </p:blipFill>
        <p:spPr>
          <a:xfrm>
            <a:off x="765000" y="6078960"/>
            <a:ext cx="697320" cy="703440"/>
          </a:xfrm>
          <a:prstGeom prst="rect">
            <a:avLst/>
          </a:prstGeom>
          <a:ln>
            <a:noFill/>
          </a:ln>
        </p:spPr>
      </p:pic>
      <p:pic>
        <p:nvPicPr>
          <p:cNvPr id="41" name="Picture 40"/>
          <p:cNvPicPr/>
          <p:nvPr/>
        </p:nvPicPr>
        <p:blipFill>
          <a:blip r:embed="rId15"/>
          <a:stretch/>
        </p:blipFill>
        <p:spPr>
          <a:xfrm>
            <a:off x="7581600" y="6035040"/>
            <a:ext cx="699120" cy="730800"/>
          </a:xfrm>
          <a:prstGeom prst="rect">
            <a:avLst/>
          </a:prstGeom>
          <a:ln>
            <a:noFill/>
          </a:ln>
        </p:spPr>
      </p:pic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tiff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2514600" y="6356520"/>
            <a:ext cx="41137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8B8B8B"/>
                </a:solidFill>
                <a:latin typeface="Arial"/>
                <a:ea typeface="DejaVu Sans"/>
              </a:rPr>
              <a:t>Center for Advanced Forestry Systems 2020 Meeting</a:t>
            </a:r>
            <a:endParaRPr lang="en-US" sz="1200" b="0" strike="noStrike" spc="-1" dirty="0">
              <a:latin typeface="Arial"/>
            </a:endParaRPr>
          </a:p>
        </p:txBody>
      </p:sp>
      <p:sp>
        <p:nvSpPr>
          <p:cNvPr id="87" name="CustomShape 2"/>
          <p:cNvSpPr/>
          <p:nvPr/>
        </p:nvSpPr>
        <p:spPr>
          <a:xfrm>
            <a:off x="343080" y="1219320"/>
            <a:ext cx="8457120" cy="220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endParaRPr lang="en-US" sz="1800" b="0" strike="noStrike" spc="-1" dirty="0">
              <a:solidFill>
                <a:schemeClr val="bg1">
                  <a:lumMod val="85000"/>
                </a:schemeClr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3600" b="0" strike="noStrike" spc="-1" dirty="0">
                <a:solidFill>
                  <a:schemeClr val="bg1">
                    <a:lumMod val="85000"/>
                  </a:schemeClr>
                </a:solidFill>
                <a:latin typeface="Trebuchet MS"/>
                <a:ea typeface="DejaVu Sans"/>
              </a:rPr>
              <a:t>Resilience of soil organic carbon to harvesting: A long-term soil </a:t>
            </a:r>
            <a:r>
              <a:rPr lang="en-US" sz="3600" b="0" strike="noStrike" spc="-1">
                <a:solidFill>
                  <a:schemeClr val="bg1">
                    <a:lumMod val="85000"/>
                  </a:schemeClr>
                </a:solidFill>
                <a:latin typeface="Trebuchet MS"/>
                <a:ea typeface="DejaVu Sans"/>
              </a:rPr>
              <a:t>productivity experiment</a:t>
            </a:r>
            <a:endParaRPr lang="en-US" sz="3600" b="0" strike="noStrike" spc="-1" dirty="0">
              <a:solidFill>
                <a:schemeClr val="bg1">
                  <a:lumMod val="85000"/>
                </a:schemeClr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 dirty="0">
              <a:solidFill>
                <a:schemeClr val="bg1">
                  <a:lumMod val="85000"/>
                </a:schemeClr>
              </a:solidFill>
              <a:latin typeface="Trebuchet MS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chemeClr val="bg1">
                    <a:lumMod val="85000"/>
                  </a:schemeClr>
                </a:solidFill>
                <a:latin typeface="Trebuchet MS"/>
                <a:ea typeface="DejaVu Sans"/>
              </a:rPr>
              <a:t>CAFS.</a:t>
            </a:r>
            <a:r>
              <a:rPr lang="en-US" sz="2000" spc="-1" dirty="0">
                <a:solidFill>
                  <a:schemeClr val="bg1">
                    <a:lumMod val="85000"/>
                  </a:schemeClr>
                </a:solidFill>
                <a:latin typeface="Trebuchet MS"/>
                <a:ea typeface="DejaVu Sans"/>
              </a:rPr>
              <a:t>20.81</a:t>
            </a:r>
            <a:endParaRPr lang="en-US" sz="2000" b="0" strike="noStrike" spc="-1" dirty="0">
              <a:solidFill>
                <a:schemeClr val="bg1">
                  <a:lumMod val="85000"/>
                </a:schemeClr>
              </a:solidFill>
              <a:latin typeface="Arial"/>
            </a:endParaRPr>
          </a:p>
        </p:txBody>
      </p:sp>
      <p:sp>
        <p:nvSpPr>
          <p:cNvPr id="88" name="CustomShape 3"/>
          <p:cNvSpPr/>
          <p:nvPr/>
        </p:nvSpPr>
        <p:spPr>
          <a:xfrm>
            <a:off x="343080" y="3886200"/>
            <a:ext cx="845712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chemeClr val="bg1">
                    <a:lumMod val="85000"/>
                  </a:schemeClr>
                </a:solidFill>
                <a:latin typeface="Trebuchet MS"/>
                <a:ea typeface="DejaVu Sans"/>
              </a:rPr>
              <a:t>Jeff Hatten</a:t>
            </a:r>
            <a:r>
              <a:rPr lang="en-US" sz="2000" spc="-1" dirty="0">
                <a:solidFill>
                  <a:schemeClr val="bg1">
                    <a:lumMod val="85000"/>
                  </a:schemeClr>
                </a:solidFill>
                <a:latin typeface="Trebuchet MS"/>
                <a:ea typeface="DejaVu Sans"/>
              </a:rPr>
              <a:t>, Oregon State University</a:t>
            </a:r>
            <a:endParaRPr lang="en-US" sz="2000" b="0" strike="noStrike" spc="-1" dirty="0">
              <a:solidFill>
                <a:schemeClr val="bg1">
                  <a:lumMod val="85000"/>
                </a:schemeClr>
              </a:solidFill>
              <a:latin typeface="Arial"/>
            </a:endParaRPr>
          </a:p>
        </p:txBody>
      </p:sp>
      <p:sp>
        <p:nvSpPr>
          <p:cNvPr id="89" name="CustomShape 4"/>
          <p:cNvSpPr/>
          <p:nvPr/>
        </p:nvSpPr>
        <p:spPr>
          <a:xfrm>
            <a:off x="1943280" y="380880"/>
            <a:ext cx="5256720" cy="51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800" b="0" strike="noStrike" spc="-1" dirty="0">
                <a:solidFill>
                  <a:schemeClr val="bg1">
                    <a:lumMod val="85000"/>
                  </a:schemeClr>
                </a:solidFill>
                <a:latin typeface="Trebuchet MS"/>
                <a:ea typeface="DejaVu Sans"/>
              </a:rPr>
              <a:t>Progress Report</a:t>
            </a:r>
            <a:endParaRPr lang="en-US" sz="2800" b="0" strike="noStrike" spc="-1" dirty="0">
              <a:solidFill>
                <a:schemeClr val="bg1">
                  <a:lumMod val="85000"/>
                </a:schemeClr>
              </a:solidFill>
              <a:latin typeface="Arial"/>
            </a:endParaRPr>
          </a:p>
        </p:txBody>
      </p:sp>
      <p:sp>
        <p:nvSpPr>
          <p:cNvPr id="90" name="CustomShape 5"/>
          <p:cNvSpPr/>
          <p:nvPr/>
        </p:nvSpPr>
        <p:spPr>
          <a:xfrm>
            <a:off x="343080" y="4933800"/>
            <a:ext cx="845712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chemeClr val="bg1">
                    <a:lumMod val="85000"/>
                  </a:schemeClr>
                </a:solidFill>
                <a:latin typeface="Trebuchet MS"/>
                <a:ea typeface="DejaVu Sans"/>
              </a:rPr>
              <a:t>Stephanie Winters, Oregon State University, PhD student</a:t>
            </a:r>
            <a:endParaRPr lang="en-US" sz="2000" b="0" strike="noStrike" spc="-1" dirty="0">
              <a:solidFill>
                <a:schemeClr val="bg1">
                  <a:lumMod val="85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457200" y="685800"/>
            <a:ext cx="8228520" cy="684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2"/>
          <p:cNvSpPr/>
          <p:nvPr/>
        </p:nvSpPr>
        <p:spPr>
          <a:xfrm>
            <a:off x="2514600" y="6356520"/>
            <a:ext cx="41137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  <a:ea typeface="DejaVu Sans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93" name="CustomShape 3"/>
          <p:cNvSpPr/>
          <p:nvPr/>
        </p:nvSpPr>
        <p:spPr>
          <a:xfrm>
            <a:off x="457200" y="1371600"/>
            <a:ext cx="8228520" cy="4723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" name="CustomShape 4"/>
          <p:cNvSpPr/>
          <p:nvPr/>
        </p:nvSpPr>
        <p:spPr>
          <a:xfrm>
            <a:off x="6851520" y="182520"/>
            <a:ext cx="16617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2200" b="1" strike="noStrike" spc="-1" dirty="0">
                <a:solidFill>
                  <a:schemeClr val="bg1">
                    <a:lumMod val="85000"/>
                  </a:schemeClr>
                </a:solidFill>
                <a:latin typeface="Trebuchet MS"/>
                <a:ea typeface="DejaVu Sans"/>
              </a:rPr>
              <a:t>Project</a:t>
            </a:r>
            <a:r>
              <a:rPr lang="en-US" sz="2200" b="1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r>
              <a:rPr lang="en-US" sz="2200" b="1" strike="noStrike" spc="-1" dirty="0">
                <a:solidFill>
                  <a:schemeClr val="bg1">
                    <a:lumMod val="85000"/>
                  </a:schemeClr>
                </a:solidFill>
                <a:latin typeface="Trebuchet MS"/>
                <a:ea typeface="DejaVu Sans"/>
              </a:rPr>
              <a:t>Overview</a:t>
            </a:r>
            <a:endParaRPr lang="en-US" sz="2200" b="0" strike="noStrike" spc="-1" dirty="0">
              <a:solidFill>
                <a:schemeClr val="bg1">
                  <a:lumMod val="85000"/>
                </a:schemeClr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456FDC-B648-8B42-8EF3-C5F2EFF7B956}"/>
              </a:ext>
            </a:extLst>
          </p:cNvPr>
          <p:cNvSpPr txBox="1"/>
          <p:nvPr/>
        </p:nvSpPr>
        <p:spPr>
          <a:xfrm>
            <a:off x="0" y="62573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Trebuchet MS" panose="020B0703020202090204" pitchFamily="34" charset="0"/>
              </a:rPr>
              <a:t>Objectives: Elucidate the mechanisms that impart resilience to forest SOC after extreme disturbances across a wide range soils and forest types of the world.</a:t>
            </a:r>
          </a:p>
        </p:txBody>
      </p:sp>
    </p:spTree>
    <p:extLst>
      <p:ext uri="{BB962C8B-B14F-4D97-AF65-F5344CB8AC3E}">
        <p14:creationId xmlns:p14="http://schemas.microsoft.com/office/powerpoint/2010/main" val="420043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rock&#10;&#10;Description automatically generated">
            <a:extLst>
              <a:ext uri="{FF2B5EF4-FFF2-40B4-BE49-F238E27FC236}">
                <a16:creationId xmlns:a16="http://schemas.microsoft.com/office/drawing/2014/main" id="{DCA8635F-358B-9D48-86EA-79CFC6592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046" y="0"/>
            <a:ext cx="5878354" cy="4801190"/>
          </a:xfrm>
          <a:prstGeom prst="rect">
            <a:avLst/>
          </a:prstGeom>
        </p:spPr>
      </p:pic>
      <p:sp>
        <p:nvSpPr>
          <p:cNvPr id="91" name="CustomShape 1"/>
          <p:cNvSpPr/>
          <p:nvPr/>
        </p:nvSpPr>
        <p:spPr>
          <a:xfrm>
            <a:off x="457200" y="685800"/>
            <a:ext cx="8228520" cy="684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2"/>
          <p:cNvSpPr/>
          <p:nvPr/>
        </p:nvSpPr>
        <p:spPr>
          <a:xfrm>
            <a:off x="2514600" y="6356520"/>
            <a:ext cx="41137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  <a:ea typeface="DejaVu Sans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93" name="CustomShape 3"/>
          <p:cNvSpPr/>
          <p:nvPr/>
        </p:nvSpPr>
        <p:spPr>
          <a:xfrm>
            <a:off x="457200" y="1371600"/>
            <a:ext cx="8228520" cy="4723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" name="CustomShape 4"/>
          <p:cNvSpPr/>
          <p:nvPr/>
        </p:nvSpPr>
        <p:spPr>
          <a:xfrm>
            <a:off x="6851520" y="182520"/>
            <a:ext cx="16617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2200" b="1" strike="noStrike" spc="-1" dirty="0">
                <a:solidFill>
                  <a:schemeClr val="bg1">
                    <a:lumMod val="85000"/>
                  </a:schemeClr>
                </a:solidFill>
                <a:latin typeface="Trebuchet MS"/>
                <a:ea typeface="DejaVu Sans"/>
              </a:rPr>
              <a:t>Project</a:t>
            </a:r>
            <a:r>
              <a:rPr lang="en-US" sz="2200" b="1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r>
              <a:rPr lang="en-US" sz="2200" b="1" strike="noStrike" spc="-1" dirty="0">
                <a:solidFill>
                  <a:schemeClr val="bg1">
                    <a:lumMod val="85000"/>
                  </a:schemeClr>
                </a:solidFill>
                <a:latin typeface="Trebuchet MS"/>
                <a:ea typeface="DejaVu Sans"/>
              </a:rPr>
              <a:t>Overview</a:t>
            </a:r>
            <a:endParaRPr lang="en-US" sz="2200" b="0" strike="noStrike" spc="-1" dirty="0">
              <a:solidFill>
                <a:schemeClr val="bg1">
                  <a:lumMod val="85000"/>
                </a:schemeClr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456FDC-B648-8B42-8EF3-C5F2EFF7B956}"/>
              </a:ext>
            </a:extLst>
          </p:cNvPr>
          <p:cNvSpPr txBox="1"/>
          <p:nvPr/>
        </p:nvSpPr>
        <p:spPr>
          <a:xfrm>
            <a:off x="0" y="62573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60000"/>
                    <a:lumOff val="40000"/>
                  </a:schemeClr>
                </a:solidFill>
                <a:latin typeface="Trebuchet MS" panose="020B0703020202090204" pitchFamily="34" charset="0"/>
              </a:rPr>
              <a:t>Objectives: Elucidate the mechanisms that impart resilience to forest SOC after extreme disturbances across a wide range soils and forest types of the world.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49C81E-C11A-6146-ABD0-FE34E584B6BE}"/>
              </a:ext>
            </a:extLst>
          </p:cNvPr>
          <p:cNvSpPr txBox="1"/>
          <p:nvPr/>
        </p:nvSpPr>
        <p:spPr>
          <a:xfrm>
            <a:off x="0" y="468716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Trebuchet MS" panose="020B0703020202090204" pitchFamily="34" charset="0"/>
              </a:rPr>
              <a:t>Hypothesis: Decaying-roots replace SOC vulnerable to disturbance and organo-mineral complexes are resistant to disturbance-induced degradation.  </a:t>
            </a:r>
          </a:p>
        </p:txBody>
      </p:sp>
    </p:spTree>
    <p:extLst>
      <p:ext uri="{BB962C8B-B14F-4D97-AF65-F5344CB8AC3E}">
        <p14:creationId xmlns:p14="http://schemas.microsoft.com/office/powerpoint/2010/main" val="161577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rock&#10;&#10;Description automatically generated">
            <a:extLst>
              <a:ext uri="{FF2B5EF4-FFF2-40B4-BE49-F238E27FC236}">
                <a16:creationId xmlns:a16="http://schemas.microsoft.com/office/drawing/2014/main" id="{DCA8635F-358B-9D48-86EA-79CFC6592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044" y="9191"/>
            <a:ext cx="5878354" cy="4801190"/>
          </a:xfrm>
          <a:prstGeom prst="rect">
            <a:avLst/>
          </a:prstGeom>
        </p:spPr>
      </p:pic>
      <p:sp>
        <p:nvSpPr>
          <p:cNvPr id="91" name="CustomShape 1"/>
          <p:cNvSpPr/>
          <p:nvPr/>
        </p:nvSpPr>
        <p:spPr>
          <a:xfrm>
            <a:off x="457200" y="685800"/>
            <a:ext cx="8228520" cy="684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2"/>
          <p:cNvSpPr/>
          <p:nvPr/>
        </p:nvSpPr>
        <p:spPr>
          <a:xfrm>
            <a:off x="2514600" y="6356520"/>
            <a:ext cx="41137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  <a:ea typeface="DejaVu Sans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93" name="CustomShape 3"/>
          <p:cNvSpPr/>
          <p:nvPr/>
        </p:nvSpPr>
        <p:spPr>
          <a:xfrm>
            <a:off x="457200" y="1371600"/>
            <a:ext cx="8228520" cy="4723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" name="CustomShape 4"/>
          <p:cNvSpPr/>
          <p:nvPr/>
        </p:nvSpPr>
        <p:spPr>
          <a:xfrm>
            <a:off x="6851520" y="182520"/>
            <a:ext cx="16617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2200" b="1" strike="noStrike" spc="-1" dirty="0">
                <a:solidFill>
                  <a:schemeClr val="bg1">
                    <a:lumMod val="85000"/>
                  </a:schemeClr>
                </a:solidFill>
                <a:latin typeface="Trebuchet MS"/>
                <a:ea typeface="DejaVu Sans"/>
              </a:rPr>
              <a:t>Project</a:t>
            </a:r>
            <a:r>
              <a:rPr lang="en-US" sz="2200" b="1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r>
              <a:rPr lang="en-US" sz="2200" b="1" strike="noStrike" spc="-1" dirty="0">
                <a:solidFill>
                  <a:schemeClr val="bg1">
                    <a:lumMod val="85000"/>
                  </a:schemeClr>
                </a:solidFill>
                <a:latin typeface="Trebuchet MS"/>
                <a:ea typeface="DejaVu Sans"/>
              </a:rPr>
              <a:t>Overview</a:t>
            </a:r>
            <a:endParaRPr lang="en-US" sz="2200" b="0" strike="noStrike" spc="-1" dirty="0">
              <a:solidFill>
                <a:schemeClr val="bg1">
                  <a:lumMod val="85000"/>
                </a:schemeClr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456FDC-B648-8B42-8EF3-C5F2EFF7B956}"/>
              </a:ext>
            </a:extLst>
          </p:cNvPr>
          <p:cNvSpPr txBox="1"/>
          <p:nvPr/>
        </p:nvSpPr>
        <p:spPr>
          <a:xfrm>
            <a:off x="0" y="62573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60000"/>
                    <a:lumOff val="40000"/>
                  </a:schemeClr>
                </a:solidFill>
                <a:latin typeface="Trebuchet MS" panose="020B0703020202090204" pitchFamily="34" charset="0"/>
              </a:rPr>
              <a:t>Objectives: Elucidate the mechanisms that impart resilience to forest SOC after extreme disturbances across a wide range soils and forest types of the world.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FC0446-DB29-BB4A-AA0F-C6B6F98DF7DB}"/>
              </a:ext>
            </a:extLst>
          </p:cNvPr>
          <p:cNvSpPr txBox="1"/>
          <p:nvPr/>
        </p:nvSpPr>
        <p:spPr>
          <a:xfrm>
            <a:off x="-540" y="538534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Trebuchet MS" panose="020B0703020202090204" pitchFamily="34" charset="0"/>
              </a:rPr>
              <a:t>Goals: Impact the way forest soils are managed by identifying sites and soils that are vulnerable or resilient to soil carbon loss.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91E956-5F0B-3340-A180-AC27EFCB04AA}"/>
              </a:ext>
            </a:extLst>
          </p:cNvPr>
          <p:cNvSpPr txBox="1"/>
          <p:nvPr/>
        </p:nvSpPr>
        <p:spPr>
          <a:xfrm>
            <a:off x="0" y="468716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9F9F9F"/>
                </a:solidFill>
                <a:latin typeface="Trebuchet MS" panose="020B0703020202090204" pitchFamily="34" charset="0"/>
              </a:rPr>
              <a:t>Hypothesis: Decaying-roots replace SOC vulnerable to disturbance and organo-mineral complexes are resistant to disturbance-induced degradation.  </a:t>
            </a:r>
          </a:p>
        </p:txBody>
      </p:sp>
    </p:spTree>
    <p:extLst>
      <p:ext uri="{BB962C8B-B14F-4D97-AF65-F5344CB8AC3E}">
        <p14:creationId xmlns:p14="http://schemas.microsoft.com/office/powerpoint/2010/main" val="2188634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457200" y="685800"/>
            <a:ext cx="8228520" cy="684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2"/>
          <p:cNvSpPr/>
          <p:nvPr/>
        </p:nvSpPr>
        <p:spPr>
          <a:xfrm>
            <a:off x="2514600" y="6356520"/>
            <a:ext cx="41137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  <a:ea typeface="DejaVu Sans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93" name="CustomShape 3"/>
          <p:cNvSpPr/>
          <p:nvPr/>
        </p:nvSpPr>
        <p:spPr>
          <a:xfrm>
            <a:off x="457200" y="1371600"/>
            <a:ext cx="8228520" cy="4723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ED1770-3752-454C-AE54-45CE925FF0FA}"/>
              </a:ext>
            </a:extLst>
          </p:cNvPr>
          <p:cNvGrpSpPr/>
          <p:nvPr/>
        </p:nvGrpSpPr>
        <p:grpSpPr>
          <a:xfrm>
            <a:off x="-1280415" y="-186821"/>
            <a:ext cx="7754356" cy="3580195"/>
            <a:chOff x="-2012247" y="-327438"/>
            <a:chExt cx="9299257" cy="4921301"/>
          </a:xfrm>
        </p:grpSpPr>
        <p:pic>
          <p:nvPicPr>
            <p:cNvPr id="3" name="Picture 2" descr="A picture containing person, dark, green, person&#10;&#10;Description automatically generated">
              <a:extLst>
                <a:ext uri="{FF2B5EF4-FFF2-40B4-BE49-F238E27FC236}">
                  <a16:creationId xmlns:a16="http://schemas.microsoft.com/office/drawing/2014/main" id="{150CE2DC-3D0F-4C47-A84D-263BAA5C9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12247" y="-327438"/>
              <a:ext cx="7196446" cy="4526106"/>
            </a:xfrm>
            <a:prstGeom prst="rect">
              <a:avLst/>
            </a:prstGeom>
          </p:spPr>
        </p:pic>
        <p:pic>
          <p:nvPicPr>
            <p:cNvPr id="5" name="Picture 4" descr="A picture containing jumping, air, dark, board&#10;&#10;Description automatically generated">
              <a:extLst>
                <a:ext uri="{FF2B5EF4-FFF2-40B4-BE49-F238E27FC236}">
                  <a16:creationId xmlns:a16="http://schemas.microsoft.com/office/drawing/2014/main" id="{FD2778FE-ED7F-E341-9A01-40D2E68A3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250" y="43193"/>
              <a:ext cx="5954760" cy="435593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26CA15-278C-504C-9161-0ACDFB8C3EA2}"/>
                </a:ext>
              </a:extLst>
            </p:cNvPr>
            <p:cNvSpPr txBox="1"/>
            <p:nvPr/>
          </p:nvSpPr>
          <p:spPr>
            <a:xfrm>
              <a:off x="457200" y="3688548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85000"/>
                    </a:schemeClr>
                  </a:solidFill>
                  <a:latin typeface="Trebuchet MS" panose="020B0703020202090204" pitchFamily="34" charset="0"/>
                </a:rPr>
                <a:t>United States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A12FA2C-9041-0A43-98B2-BF323D3B586E}"/>
                </a:ext>
              </a:extLst>
            </p:cNvPr>
            <p:cNvSpPr txBox="1"/>
            <p:nvPr/>
          </p:nvSpPr>
          <p:spPr>
            <a:xfrm>
              <a:off x="2255831" y="4224531"/>
              <a:ext cx="1544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85000"/>
                    </a:schemeClr>
                  </a:solidFill>
                  <a:latin typeface="Trebuchet MS" panose="020B0703020202090204" pitchFamily="34" charset="0"/>
                </a:rPr>
                <a:t>New Zealand</a:t>
              </a:r>
            </a:p>
          </p:txBody>
        </p:sp>
      </p:grpSp>
      <p:sp>
        <p:nvSpPr>
          <p:cNvPr id="10" name="CustomShape 4">
            <a:extLst>
              <a:ext uri="{FF2B5EF4-FFF2-40B4-BE49-F238E27FC236}">
                <a16:creationId xmlns:a16="http://schemas.microsoft.com/office/drawing/2014/main" id="{8D10C7DC-6FEF-7C4D-B35A-00B5FBAC75E4}"/>
              </a:ext>
            </a:extLst>
          </p:cNvPr>
          <p:cNvSpPr/>
          <p:nvPr/>
        </p:nvSpPr>
        <p:spPr>
          <a:xfrm>
            <a:off x="6490800" y="182520"/>
            <a:ext cx="202140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2200" b="1" strike="noStrike" spc="-1" dirty="0">
                <a:solidFill>
                  <a:srgbClr val="D9D9D9"/>
                </a:solidFill>
                <a:latin typeface="Trebuchet MS"/>
                <a:ea typeface="DejaVu Sans"/>
              </a:rPr>
              <a:t>Current Progress</a:t>
            </a:r>
            <a:endParaRPr lang="en-US" sz="2200" b="0" strike="noStrike" spc="-1" dirty="0">
              <a:solidFill>
                <a:srgbClr val="D9D9D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2296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457200" y="685800"/>
            <a:ext cx="8228520" cy="684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2"/>
          <p:cNvSpPr/>
          <p:nvPr/>
        </p:nvSpPr>
        <p:spPr>
          <a:xfrm>
            <a:off x="2514600" y="6356520"/>
            <a:ext cx="41137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  <a:ea typeface="DejaVu Sans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93" name="CustomShape 3"/>
          <p:cNvSpPr/>
          <p:nvPr/>
        </p:nvSpPr>
        <p:spPr>
          <a:xfrm>
            <a:off x="457200" y="1371600"/>
            <a:ext cx="8228520" cy="4723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ED1770-3752-454C-AE54-45CE925FF0FA}"/>
              </a:ext>
            </a:extLst>
          </p:cNvPr>
          <p:cNvGrpSpPr/>
          <p:nvPr/>
        </p:nvGrpSpPr>
        <p:grpSpPr>
          <a:xfrm>
            <a:off x="-1280415" y="-186821"/>
            <a:ext cx="7754356" cy="3680842"/>
            <a:chOff x="-2012247" y="-327438"/>
            <a:chExt cx="9299257" cy="5059649"/>
          </a:xfrm>
        </p:grpSpPr>
        <p:pic>
          <p:nvPicPr>
            <p:cNvPr id="3" name="Picture 2" descr="A picture containing person, dark, green, person&#10;&#10;Description automatically generated">
              <a:extLst>
                <a:ext uri="{FF2B5EF4-FFF2-40B4-BE49-F238E27FC236}">
                  <a16:creationId xmlns:a16="http://schemas.microsoft.com/office/drawing/2014/main" id="{150CE2DC-3D0F-4C47-A84D-263BAA5C9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12247" y="-327438"/>
              <a:ext cx="7196446" cy="4526106"/>
            </a:xfrm>
            <a:prstGeom prst="rect">
              <a:avLst/>
            </a:prstGeom>
          </p:spPr>
        </p:pic>
        <p:pic>
          <p:nvPicPr>
            <p:cNvPr id="5" name="Picture 4" descr="A picture containing jumping, air, dark, board&#10;&#10;Description automatically generated">
              <a:extLst>
                <a:ext uri="{FF2B5EF4-FFF2-40B4-BE49-F238E27FC236}">
                  <a16:creationId xmlns:a16="http://schemas.microsoft.com/office/drawing/2014/main" id="{FD2778FE-ED7F-E341-9A01-40D2E68A3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250" y="43193"/>
              <a:ext cx="5954760" cy="435593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26CA15-278C-504C-9161-0ACDFB8C3EA2}"/>
                </a:ext>
              </a:extLst>
            </p:cNvPr>
            <p:cNvSpPr txBox="1"/>
            <p:nvPr/>
          </p:nvSpPr>
          <p:spPr>
            <a:xfrm>
              <a:off x="457200" y="3688548"/>
              <a:ext cx="1890073" cy="5076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9F9F9F"/>
                  </a:solidFill>
                  <a:latin typeface="Trebuchet MS" panose="020B0703020202090204" pitchFamily="34" charset="0"/>
                </a:rPr>
                <a:t>United States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A12FA2C-9041-0A43-98B2-BF323D3B586E}"/>
                </a:ext>
              </a:extLst>
            </p:cNvPr>
            <p:cNvSpPr txBox="1"/>
            <p:nvPr/>
          </p:nvSpPr>
          <p:spPr>
            <a:xfrm>
              <a:off x="2255831" y="4224531"/>
              <a:ext cx="1820868" cy="5076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9F9F9F"/>
                  </a:solidFill>
                  <a:latin typeface="Trebuchet MS" panose="020B0703020202090204" pitchFamily="34" charset="0"/>
                </a:rPr>
                <a:t>New Zealand</a:t>
              </a:r>
            </a:p>
          </p:txBody>
        </p:sp>
      </p:grpSp>
      <p:sp>
        <p:nvSpPr>
          <p:cNvPr id="10" name="CustomShape 4">
            <a:extLst>
              <a:ext uri="{FF2B5EF4-FFF2-40B4-BE49-F238E27FC236}">
                <a16:creationId xmlns:a16="http://schemas.microsoft.com/office/drawing/2014/main" id="{8D10C7DC-6FEF-7C4D-B35A-00B5FBAC75E4}"/>
              </a:ext>
            </a:extLst>
          </p:cNvPr>
          <p:cNvSpPr/>
          <p:nvPr/>
        </p:nvSpPr>
        <p:spPr>
          <a:xfrm>
            <a:off x="6490800" y="182520"/>
            <a:ext cx="202140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2200" b="1" strike="noStrike" spc="-1" dirty="0">
                <a:solidFill>
                  <a:srgbClr val="D9D9D9"/>
                </a:solidFill>
                <a:latin typeface="Trebuchet MS"/>
                <a:ea typeface="DejaVu Sans"/>
              </a:rPr>
              <a:t>Current Progress</a:t>
            </a:r>
            <a:endParaRPr lang="en-US" sz="2200" b="0" strike="noStrike" spc="-1" dirty="0">
              <a:solidFill>
                <a:srgbClr val="D9D9D9"/>
              </a:solidFill>
              <a:latin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C4F508-8967-3F4E-A1EE-9E7D948F02AC}"/>
              </a:ext>
            </a:extLst>
          </p:cNvPr>
          <p:cNvGrpSpPr/>
          <p:nvPr/>
        </p:nvGrpSpPr>
        <p:grpSpPr>
          <a:xfrm>
            <a:off x="-150133" y="3708864"/>
            <a:ext cx="4870606" cy="2453691"/>
            <a:chOff x="1220129" y="4003734"/>
            <a:chExt cx="6821692" cy="274172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CA139A5-0736-A44D-94F1-BD83D6241795}"/>
                </a:ext>
              </a:extLst>
            </p:cNvPr>
            <p:cNvSpPr txBox="1"/>
            <p:nvPr/>
          </p:nvSpPr>
          <p:spPr>
            <a:xfrm>
              <a:off x="1220129" y="5816911"/>
              <a:ext cx="34570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OM0 - Tree boles removed.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956FBD8-9AC1-C94D-82DB-179C38CA3662}"/>
                </a:ext>
              </a:extLst>
            </p:cNvPr>
            <p:cNvSpPr txBox="1"/>
            <p:nvPr/>
          </p:nvSpPr>
          <p:spPr>
            <a:xfrm>
              <a:off x="4584780" y="5816911"/>
              <a:ext cx="3457041" cy="928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OM2 – All aboveground biomass removed. Bare soil exposed.</a:t>
              </a:r>
            </a:p>
          </p:txBody>
        </p:sp>
        <p:pic>
          <p:nvPicPr>
            <p:cNvPr id="14" name="Picture 13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444471DF-EE3A-3042-A46C-7B0CDD628E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052"/>
            <a:stretch/>
          </p:blipFill>
          <p:spPr>
            <a:xfrm rot="16200000">
              <a:off x="2409186" y="3704651"/>
              <a:ext cx="1307178" cy="2715634"/>
            </a:xfrm>
            <a:prstGeom prst="roundRect">
              <a:avLst/>
            </a:prstGeom>
          </p:spPr>
        </p:pic>
        <p:pic>
          <p:nvPicPr>
            <p:cNvPr id="15" name="Picture 14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C40ADE2E-B16F-3E4D-A8E7-C4FBC5CA79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766" b="14035"/>
            <a:stretch/>
          </p:blipFill>
          <p:spPr>
            <a:xfrm rot="16200000">
              <a:off x="5613464" y="3710545"/>
              <a:ext cx="1312196" cy="2708794"/>
            </a:xfrm>
            <a:prstGeom prst="round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39124B-E417-7342-8F3A-444ACD9CBBEC}"/>
                </a:ext>
              </a:extLst>
            </p:cNvPr>
            <p:cNvSpPr txBox="1"/>
            <p:nvPr/>
          </p:nvSpPr>
          <p:spPr>
            <a:xfrm>
              <a:off x="1704958" y="4003734"/>
              <a:ext cx="59190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>
                      <a:lumMod val="85000"/>
                    </a:schemeClr>
                  </a:solidFill>
                  <a:latin typeface="Trebuchet MS" panose="020B0703020202090204" pitchFamily="34" charset="0"/>
                </a:rPr>
                <a:t>Organic Matter Removal Treatments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5547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457200" y="685800"/>
            <a:ext cx="8228520" cy="684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2"/>
          <p:cNvSpPr/>
          <p:nvPr/>
        </p:nvSpPr>
        <p:spPr>
          <a:xfrm>
            <a:off x="2514600" y="6356520"/>
            <a:ext cx="41137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  <a:ea typeface="DejaVu Sans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93" name="CustomShape 3"/>
          <p:cNvSpPr/>
          <p:nvPr/>
        </p:nvSpPr>
        <p:spPr>
          <a:xfrm>
            <a:off x="457200" y="1371600"/>
            <a:ext cx="8228520" cy="4723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ED1770-3752-454C-AE54-45CE925FF0FA}"/>
              </a:ext>
            </a:extLst>
          </p:cNvPr>
          <p:cNvGrpSpPr/>
          <p:nvPr/>
        </p:nvGrpSpPr>
        <p:grpSpPr>
          <a:xfrm>
            <a:off x="-1280415" y="-186821"/>
            <a:ext cx="7754356" cy="3680842"/>
            <a:chOff x="-2012247" y="-327438"/>
            <a:chExt cx="9299257" cy="5059649"/>
          </a:xfrm>
        </p:grpSpPr>
        <p:pic>
          <p:nvPicPr>
            <p:cNvPr id="3" name="Picture 2" descr="A picture containing person, dark, green, person&#10;&#10;Description automatically generated">
              <a:extLst>
                <a:ext uri="{FF2B5EF4-FFF2-40B4-BE49-F238E27FC236}">
                  <a16:creationId xmlns:a16="http://schemas.microsoft.com/office/drawing/2014/main" id="{150CE2DC-3D0F-4C47-A84D-263BAA5C9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12247" y="-327438"/>
              <a:ext cx="7196446" cy="4526106"/>
            </a:xfrm>
            <a:prstGeom prst="rect">
              <a:avLst/>
            </a:prstGeom>
          </p:spPr>
        </p:pic>
        <p:pic>
          <p:nvPicPr>
            <p:cNvPr id="5" name="Picture 4" descr="A picture containing jumping, air, dark, board&#10;&#10;Description automatically generated">
              <a:extLst>
                <a:ext uri="{FF2B5EF4-FFF2-40B4-BE49-F238E27FC236}">
                  <a16:creationId xmlns:a16="http://schemas.microsoft.com/office/drawing/2014/main" id="{FD2778FE-ED7F-E341-9A01-40D2E68A3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250" y="43193"/>
              <a:ext cx="5954760" cy="435593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26CA15-278C-504C-9161-0ACDFB8C3EA2}"/>
                </a:ext>
              </a:extLst>
            </p:cNvPr>
            <p:cNvSpPr txBox="1"/>
            <p:nvPr/>
          </p:nvSpPr>
          <p:spPr>
            <a:xfrm>
              <a:off x="457200" y="3688548"/>
              <a:ext cx="1890073" cy="5076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9F9F9F"/>
                  </a:solidFill>
                  <a:latin typeface="Trebuchet MS" panose="020B0703020202090204" pitchFamily="34" charset="0"/>
                </a:rPr>
                <a:t>United States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A12FA2C-9041-0A43-98B2-BF323D3B586E}"/>
                </a:ext>
              </a:extLst>
            </p:cNvPr>
            <p:cNvSpPr txBox="1"/>
            <p:nvPr/>
          </p:nvSpPr>
          <p:spPr>
            <a:xfrm>
              <a:off x="2255831" y="4224531"/>
              <a:ext cx="1820868" cy="5076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9F9F9F"/>
                  </a:solidFill>
                  <a:latin typeface="Trebuchet MS" panose="020B0703020202090204" pitchFamily="34" charset="0"/>
                </a:rPr>
                <a:t>New Zealand</a:t>
              </a:r>
            </a:p>
          </p:txBody>
        </p:sp>
      </p:grpSp>
      <p:sp>
        <p:nvSpPr>
          <p:cNvPr id="10" name="CustomShape 4">
            <a:extLst>
              <a:ext uri="{FF2B5EF4-FFF2-40B4-BE49-F238E27FC236}">
                <a16:creationId xmlns:a16="http://schemas.microsoft.com/office/drawing/2014/main" id="{8D10C7DC-6FEF-7C4D-B35A-00B5FBAC75E4}"/>
              </a:ext>
            </a:extLst>
          </p:cNvPr>
          <p:cNvSpPr/>
          <p:nvPr/>
        </p:nvSpPr>
        <p:spPr>
          <a:xfrm>
            <a:off x="6490800" y="182520"/>
            <a:ext cx="202140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2200" b="1" strike="noStrike" spc="-1" dirty="0">
                <a:solidFill>
                  <a:srgbClr val="D9D9D9"/>
                </a:solidFill>
                <a:latin typeface="Trebuchet MS"/>
                <a:ea typeface="DejaVu Sans"/>
              </a:rPr>
              <a:t>Current Progress</a:t>
            </a:r>
            <a:endParaRPr lang="en-US" sz="2200" b="0" strike="noStrike" spc="-1" dirty="0">
              <a:solidFill>
                <a:srgbClr val="D9D9D9"/>
              </a:solidFill>
              <a:latin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C4F508-8967-3F4E-A1EE-9E7D948F02AC}"/>
              </a:ext>
            </a:extLst>
          </p:cNvPr>
          <p:cNvGrpSpPr/>
          <p:nvPr/>
        </p:nvGrpSpPr>
        <p:grpSpPr>
          <a:xfrm>
            <a:off x="-150133" y="3708866"/>
            <a:ext cx="4870606" cy="2453692"/>
            <a:chOff x="1220129" y="4003734"/>
            <a:chExt cx="6821692" cy="274172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CA139A5-0736-A44D-94F1-BD83D6241795}"/>
                </a:ext>
              </a:extLst>
            </p:cNvPr>
            <p:cNvSpPr txBox="1"/>
            <p:nvPr/>
          </p:nvSpPr>
          <p:spPr>
            <a:xfrm>
              <a:off x="1220129" y="5816911"/>
              <a:ext cx="3457041" cy="653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9F9F9F"/>
                  </a:solidFill>
                  <a:latin typeface="Trebuchet MS" panose="020B0703020202090204" pitchFamily="34" charset="0"/>
                </a:rPr>
                <a:t>OM0 - Tree boles removed.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956FBD8-9AC1-C94D-82DB-179C38CA3662}"/>
                </a:ext>
              </a:extLst>
            </p:cNvPr>
            <p:cNvSpPr txBox="1"/>
            <p:nvPr/>
          </p:nvSpPr>
          <p:spPr>
            <a:xfrm>
              <a:off x="4584780" y="5816911"/>
              <a:ext cx="3457041" cy="928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9F9F9F"/>
                  </a:solidFill>
                  <a:latin typeface="Trebuchet MS" panose="020B0703020202090204" pitchFamily="34" charset="0"/>
                </a:rPr>
                <a:t>OM2 – All aboveground biomass removed. Bare soil exposed.</a:t>
              </a:r>
            </a:p>
          </p:txBody>
        </p:sp>
        <p:pic>
          <p:nvPicPr>
            <p:cNvPr id="14" name="Picture 13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444471DF-EE3A-3042-A46C-7B0CDD628E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052"/>
            <a:stretch/>
          </p:blipFill>
          <p:spPr>
            <a:xfrm rot="16200000">
              <a:off x="2409186" y="3704651"/>
              <a:ext cx="1307178" cy="2715634"/>
            </a:xfrm>
            <a:prstGeom prst="roundRect">
              <a:avLst/>
            </a:prstGeom>
          </p:spPr>
        </p:pic>
        <p:pic>
          <p:nvPicPr>
            <p:cNvPr id="15" name="Picture 14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C40ADE2E-B16F-3E4D-A8E7-C4FBC5CA79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766" b="14035"/>
            <a:stretch/>
          </p:blipFill>
          <p:spPr>
            <a:xfrm rot="16200000">
              <a:off x="5613464" y="3710545"/>
              <a:ext cx="1312196" cy="2708794"/>
            </a:xfrm>
            <a:prstGeom prst="round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39124B-E417-7342-8F3A-444ACD9CBBEC}"/>
                </a:ext>
              </a:extLst>
            </p:cNvPr>
            <p:cNvSpPr txBox="1"/>
            <p:nvPr/>
          </p:nvSpPr>
          <p:spPr>
            <a:xfrm>
              <a:off x="1704958" y="4003734"/>
              <a:ext cx="5919002" cy="412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9F9F9F"/>
                  </a:solidFill>
                  <a:latin typeface="Trebuchet MS" panose="020B0703020202090204" pitchFamily="34" charset="0"/>
                </a:rPr>
                <a:t>Organic Matter Removal Treatments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C8BCF5F-9838-DD4C-ABD2-8CF4A62EE70B}"/>
              </a:ext>
            </a:extLst>
          </p:cNvPr>
          <p:cNvGrpSpPr/>
          <p:nvPr/>
        </p:nvGrpSpPr>
        <p:grpSpPr>
          <a:xfrm>
            <a:off x="4399905" y="695442"/>
            <a:ext cx="4574016" cy="1455178"/>
            <a:chOff x="4269286" y="780131"/>
            <a:chExt cx="4809887" cy="1329818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E2BFBCB-B2A6-7547-96D9-4DAACFB804D6}"/>
                </a:ext>
              </a:extLst>
            </p:cNvPr>
            <p:cNvGrpSpPr/>
            <p:nvPr/>
          </p:nvGrpSpPr>
          <p:grpSpPr>
            <a:xfrm>
              <a:off x="4269286" y="1151062"/>
              <a:ext cx="4809887" cy="958887"/>
              <a:chOff x="-184459" y="4986337"/>
              <a:chExt cx="11531116" cy="1516220"/>
            </a:xfrm>
          </p:grpSpPr>
          <p:sp>
            <p:nvSpPr>
              <p:cNvPr id="60" name="Right Arrow 59">
                <a:extLst>
                  <a:ext uri="{FF2B5EF4-FFF2-40B4-BE49-F238E27FC236}">
                    <a16:creationId xmlns:a16="http://schemas.microsoft.com/office/drawing/2014/main" id="{02D4E049-58F9-C744-A069-777DEBFB6040}"/>
                  </a:ext>
                </a:extLst>
              </p:cNvPr>
              <p:cNvSpPr/>
              <p:nvPr/>
            </p:nvSpPr>
            <p:spPr>
              <a:xfrm>
                <a:off x="845344" y="4986337"/>
                <a:ext cx="10501313" cy="874395"/>
              </a:xfrm>
              <a:prstGeom prst="rightArrow">
                <a:avLst/>
              </a:prstGeom>
              <a:solidFill>
                <a:srgbClr val="E58C3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C630D173-3BB3-AF48-9684-C5A4C3CE3844}"/>
                  </a:ext>
                </a:extLst>
              </p:cNvPr>
              <p:cNvSpPr txBox="1"/>
              <p:nvPr/>
            </p:nvSpPr>
            <p:spPr>
              <a:xfrm>
                <a:off x="-184459" y="5820860"/>
                <a:ext cx="2877348" cy="5823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D9D9D9"/>
                    </a:solidFill>
                    <a:latin typeface="Trebuchet MS" panose="020B0703020202090204" pitchFamily="34" charset="0"/>
                  </a:rPr>
                  <a:t>Pre-harvest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97B999C1-E390-CC44-9929-3E876DDCC855}"/>
                  </a:ext>
                </a:extLst>
              </p:cNvPr>
              <p:cNvSpPr txBox="1"/>
              <p:nvPr/>
            </p:nvSpPr>
            <p:spPr>
              <a:xfrm>
                <a:off x="3427430" y="5809321"/>
                <a:ext cx="2402356" cy="437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D9D9D9"/>
                    </a:solidFill>
                    <a:latin typeface="Trebuchet MS" panose="020B0703020202090204" pitchFamily="34" charset="0"/>
                  </a:rPr>
                  <a:t>5 years</a:t>
                </a: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1E242C1-F317-FF41-8C34-49042CBE82EF}"/>
                  </a:ext>
                </a:extLst>
              </p:cNvPr>
              <p:cNvSpPr/>
              <p:nvPr/>
            </p:nvSpPr>
            <p:spPr>
              <a:xfrm>
                <a:off x="845342" y="5186122"/>
                <a:ext cx="225318" cy="4670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8449D5C-0D1F-AD41-B011-B378D9F075F4}"/>
                  </a:ext>
                </a:extLst>
              </p:cNvPr>
              <p:cNvSpPr txBox="1"/>
              <p:nvPr/>
            </p:nvSpPr>
            <p:spPr>
              <a:xfrm>
                <a:off x="5977613" y="5847365"/>
                <a:ext cx="2402356" cy="655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D9D9D9"/>
                    </a:solidFill>
                    <a:latin typeface="Trebuchet MS" panose="020B0703020202090204" pitchFamily="34" charset="0"/>
                  </a:rPr>
                  <a:t>15 years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EF43D9C1-8D6E-F34C-9D5E-8C203EAA6434}"/>
                  </a:ext>
                </a:extLst>
              </p:cNvPr>
              <p:cNvSpPr txBox="1"/>
              <p:nvPr/>
            </p:nvSpPr>
            <p:spPr>
              <a:xfrm>
                <a:off x="8398529" y="5837532"/>
                <a:ext cx="2402356" cy="655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D9D9D9"/>
                    </a:solidFill>
                    <a:latin typeface="Trebuchet MS" panose="020B0703020202090204" pitchFamily="34" charset="0"/>
                  </a:rPr>
                  <a:t>25 years</a:t>
                </a:r>
              </a:p>
            </p:txBody>
          </p:sp>
        </p:grp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9A152DA-51A8-B643-946E-277278E4FE26}"/>
                </a:ext>
              </a:extLst>
            </p:cNvPr>
            <p:cNvSpPr/>
            <p:nvPr/>
          </p:nvSpPr>
          <p:spPr>
            <a:xfrm>
              <a:off x="6262708" y="1286632"/>
              <a:ext cx="93985" cy="29535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98D2D29-4C2D-5B45-963D-0895EDC9D0A9}"/>
                </a:ext>
              </a:extLst>
            </p:cNvPr>
            <p:cNvSpPr/>
            <p:nvPr/>
          </p:nvSpPr>
          <p:spPr>
            <a:xfrm>
              <a:off x="7293668" y="1281072"/>
              <a:ext cx="93985" cy="29535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53EDD17-E780-F449-999F-A6BFBA648302}"/>
                </a:ext>
              </a:extLst>
            </p:cNvPr>
            <p:cNvSpPr/>
            <p:nvPr/>
          </p:nvSpPr>
          <p:spPr>
            <a:xfrm>
              <a:off x="8318323" y="1277410"/>
              <a:ext cx="93985" cy="29535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0660BD0-FD6C-094C-9344-81C2692E2A4E}"/>
                </a:ext>
              </a:extLst>
            </p:cNvPr>
            <p:cNvSpPr txBox="1"/>
            <p:nvPr/>
          </p:nvSpPr>
          <p:spPr>
            <a:xfrm>
              <a:off x="4698839" y="780131"/>
              <a:ext cx="4226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9F9F9F"/>
                  </a:solidFill>
                  <a:latin typeface="Trebuchet MS" panose="020B0703020202090204" pitchFamily="34" charset="0"/>
                </a:rPr>
                <a:t>Soil Sample Timeline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3016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457200" y="685800"/>
            <a:ext cx="8228520" cy="684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2"/>
          <p:cNvSpPr/>
          <p:nvPr/>
        </p:nvSpPr>
        <p:spPr>
          <a:xfrm>
            <a:off x="2514600" y="6356520"/>
            <a:ext cx="41137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  <a:ea typeface="DejaVu Sans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93" name="CustomShape 3"/>
          <p:cNvSpPr/>
          <p:nvPr/>
        </p:nvSpPr>
        <p:spPr>
          <a:xfrm>
            <a:off x="457200" y="1371600"/>
            <a:ext cx="8228520" cy="4723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ED1770-3752-454C-AE54-45CE925FF0FA}"/>
              </a:ext>
            </a:extLst>
          </p:cNvPr>
          <p:cNvGrpSpPr/>
          <p:nvPr/>
        </p:nvGrpSpPr>
        <p:grpSpPr>
          <a:xfrm>
            <a:off x="-1280415" y="-186821"/>
            <a:ext cx="7754356" cy="3680842"/>
            <a:chOff x="-2012247" y="-327438"/>
            <a:chExt cx="9299257" cy="5059649"/>
          </a:xfrm>
        </p:grpSpPr>
        <p:pic>
          <p:nvPicPr>
            <p:cNvPr id="3" name="Picture 2" descr="A picture containing person, dark, green, person&#10;&#10;Description automatically generated">
              <a:extLst>
                <a:ext uri="{FF2B5EF4-FFF2-40B4-BE49-F238E27FC236}">
                  <a16:creationId xmlns:a16="http://schemas.microsoft.com/office/drawing/2014/main" id="{150CE2DC-3D0F-4C47-A84D-263BAA5C9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12247" y="-327438"/>
              <a:ext cx="7196446" cy="4526106"/>
            </a:xfrm>
            <a:prstGeom prst="rect">
              <a:avLst/>
            </a:prstGeom>
          </p:spPr>
        </p:pic>
        <p:pic>
          <p:nvPicPr>
            <p:cNvPr id="5" name="Picture 4" descr="A picture containing jumping, air, dark, board&#10;&#10;Description automatically generated">
              <a:extLst>
                <a:ext uri="{FF2B5EF4-FFF2-40B4-BE49-F238E27FC236}">
                  <a16:creationId xmlns:a16="http://schemas.microsoft.com/office/drawing/2014/main" id="{FD2778FE-ED7F-E341-9A01-40D2E68A3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250" y="43193"/>
              <a:ext cx="5954760" cy="435593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26CA15-278C-504C-9161-0ACDFB8C3EA2}"/>
                </a:ext>
              </a:extLst>
            </p:cNvPr>
            <p:cNvSpPr txBox="1"/>
            <p:nvPr/>
          </p:nvSpPr>
          <p:spPr>
            <a:xfrm>
              <a:off x="457200" y="3688548"/>
              <a:ext cx="1890073" cy="5076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9F9F9F"/>
                  </a:solidFill>
                  <a:latin typeface="Trebuchet MS" panose="020B0703020202090204" pitchFamily="34" charset="0"/>
                </a:rPr>
                <a:t>United States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A12FA2C-9041-0A43-98B2-BF323D3B586E}"/>
                </a:ext>
              </a:extLst>
            </p:cNvPr>
            <p:cNvSpPr txBox="1"/>
            <p:nvPr/>
          </p:nvSpPr>
          <p:spPr>
            <a:xfrm>
              <a:off x="2255831" y="4224531"/>
              <a:ext cx="1820868" cy="5076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9F9F9F"/>
                  </a:solidFill>
                  <a:latin typeface="Trebuchet MS" panose="020B0703020202090204" pitchFamily="34" charset="0"/>
                </a:rPr>
                <a:t>New Zealand</a:t>
              </a:r>
            </a:p>
          </p:txBody>
        </p:sp>
      </p:grpSp>
      <p:sp>
        <p:nvSpPr>
          <p:cNvPr id="10" name="CustomShape 4">
            <a:extLst>
              <a:ext uri="{FF2B5EF4-FFF2-40B4-BE49-F238E27FC236}">
                <a16:creationId xmlns:a16="http://schemas.microsoft.com/office/drawing/2014/main" id="{8D10C7DC-6FEF-7C4D-B35A-00B5FBAC75E4}"/>
              </a:ext>
            </a:extLst>
          </p:cNvPr>
          <p:cNvSpPr/>
          <p:nvPr/>
        </p:nvSpPr>
        <p:spPr>
          <a:xfrm>
            <a:off x="6490800" y="182520"/>
            <a:ext cx="202140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2200" b="1" strike="noStrike" spc="-1" dirty="0">
                <a:solidFill>
                  <a:srgbClr val="D9D9D9"/>
                </a:solidFill>
                <a:latin typeface="Trebuchet MS"/>
                <a:ea typeface="DejaVu Sans"/>
              </a:rPr>
              <a:t>Current Progress</a:t>
            </a:r>
            <a:endParaRPr lang="en-US" sz="2200" b="0" strike="noStrike" spc="-1" dirty="0">
              <a:solidFill>
                <a:srgbClr val="D9D9D9"/>
              </a:solidFill>
              <a:latin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C4F508-8967-3F4E-A1EE-9E7D948F02AC}"/>
              </a:ext>
            </a:extLst>
          </p:cNvPr>
          <p:cNvGrpSpPr/>
          <p:nvPr/>
        </p:nvGrpSpPr>
        <p:grpSpPr>
          <a:xfrm>
            <a:off x="-150133" y="3708866"/>
            <a:ext cx="4870606" cy="2453692"/>
            <a:chOff x="1220129" y="4003734"/>
            <a:chExt cx="6821692" cy="274172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CA139A5-0736-A44D-94F1-BD83D6241795}"/>
                </a:ext>
              </a:extLst>
            </p:cNvPr>
            <p:cNvSpPr txBox="1"/>
            <p:nvPr/>
          </p:nvSpPr>
          <p:spPr>
            <a:xfrm>
              <a:off x="1220129" y="5816911"/>
              <a:ext cx="3457041" cy="653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9F9F9F"/>
                  </a:solidFill>
                  <a:latin typeface="Trebuchet MS" panose="020B0703020202090204" pitchFamily="34" charset="0"/>
                </a:rPr>
                <a:t>OM0 - Tree boles removed.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956FBD8-9AC1-C94D-82DB-179C38CA3662}"/>
                </a:ext>
              </a:extLst>
            </p:cNvPr>
            <p:cNvSpPr txBox="1"/>
            <p:nvPr/>
          </p:nvSpPr>
          <p:spPr>
            <a:xfrm>
              <a:off x="4584780" y="5816911"/>
              <a:ext cx="3457041" cy="928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9F9F9F"/>
                  </a:solidFill>
                  <a:latin typeface="Trebuchet MS" panose="020B0703020202090204" pitchFamily="34" charset="0"/>
                </a:rPr>
                <a:t>OM2 – All aboveground biomass removed. Bare soil exposed.</a:t>
              </a:r>
            </a:p>
          </p:txBody>
        </p:sp>
        <p:pic>
          <p:nvPicPr>
            <p:cNvPr id="14" name="Picture 13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444471DF-EE3A-3042-A46C-7B0CDD628E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052"/>
            <a:stretch/>
          </p:blipFill>
          <p:spPr>
            <a:xfrm rot="16200000">
              <a:off x="2409186" y="3704651"/>
              <a:ext cx="1307178" cy="2715634"/>
            </a:xfrm>
            <a:prstGeom prst="roundRect">
              <a:avLst/>
            </a:prstGeom>
          </p:spPr>
        </p:pic>
        <p:pic>
          <p:nvPicPr>
            <p:cNvPr id="15" name="Picture 14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C40ADE2E-B16F-3E4D-A8E7-C4FBC5CA79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766" b="14035"/>
            <a:stretch/>
          </p:blipFill>
          <p:spPr>
            <a:xfrm rot="16200000">
              <a:off x="5613464" y="3710545"/>
              <a:ext cx="1312196" cy="2708794"/>
            </a:xfrm>
            <a:prstGeom prst="round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39124B-E417-7342-8F3A-444ACD9CBBEC}"/>
                </a:ext>
              </a:extLst>
            </p:cNvPr>
            <p:cNvSpPr txBox="1"/>
            <p:nvPr/>
          </p:nvSpPr>
          <p:spPr>
            <a:xfrm>
              <a:off x="1704958" y="4003734"/>
              <a:ext cx="5919002" cy="412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9F9F9F"/>
                  </a:solidFill>
                  <a:latin typeface="Trebuchet MS" panose="020B0703020202090204" pitchFamily="34" charset="0"/>
                </a:rPr>
                <a:t>Organic Matter Removal Treatments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A39F2EF2-9924-1340-BC7D-EB72CE1E34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9338" y="2061094"/>
            <a:ext cx="4299626" cy="3985788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A80BA8E4-E942-3549-AC24-399F2C237044}"/>
              </a:ext>
            </a:extLst>
          </p:cNvPr>
          <p:cNvGrpSpPr/>
          <p:nvPr/>
        </p:nvGrpSpPr>
        <p:grpSpPr>
          <a:xfrm>
            <a:off x="4550815" y="695442"/>
            <a:ext cx="4423106" cy="1455178"/>
            <a:chOff x="4427978" y="780131"/>
            <a:chExt cx="4651195" cy="1329818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CCCEE45-1E52-7A4D-B482-6933673295BB}"/>
                </a:ext>
              </a:extLst>
            </p:cNvPr>
            <p:cNvGrpSpPr/>
            <p:nvPr/>
          </p:nvGrpSpPr>
          <p:grpSpPr>
            <a:xfrm>
              <a:off x="4427978" y="1151062"/>
              <a:ext cx="4651195" cy="958887"/>
              <a:chOff x="195986" y="4986337"/>
              <a:chExt cx="11150671" cy="1516220"/>
            </a:xfrm>
          </p:grpSpPr>
          <p:sp>
            <p:nvSpPr>
              <p:cNvPr id="55" name="Right Arrow 54">
                <a:extLst>
                  <a:ext uri="{FF2B5EF4-FFF2-40B4-BE49-F238E27FC236}">
                    <a16:creationId xmlns:a16="http://schemas.microsoft.com/office/drawing/2014/main" id="{E1BD0408-E34D-104B-A337-10F35D776F1E}"/>
                  </a:ext>
                </a:extLst>
              </p:cNvPr>
              <p:cNvSpPr/>
              <p:nvPr/>
            </p:nvSpPr>
            <p:spPr>
              <a:xfrm>
                <a:off x="845344" y="4986337"/>
                <a:ext cx="10501313" cy="874395"/>
              </a:xfrm>
              <a:prstGeom prst="rightArrow">
                <a:avLst/>
              </a:prstGeom>
              <a:solidFill>
                <a:srgbClr val="E58C3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73AE8AE-0742-E143-B100-8465FC2F1D00}"/>
                  </a:ext>
                </a:extLst>
              </p:cNvPr>
              <p:cNvSpPr txBox="1"/>
              <p:nvPr/>
            </p:nvSpPr>
            <p:spPr>
              <a:xfrm>
                <a:off x="195986" y="5864779"/>
                <a:ext cx="2877349" cy="400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D9D9D9"/>
                    </a:solidFill>
                    <a:latin typeface="Trebuchet MS" panose="020B0703020202090204" pitchFamily="34" charset="0"/>
                  </a:rPr>
                  <a:t>Pre-harvest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FD00490-DBC6-824F-9EDD-C60C99FD3357}"/>
                  </a:ext>
                </a:extLst>
              </p:cNvPr>
              <p:cNvSpPr txBox="1"/>
              <p:nvPr/>
            </p:nvSpPr>
            <p:spPr>
              <a:xfrm>
                <a:off x="3719040" y="5817696"/>
                <a:ext cx="2402356" cy="437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D9D9D9"/>
                    </a:solidFill>
                    <a:latin typeface="Trebuchet MS" panose="020B0703020202090204" pitchFamily="34" charset="0"/>
                  </a:rPr>
                  <a:t>5 years</a:t>
                </a: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CF0154B2-184F-8B48-8087-23A3D42985B6}"/>
                  </a:ext>
                </a:extLst>
              </p:cNvPr>
              <p:cNvSpPr/>
              <p:nvPr/>
            </p:nvSpPr>
            <p:spPr>
              <a:xfrm>
                <a:off x="845341" y="5186123"/>
                <a:ext cx="225317" cy="4670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D1128CF-FB9E-BC4B-B3F7-CFA3CE94D346}"/>
                  </a:ext>
                </a:extLst>
              </p:cNvPr>
              <p:cNvSpPr txBox="1"/>
              <p:nvPr/>
            </p:nvSpPr>
            <p:spPr>
              <a:xfrm>
                <a:off x="5977613" y="5847365"/>
                <a:ext cx="2402356" cy="655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D9D9D9"/>
                    </a:solidFill>
                    <a:latin typeface="Trebuchet MS" panose="020B0703020202090204" pitchFamily="34" charset="0"/>
                  </a:rPr>
                  <a:t>15 years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1D16DCFF-C3CA-C344-B315-85CCF31E06C1}"/>
                  </a:ext>
                </a:extLst>
              </p:cNvPr>
              <p:cNvSpPr txBox="1"/>
              <p:nvPr/>
            </p:nvSpPr>
            <p:spPr>
              <a:xfrm>
                <a:off x="8398529" y="5837532"/>
                <a:ext cx="2402356" cy="655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D9D9D9"/>
                    </a:solidFill>
                    <a:latin typeface="Trebuchet MS" panose="020B0703020202090204" pitchFamily="34" charset="0"/>
                  </a:rPr>
                  <a:t>25 years</a:t>
                </a:r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522BA74-1B2E-444B-BA8A-CE0EAC8FB849}"/>
                </a:ext>
              </a:extLst>
            </p:cNvPr>
            <p:cNvSpPr/>
            <p:nvPr/>
          </p:nvSpPr>
          <p:spPr>
            <a:xfrm>
              <a:off x="6360894" y="1291929"/>
              <a:ext cx="93985" cy="29535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2504F49-6184-FC46-B26C-CFB4850C2072}"/>
                </a:ext>
              </a:extLst>
            </p:cNvPr>
            <p:cNvSpPr/>
            <p:nvPr/>
          </p:nvSpPr>
          <p:spPr>
            <a:xfrm>
              <a:off x="7293668" y="1281072"/>
              <a:ext cx="93985" cy="29535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8424A67-A336-7E4C-8334-EC144A89E263}"/>
                </a:ext>
              </a:extLst>
            </p:cNvPr>
            <p:cNvSpPr/>
            <p:nvPr/>
          </p:nvSpPr>
          <p:spPr>
            <a:xfrm>
              <a:off x="8318323" y="1277410"/>
              <a:ext cx="93985" cy="29535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5F4DC66-8C54-694F-9539-B432728FC41D}"/>
                </a:ext>
              </a:extLst>
            </p:cNvPr>
            <p:cNvSpPr txBox="1"/>
            <p:nvPr/>
          </p:nvSpPr>
          <p:spPr>
            <a:xfrm>
              <a:off x="4698839" y="780131"/>
              <a:ext cx="4226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9F9F9F"/>
                  </a:solidFill>
                  <a:latin typeface="Trebuchet MS" panose="020B0703020202090204" pitchFamily="34" charset="0"/>
                </a:rPr>
                <a:t>Soil Sample Timeline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8421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>
            <a:off x="457200" y="685800"/>
            <a:ext cx="8228520" cy="684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CustomShape 2"/>
          <p:cNvSpPr/>
          <p:nvPr/>
        </p:nvSpPr>
        <p:spPr>
          <a:xfrm>
            <a:off x="2514600" y="6356520"/>
            <a:ext cx="41137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  <a:ea typeface="DejaVu Sans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01" name="CustomShape 3"/>
          <p:cNvSpPr/>
          <p:nvPr/>
        </p:nvSpPr>
        <p:spPr>
          <a:xfrm>
            <a:off x="457200" y="1371600"/>
            <a:ext cx="8228520" cy="4723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2" name="CustomShape 4"/>
          <p:cNvSpPr/>
          <p:nvPr/>
        </p:nvSpPr>
        <p:spPr>
          <a:xfrm>
            <a:off x="6490800" y="182520"/>
            <a:ext cx="2021400" cy="36396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2200" b="1" strike="noStrike" spc="-1" dirty="0">
                <a:solidFill>
                  <a:srgbClr val="D9D9D9"/>
                </a:solidFill>
                <a:latin typeface="Trebuchet MS"/>
                <a:ea typeface="DejaVu Sans"/>
              </a:rPr>
              <a:t>Future Plans</a:t>
            </a:r>
            <a:endParaRPr lang="en-US" sz="2200" b="0" strike="noStrike" spc="-1" dirty="0">
              <a:solidFill>
                <a:srgbClr val="D9D9D9"/>
              </a:solidFill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F553DC-B356-F046-88BA-7A09CEF243D9}"/>
              </a:ext>
            </a:extLst>
          </p:cNvPr>
          <p:cNvSpPr txBox="1"/>
          <p:nvPr/>
        </p:nvSpPr>
        <p:spPr>
          <a:xfrm>
            <a:off x="970671" y="1370520"/>
            <a:ext cx="22086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Field sampling summer 2021!</a:t>
            </a:r>
          </a:p>
          <a:p>
            <a:r>
              <a:rPr lang="en-US" dirty="0"/>
              <a:t>Idaho and Oregon for third time point</a:t>
            </a:r>
          </a:p>
        </p:txBody>
      </p:sp>
      <p:pic>
        <p:nvPicPr>
          <p:cNvPr id="5" name="Picture 4" descr="A pile of dirt&#10;&#10;Description automatically generated">
            <a:extLst>
              <a:ext uri="{FF2B5EF4-FFF2-40B4-BE49-F238E27FC236}">
                <a16:creationId xmlns:a16="http://schemas.microsoft.com/office/drawing/2014/main" id="{C47E0FA0-F43B-9047-A1A0-2AE63B8334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5" b="15487"/>
          <a:stretch/>
        </p:blipFill>
        <p:spPr>
          <a:xfrm>
            <a:off x="1080" y="808200"/>
            <a:ext cx="9142920" cy="31959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9150F6-EF0D-184D-A9F3-0BABC407E772}"/>
              </a:ext>
            </a:extLst>
          </p:cNvPr>
          <p:cNvSpPr txBox="1"/>
          <p:nvPr/>
        </p:nvSpPr>
        <p:spPr>
          <a:xfrm>
            <a:off x="397412" y="4126522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9D9D9"/>
                </a:solidFill>
                <a:latin typeface="Trebuchet MS" panose="020B0703020202090204" pitchFamily="34" charset="0"/>
              </a:rPr>
              <a:t>Lab Work and Data Analysis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417D2E-DBBD-B54B-BEB9-389D71AB6734}"/>
              </a:ext>
            </a:extLst>
          </p:cNvPr>
          <p:cNvSpPr txBox="1"/>
          <p:nvPr/>
        </p:nvSpPr>
        <p:spPr>
          <a:xfrm>
            <a:off x="397412" y="4495854"/>
            <a:ext cx="2331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D9D9D9"/>
                </a:solidFill>
                <a:latin typeface="Trebuchet MS" panose="020B0703020202090204" pitchFamily="34" charset="0"/>
              </a:rPr>
              <a:t>Finish </a:t>
            </a:r>
            <a:r>
              <a:rPr lang="en-US" dirty="0" err="1">
                <a:solidFill>
                  <a:srgbClr val="D9D9D9"/>
                </a:solidFill>
                <a:latin typeface="Trebuchet MS" panose="020B0703020202090204" pitchFamily="34" charset="0"/>
              </a:rPr>
              <a:t>CuO</a:t>
            </a:r>
            <a:r>
              <a:rPr lang="en-US" dirty="0">
                <a:solidFill>
                  <a:srgbClr val="D9D9D9"/>
                </a:solidFill>
                <a:latin typeface="Trebuchet MS" panose="020B070302020209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D9D9D9"/>
                </a:solidFill>
                <a:latin typeface="Trebuchet MS" panose="020B0703020202090204" pitchFamily="34" charset="0"/>
              </a:rPr>
              <a:t>Biomarker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D9D9D9"/>
                </a:solidFill>
                <a:latin typeface="Trebuchet MS" panose="020B0703020202090204" pitchFamily="34" charset="0"/>
              </a:rPr>
              <a:t>14C abundances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D9D9D9"/>
                </a:solidFill>
                <a:latin typeface="Trebuchet MS" panose="020B0703020202090204" pitchFamily="34" charset="0"/>
              </a:rPr>
              <a:t>Stable isotopes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D9D9D9"/>
                </a:solidFill>
                <a:latin typeface="Trebuchet MS" panose="020B0703020202090204" pitchFamily="34" charset="0"/>
              </a:rPr>
              <a:t>BPCA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19B98E-67D8-1945-8D38-BAB9C6CFC255}"/>
              </a:ext>
            </a:extLst>
          </p:cNvPr>
          <p:cNvSpPr txBox="1"/>
          <p:nvPr/>
        </p:nvSpPr>
        <p:spPr>
          <a:xfrm>
            <a:off x="5215971" y="4115860"/>
            <a:ext cx="3321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9D9D9"/>
                </a:solidFill>
                <a:latin typeface="Trebuchet MS" panose="020B0703020202090204" pitchFamily="34" charset="0"/>
              </a:rPr>
              <a:t>Summer 2021 Field Work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B2D722-390B-1246-9D53-149723EDD703}"/>
              </a:ext>
            </a:extLst>
          </p:cNvPr>
          <p:cNvSpPr txBox="1"/>
          <p:nvPr/>
        </p:nvSpPr>
        <p:spPr>
          <a:xfrm>
            <a:off x="5403240" y="4505734"/>
            <a:ext cx="3282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D9D9D9"/>
                </a:solidFill>
                <a:latin typeface="Trebuchet MS" panose="020B0703020202090204" pitchFamily="34" charset="0"/>
              </a:rPr>
              <a:t>Sample ID and OR sites for the 3</a:t>
            </a:r>
            <a:r>
              <a:rPr lang="en-US" baseline="30000" dirty="0">
                <a:solidFill>
                  <a:srgbClr val="D9D9D9"/>
                </a:solidFill>
                <a:latin typeface="Trebuchet MS" panose="020B0703020202090204" pitchFamily="34" charset="0"/>
              </a:rPr>
              <a:t>rd</a:t>
            </a:r>
            <a:r>
              <a:rPr lang="en-US" dirty="0">
                <a:solidFill>
                  <a:srgbClr val="D9D9D9"/>
                </a:solidFill>
                <a:latin typeface="Trebuchet MS" panose="020B0703020202090204" pitchFamily="34" charset="0"/>
              </a:rPr>
              <a:t> time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D9D9D9"/>
                </a:solidFill>
                <a:latin typeface="Trebuchet MS" panose="020B0703020202090204" pitchFamily="34" charset="0"/>
              </a:rPr>
              <a:t>Maybe go to NZ one day…you know, because of…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727</TotalTime>
  <Words>470</Words>
  <Application>Microsoft Macintosh PowerPoint</Application>
  <PresentationFormat>On-screen Show (4:3)</PresentationFormat>
  <Paragraphs>83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Symbol</vt:lpstr>
      <vt:lpstr>Times New Roman</vt:lpstr>
      <vt:lpstr>Trebuchet MS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NCSU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CAFS</dc:creator>
  <dc:description/>
  <cp:lastModifiedBy>Stephanie Michelle Winters</cp:lastModifiedBy>
  <cp:revision>43</cp:revision>
  <dcterms:created xsi:type="dcterms:W3CDTF">2013-02-25T23:05:08Z</dcterms:created>
  <dcterms:modified xsi:type="dcterms:W3CDTF">2020-12-02T10:32:17Z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ompany">
    <vt:lpwstr>NCSU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2</vt:i4>
  </property>
  <property fmtid="{D5CDD505-2E9C-101B-9397-08002B2CF9AE}" pid="9" name="PresentationFormat">
    <vt:lpwstr>On-screen Show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9</vt:i4>
  </property>
</Properties>
</file>