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1"/>
  </p:notesMasterIdLst>
  <p:sldIdLst>
    <p:sldId id="256" r:id="rId3"/>
    <p:sldId id="268" r:id="rId4"/>
    <p:sldId id="275" r:id="rId5"/>
    <p:sldId id="260" r:id="rId6"/>
    <p:sldId id="277" r:id="rId7"/>
    <p:sldId id="278" r:id="rId8"/>
    <p:sldId id="261" r:id="rId9"/>
    <p:sldId id="276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92"/>
    <p:restoredTop sz="94760"/>
  </p:normalViewPr>
  <p:slideViewPr>
    <p:cSldViewPr snapToGrid="0" snapToObjects="1">
      <p:cViewPr varScale="1">
        <p:scale>
          <a:sx n="134" d="100"/>
          <a:sy n="134" d="100"/>
        </p:scale>
        <p:origin x="20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8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83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84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85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668679B8-4C36-4D74-B3EC-6E3714F57BB3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25" name="CustomShape 3"/>
          <p:cNvSpPr/>
          <p:nvPr/>
        </p:nvSpPr>
        <p:spPr>
          <a:xfrm>
            <a:off x="3884760" y="8685360"/>
            <a:ext cx="297072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EA73B7C2-B043-464E-BA39-2F54FF45592D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1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USFS  and New Zealand Scion Long-term Soil productivity sites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83E255A-FD79-46F8-ABE2-8281F398DD8E}" type="slidenum">
              <a:rPr lang="en-US" sz="1400" b="0" strike="noStrike" spc="-1" smtClean="0">
                <a:latin typeface="Times New Roman"/>
              </a:rPr>
              <a:t>2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55062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USFS  and New Zealand Scion Long-term Soil productivity sites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83E255A-FD79-46F8-ABE2-8281F398DD8E}" type="slidenum">
              <a:rPr lang="en-US" sz="1400" b="0" strike="noStrike" spc="-1" smtClean="0">
                <a:latin typeface="Times New Roman"/>
              </a:rPr>
              <a:t>3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65140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/>
          <p:nvPr/>
        </p:nvPicPr>
        <p:blipFill>
          <a:blip r:embed="rId14"/>
          <a:stretch/>
        </p:blipFill>
        <p:spPr>
          <a:xfrm>
            <a:off x="765000" y="6078960"/>
            <a:ext cx="697320" cy="703440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15"/>
          <a:stretch/>
        </p:blipFill>
        <p:spPr>
          <a:xfrm>
            <a:off x="7581600" y="6035040"/>
            <a:ext cx="699120" cy="730800"/>
          </a:xfrm>
          <a:prstGeom prst="rect">
            <a:avLst/>
          </a:prstGeom>
          <a:ln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9"/>
          <p:cNvPicPr/>
          <p:nvPr/>
        </p:nvPicPr>
        <p:blipFill>
          <a:blip r:embed="rId14"/>
          <a:stretch/>
        </p:blipFill>
        <p:spPr>
          <a:xfrm>
            <a:off x="765000" y="6078960"/>
            <a:ext cx="697320" cy="703440"/>
          </a:xfrm>
          <a:prstGeom prst="rect">
            <a:avLst/>
          </a:prstGeom>
          <a:ln>
            <a:noFill/>
          </a:ln>
        </p:spPr>
      </p:pic>
      <p:pic>
        <p:nvPicPr>
          <p:cNvPr id="41" name="Picture 40"/>
          <p:cNvPicPr/>
          <p:nvPr/>
        </p:nvPicPr>
        <p:blipFill>
          <a:blip r:embed="rId15"/>
          <a:stretch/>
        </p:blipFill>
        <p:spPr>
          <a:xfrm>
            <a:off x="7581600" y="6035040"/>
            <a:ext cx="699120" cy="730800"/>
          </a:xfrm>
          <a:prstGeom prst="rect">
            <a:avLst/>
          </a:prstGeom>
          <a:ln>
            <a:noFill/>
          </a:ln>
        </p:spPr>
      </p:pic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2514600" y="6356520"/>
            <a:ext cx="41137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Center for Advanced Forestry Systems 2021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87" name="CustomShape 2"/>
          <p:cNvSpPr/>
          <p:nvPr/>
        </p:nvSpPr>
        <p:spPr>
          <a:xfrm>
            <a:off x="343080" y="1219320"/>
            <a:ext cx="8457120" cy="220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endParaRPr lang="en-US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3600" spc="-1" dirty="0">
                <a:solidFill>
                  <a:srgbClr val="000000"/>
                </a:solidFill>
                <a:latin typeface="Trebuchet MS"/>
              </a:rPr>
              <a:t>Resilience of soil organic carbon to harvesting: A long-term soil productivity experiment</a:t>
            </a:r>
          </a:p>
          <a:p>
            <a:pPr algn="ctr">
              <a:lnSpc>
                <a:spcPct val="100000"/>
              </a:lnSpc>
            </a:pPr>
            <a:endParaRPr lang="en-US" sz="3600" spc="-1" dirty="0">
              <a:solidFill>
                <a:srgbClr val="000000"/>
              </a:solidFill>
              <a:latin typeface="Trebuchet MS"/>
            </a:endParaRPr>
          </a:p>
          <a:p>
            <a:pPr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CAFS 20.81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88" name="CustomShape 3"/>
          <p:cNvSpPr/>
          <p:nvPr/>
        </p:nvSpPr>
        <p:spPr>
          <a:xfrm>
            <a:off x="343080" y="4411713"/>
            <a:ext cx="8457120" cy="1349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Jeff Hatten, Oregon State University</a:t>
            </a:r>
          </a:p>
          <a:p>
            <a:pPr algn="ctr">
              <a:lnSpc>
                <a:spcPct val="100000"/>
              </a:lnSpc>
            </a:pPr>
            <a:r>
              <a:rPr lang="en-US" sz="2000" spc="-1" dirty="0">
                <a:solidFill>
                  <a:srgbClr val="000000"/>
                </a:solidFill>
                <a:latin typeface="Trebuchet MS"/>
              </a:rPr>
              <a:t>Stephanie Winters, Oregon State University</a:t>
            </a:r>
          </a:p>
          <a:p>
            <a:pPr algn="ctr">
              <a:lnSpc>
                <a:spcPct val="100000"/>
              </a:lnSpc>
            </a:pPr>
            <a:r>
              <a:rPr lang="en-US" sz="2000" spc="-1" dirty="0">
                <a:solidFill>
                  <a:srgbClr val="000000"/>
                </a:solidFill>
                <a:latin typeface="Trebuchet MS"/>
              </a:rPr>
              <a:t>Kim </a:t>
            </a:r>
            <a:r>
              <a:rPr lang="en-US" sz="2000" spc="-1" dirty="0" err="1">
                <a:solidFill>
                  <a:srgbClr val="000000"/>
                </a:solidFill>
                <a:latin typeface="Trebuchet MS"/>
              </a:rPr>
              <a:t>Littke</a:t>
            </a:r>
            <a:r>
              <a:rPr lang="en-US" sz="2000" spc="-1" dirty="0">
                <a:solidFill>
                  <a:srgbClr val="000000"/>
                </a:solidFill>
                <a:latin typeface="Trebuchet MS"/>
              </a:rPr>
              <a:t>, University of Washington</a:t>
            </a:r>
          </a:p>
        </p:txBody>
      </p:sp>
      <p:sp>
        <p:nvSpPr>
          <p:cNvPr id="89" name="CustomShape 4"/>
          <p:cNvSpPr/>
          <p:nvPr/>
        </p:nvSpPr>
        <p:spPr>
          <a:xfrm>
            <a:off x="1943280" y="380880"/>
            <a:ext cx="5256720" cy="51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800" b="0" strike="noStrike" spc="-1">
                <a:solidFill>
                  <a:srgbClr val="000000"/>
                </a:solidFill>
                <a:latin typeface="Trebuchet MS"/>
                <a:ea typeface="DejaVu Sans"/>
              </a:rPr>
              <a:t>Continuing Project / Final Report</a:t>
            </a:r>
            <a:endParaRPr lang="en-US" sz="2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rock&#10;&#10;Description automatically generated">
            <a:extLst>
              <a:ext uri="{FF2B5EF4-FFF2-40B4-BE49-F238E27FC236}">
                <a16:creationId xmlns:a16="http://schemas.microsoft.com/office/drawing/2014/main" id="{DCA8635F-358B-9D48-86EA-79CFC6592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61" y="584157"/>
            <a:ext cx="5878354" cy="4801190"/>
          </a:xfrm>
          <a:prstGeom prst="rect">
            <a:avLst/>
          </a:prstGeom>
        </p:spPr>
      </p:pic>
      <p:sp>
        <p:nvSpPr>
          <p:cNvPr id="91" name="CustomShape 1"/>
          <p:cNvSpPr/>
          <p:nvPr/>
        </p:nvSpPr>
        <p:spPr>
          <a:xfrm>
            <a:off x="457200" y="685800"/>
            <a:ext cx="8228520" cy="684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" name="CustomShape 3"/>
          <p:cNvSpPr/>
          <p:nvPr/>
        </p:nvSpPr>
        <p:spPr>
          <a:xfrm>
            <a:off x="457200" y="1371600"/>
            <a:ext cx="8228520" cy="472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456FDC-B648-8B42-8EF3-C5F2EFF7B956}"/>
              </a:ext>
            </a:extLst>
          </p:cNvPr>
          <p:cNvSpPr txBox="1"/>
          <p:nvPr/>
        </p:nvSpPr>
        <p:spPr>
          <a:xfrm>
            <a:off x="0" y="62573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rebuchet MS" panose="020B0703020202090204" pitchFamily="34" charset="0"/>
              </a:rPr>
              <a:t>Objectives: Elucidate the mechanisms that impart resilience to forest SOC after extreme disturbances across a wide range soils and forest types of the world.</a:t>
            </a:r>
          </a:p>
        </p:txBody>
      </p:sp>
      <p:sp>
        <p:nvSpPr>
          <p:cNvPr id="10" name="CustomShape 4">
            <a:extLst>
              <a:ext uri="{FF2B5EF4-FFF2-40B4-BE49-F238E27FC236}">
                <a16:creationId xmlns:a16="http://schemas.microsoft.com/office/drawing/2014/main" id="{2026B549-FACF-4646-B5DF-A945FE471BEC}"/>
              </a:ext>
            </a:extLst>
          </p:cNvPr>
          <p:cNvSpPr/>
          <p:nvPr/>
        </p:nvSpPr>
        <p:spPr>
          <a:xfrm>
            <a:off x="5787720" y="182520"/>
            <a:ext cx="278028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1800" b="1" strike="noStrike" spc="-1" dirty="0">
                <a:latin typeface="Arial"/>
                <a:ea typeface="DejaVu Sans"/>
              </a:rPr>
              <a:t>Hypotheses or Objectives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12" name="CustomShape 2">
            <a:extLst>
              <a:ext uri="{FF2B5EF4-FFF2-40B4-BE49-F238E27FC236}">
                <a16:creationId xmlns:a16="http://schemas.microsoft.com/office/drawing/2014/main" id="{6D8BC5CB-3ADE-7C41-93C5-F19CE903205B}"/>
              </a:ext>
            </a:extLst>
          </p:cNvPr>
          <p:cNvSpPr/>
          <p:nvPr/>
        </p:nvSpPr>
        <p:spPr>
          <a:xfrm>
            <a:off x="2514600" y="6356520"/>
            <a:ext cx="41137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latin typeface="Arial"/>
                <a:ea typeface="DejaVu Sans"/>
              </a:rPr>
              <a:t>Center for Advanced Forestry Systems 2021 Meeting</a:t>
            </a:r>
            <a:endParaRPr lang="en-US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8634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457200" y="685800"/>
            <a:ext cx="8228520" cy="684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" name="CustomShape 3"/>
          <p:cNvSpPr/>
          <p:nvPr/>
        </p:nvSpPr>
        <p:spPr>
          <a:xfrm>
            <a:off x="457200" y="1371600"/>
            <a:ext cx="8228520" cy="472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ED1770-3752-454C-AE54-45CE925FF0FA}"/>
              </a:ext>
            </a:extLst>
          </p:cNvPr>
          <p:cNvGrpSpPr/>
          <p:nvPr/>
        </p:nvGrpSpPr>
        <p:grpSpPr>
          <a:xfrm>
            <a:off x="-1274017" y="-41555"/>
            <a:ext cx="7754356" cy="3680842"/>
            <a:chOff x="-2012247" y="-327438"/>
            <a:chExt cx="9299257" cy="5059649"/>
          </a:xfrm>
        </p:grpSpPr>
        <p:pic>
          <p:nvPicPr>
            <p:cNvPr id="3" name="Picture 2" descr="A picture containing person, dark, green, person&#10;&#10;Description automatically generated">
              <a:extLst>
                <a:ext uri="{FF2B5EF4-FFF2-40B4-BE49-F238E27FC236}">
                  <a16:creationId xmlns:a16="http://schemas.microsoft.com/office/drawing/2014/main" id="{150CE2DC-3D0F-4C47-A84D-263BAA5C9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12247" y="-327438"/>
              <a:ext cx="7196446" cy="4526106"/>
            </a:xfrm>
            <a:prstGeom prst="rect">
              <a:avLst/>
            </a:prstGeom>
          </p:spPr>
        </p:pic>
        <p:pic>
          <p:nvPicPr>
            <p:cNvPr id="5" name="Picture 4" descr="A picture containing jumping, air, dark, board&#10;&#10;Description automatically generated">
              <a:extLst>
                <a:ext uri="{FF2B5EF4-FFF2-40B4-BE49-F238E27FC236}">
                  <a16:creationId xmlns:a16="http://schemas.microsoft.com/office/drawing/2014/main" id="{FD2778FE-ED7F-E341-9A01-40D2E68A3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250" y="43193"/>
              <a:ext cx="5954760" cy="435593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26CA15-278C-504C-9161-0ACDFB8C3EA2}"/>
                </a:ext>
              </a:extLst>
            </p:cNvPr>
            <p:cNvSpPr txBox="1"/>
            <p:nvPr/>
          </p:nvSpPr>
          <p:spPr>
            <a:xfrm>
              <a:off x="457200" y="3688548"/>
              <a:ext cx="1890073" cy="507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rebuchet MS" panose="020B0703020202090204" pitchFamily="34" charset="0"/>
                </a:rPr>
                <a:t>United States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A12FA2C-9041-0A43-98B2-BF323D3B586E}"/>
                </a:ext>
              </a:extLst>
            </p:cNvPr>
            <p:cNvSpPr txBox="1"/>
            <p:nvPr/>
          </p:nvSpPr>
          <p:spPr>
            <a:xfrm>
              <a:off x="2255831" y="4224531"/>
              <a:ext cx="1820868" cy="507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rebuchet MS" panose="020B0703020202090204" pitchFamily="34" charset="0"/>
                </a:rPr>
                <a:t>New Zealand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2C4F508-8967-3F4E-A1EE-9E7D948F02AC}"/>
              </a:ext>
            </a:extLst>
          </p:cNvPr>
          <p:cNvGrpSpPr/>
          <p:nvPr/>
        </p:nvGrpSpPr>
        <p:grpSpPr>
          <a:xfrm>
            <a:off x="1973591" y="3733200"/>
            <a:ext cx="4870606" cy="2453692"/>
            <a:chOff x="1220129" y="4003734"/>
            <a:chExt cx="6821692" cy="274172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CA139A5-0736-A44D-94F1-BD83D6241795}"/>
                </a:ext>
              </a:extLst>
            </p:cNvPr>
            <p:cNvSpPr txBox="1"/>
            <p:nvPr/>
          </p:nvSpPr>
          <p:spPr>
            <a:xfrm>
              <a:off x="1220129" y="5816911"/>
              <a:ext cx="3457041" cy="653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Trebuchet MS" panose="020B0703020202090204" pitchFamily="34" charset="0"/>
                </a:rPr>
                <a:t>OM0 - Tree boles removed.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956FBD8-9AC1-C94D-82DB-179C38CA3662}"/>
                </a:ext>
              </a:extLst>
            </p:cNvPr>
            <p:cNvSpPr txBox="1"/>
            <p:nvPr/>
          </p:nvSpPr>
          <p:spPr>
            <a:xfrm>
              <a:off x="4584780" y="5816911"/>
              <a:ext cx="3457041" cy="928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Trebuchet MS" panose="020B0703020202090204" pitchFamily="34" charset="0"/>
                </a:rPr>
                <a:t>OM2 – All aboveground biomass removed. Bare soil exposed.</a:t>
              </a:r>
            </a:p>
          </p:txBody>
        </p:sp>
        <p:pic>
          <p:nvPicPr>
            <p:cNvPr id="14" name="Picture 13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444471DF-EE3A-3042-A46C-7B0CDD628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052"/>
            <a:stretch/>
          </p:blipFill>
          <p:spPr>
            <a:xfrm rot="16200000">
              <a:off x="2409186" y="3704651"/>
              <a:ext cx="1307178" cy="2715634"/>
            </a:xfrm>
            <a:prstGeom prst="roundRect">
              <a:avLst/>
            </a:prstGeom>
          </p:spPr>
        </p:pic>
        <p:pic>
          <p:nvPicPr>
            <p:cNvPr id="15" name="Picture 14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C40ADE2E-B16F-3E4D-A8E7-C4FBC5CA79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766" b="14035"/>
            <a:stretch/>
          </p:blipFill>
          <p:spPr>
            <a:xfrm rot="16200000">
              <a:off x="5613464" y="3710545"/>
              <a:ext cx="1312196" cy="2708794"/>
            </a:xfrm>
            <a:prstGeom prst="round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39124B-E417-7342-8F3A-444ACD9CBBEC}"/>
                </a:ext>
              </a:extLst>
            </p:cNvPr>
            <p:cNvSpPr txBox="1"/>
            <p:nvPr/>
          </p:nvSpPr>
          <p:spPr>
            <a:xfrm>
              <a:off x="1704958" y="4003734"/>
              <a:ext cx="5919002" cy="412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rebuchet MS" panose="020B0703020202090204" pitchFamily="34" charset="0"/>
                </a:rPr>
                <a:t>Organic Matter Removal Treatments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80BA8E4-E942-3549-AC24-399F2C237044}"/>
              </a:ext>
            </a:extLst>
          </p:cNvPr>
          <p:cNvGrpSpPr/>
          <p:nvPr/>
        </p:nvGrpSpPr>
        <p:grpSpPr>
          <a:xfrm>
            <a:off x="4535657" y="1392971"/>
            <a:ext cx="4423106" cy="1290807"/>
            <a:chOff x="4427978" y="780131"/>
            <a:chExt cx="4651195" cy="117960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CCCEE45-1E52-7A4D-B482-6933673295BB}"/>
                </a:ext>
              </a:extLst>
            </p:cNvPr>
            <p:cNvGrpSpPr/>
            <p:nvPr/>
          </p:nvGrpSpPr>
          <p:grpSpPr>
            <a:xfrm>
              <a:off x="4427978" y="1151059"/>
              <a:ext cx="4651195" cy="808679"/>
              <a:chOff x="195986" y="4986337"/>
              <a:chExt cx="11150671" cy="1278708"/>
            </a:xfrm>
          </p:grpSpPr>
          <p:sp>
            <p:nvSpPr>
              <p:cNvPr id="55" name="Right Arrow 54">
                <a:extLst>
                  <a:ext uri="{FF2B5EF4-FFF2-40B4-BE49-F238E27FC236}">
                    <a16:creationId xmlns:a16="http://schemas.microsoft.com/office/drawing/2014/main" id="{E1BD0408-E34D-104B-A337-10F35D776F1E}"/>
                  </a:ext>
                </a:extLst>
              </p:cNvPr>
              <p:cNvSpPr/>
              <p:nvPr/>
            </p:nvSpPr>
            <p:spPr>
              <a:xfrm>
                <a:off x="845344" y="4986337"/>
                <a:ext cx="10501313" cy="874395"/>
              </a:xfrm>
              <a:prstGeom prst="rightArrow">
                <a:avLst/>
              </a:prstGeom>
              <a:solidFill>
                <a:srgbClr val="E58C3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73AE8AE-0742-E143-B100-8465FC2F1D00}"/>
                  </a:ext>
                </a:extLst>
              </p:cNvPr>
              <p:cNvSpPr txBox="1"/>
              <p:nvPr/>
            </p:nvSpPr>
            <p:spPr>
              <a:xfrm>
                <a:off x="195986" y="5864779"/>
                <a:ext cx="2877349" cy="400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rebuchet MS" panose="020B0703020202090204" pitchFamily="34" charset="0"/>
                  </a:rPr>
                  <a:t>Pre-harvest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FD00490-DBC6-824F-9EDD-C60C99FD3357}"/>
                  </a:ext>
                </a:extLst>
              </p:cNvPr>
              <p:cNvSpPr txBox="1"/>
              <p:nvPr/>
            </p:nvSpPr>
            <p:spPr>
              <a:xfrm>
                <a:off x="3719040" y="5817696"/>
                <a:ext cx="2402356" cy="400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rebuchet MS" panose="020B0703020202090204" pitchFamily="34" charset="0"/>
                  </a:rPr>
                  <a:t>5 years</a:t>
                </a: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CF0154B2-184F-8B48-8087-23A3D42985B6}"/>
                  </a:ext>
                </a:extLst>
              </p:cNvPr>
              <p:cNvSpPr/>
              <p:nvPr/>
            </p:nvSpPr>
            <p:spPr>
              <a:xfrm>
                <a:off x="845341" y="5186123"/>
                <a:ext cx="225317" cy="4670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D1128CF-FB9E-BC4B-B3F7-CFA3CE94D346}"/>
                  </a:ext>
                </a:extLst>
              </p:cNvPr>
              <p:cNvSpPr txBox="1"/>
              <p:nvPr/>
            </p:nvSpPr>
            <p:spPr>
              <a:xfrm>
                <a:off x="5977613" y="5847365"/>
                <a:ext cx="2402356" cy="400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rebuchet MS" panose="020B0703020202090204" pitchFamily="34" charset="0"/>
                  </a:rPr>
                  <a:t>15 years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1D16DCFF-C3CA-C344-B315-85CCF31E06C1}"/>
                  </a:ext>
                </a:extLst>
              </p:cNvPr>
              <p:cNvSpPr txBox="1"/>
              <p:nvPr/>
            </p:nvSpPr>
            <p:spPr>
              <a:xfrm>
                <a:off x="8398529" y="5837532"/>
                <a:ext cx="2402356" cy="400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rebuchet MS" panose="020B0703020202090204" pitchFamily="34" charset="0"/>
                  </a:rPr>
                  <a:t>25 years</a:t>
                </a:r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522BA74-1B2E-444B-BA8A-CE0EAC8FB849}"/>
                </a:ext>
              </a:extLst>
            </p:cNvPr>
            <p:cNvSpPr/>
            <p:nvPr/>
          </p:nvSpPr>
          <p:spPr>
            <a:xfrm>
              <a:off x="6360894" y="1291929"/>
              <a:ext cx="93985" cy="29535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2504F49-6184-FC46-B26C-CFB4850C2072}"/>
                </a:ext>
              </a:extLst>
            </p:cNvPr>
            <p:cNvSpPr/>
            <p:nvPr/>
          </p:nvSpPr>
          <p:spPr>
            <a:xfrm>
              <a:off x="7293668" y="1281072"/>
              <a:ext cx="93985" cy="29535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8424A67-A336-7E4C-8334-EC144A89E263}"/>
                </a:ext>
              </a:extLst>
            </p:cNvPr>
            <p:cNvSpPr/>
            <p:nvPr/>
          </p:nvSpPr>
          <p:spPr>
            <a:xfrm>
              <a:off x="8318323" y="1277410"/>
              <a:ext cx="93985" cy="29535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5F4DC66-8C54-694F-9539-B432728FC41D}"/>
                </a:ext>
              </a:extLst>
            </p:cNvPr>
            <p:cNvSpPr txBox="1"/>
            <p:nvPr/>
          </p:nvSpPr>
          <p:spPr>
            <a:xfrm>
              <a:off x="4698839" y="780131"/>
              <a:ext cx="4226096" cy="337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rebuchet MS" panose="020B0703020202090204" pitchFamily="34" charset="0"/>
                </a:rPr>
                <a:t>Soil Sample Timeline</a:t>
              </a:r>
            </a:p>
          </p:txBody>
        </p:sp>
      </p:grpSp>
      <p:sp>
        <p:nvSpPr>
          <p:cNvPr id="30" name="CustomShape 2">
            <a:extLst>
              <a:ext uri="{FF2B5EF4-FFF2-40B4-BE49-F238E27FC236}">
                <a16:creationId xmlns:a16="http://schemas.microsoft.com/office/drawing/2014/main" id="{AFCAE39A-AD1D-4046-A731-E01862BB076D}"/>
              </a:ext>
            </a:extLst>
          </p:cNvPr>
          <p:cNvSpPr/>
          <p:nvPr/>
        </p:nvSpPr>
        <p:spPr>
          <a:xfrm>
            <a:off x="2514600" y="6356520"/>
            <a:ext cx="41137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latin typeface="Arial"/>
                <a:ea typeface="DejaVu Sans"/>
              </a:rPr>
              <a:t>Center for Advanced Forestry Systems 2021 Meeting</a:t>
            </a:r>
            <a:endParaRPr lang="en-US" sz="1200" b="0" strike="noStrike" spc="-1" dirty="0">
              <a:latin typeface="Arial"/>
            </a:endParaRPr>
          </a:p>
        </p:txBody>
      </p:sp>
      <p:sp>
        <p:nvSpPr>
          <p:cNvPr id="31" name="CustomShape 4">
            <a:extLst>
              <a:ext uri="{FF2B5EF4-FFF2-40B4-BE49-F238E27FC236}">
                <a16:creationId xmlns:a16="http://schemas.microsoft.com/office/drawing/2014/main" id="{20ACC58C-B724-B741-B321-56EC537CA163}"/>
              </a:ext>
            </a:extLst>
          </p:cNvPr>
          <p:cNvSpPr/>
          <p:nvPr/>
        </p:nvSpPr>
        <p:spPr>
          <a:xfrm>
            <a:off x="6540840" y="182520"/>
            <a:ext cx="203040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1800" b="1" strike="noStrike" spc="-1">
                <a:latin typeface="Arial"/>
                <a:ea typeface="DejaVu Sans"/>
              </a:rPr>
              <a:t>Methods</a:t>
            </a:r>
            <a:endParaRPr lang="en-US" sz="18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8421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457200" y="685800"/>
            <a:ext cx="8228520" cy="684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" name="CustomShape 2"/>
          <p:cNvSpPr/>
          <p:nvPr/>
        </p:nvSpPr>
        <p:spPr>
          <a:xfrm>
            <a:off x="2514600" y="6356520"/>
            <a:ext cx="41137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Center for Advanced Forestry Systems 2021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05" name="CustomShape 3"/>
          <p:cNvSpPr/>
          <p:nvPr/>
        </p:nvSpPr>
        <p:spPr>
          <a:xfrm>
            <a:off x="457200" y="1371600"/>
            <a:ext cx="8228520" cy="472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6" name="CustomShape 4"/>
          <p:cNvSpPr/>
          <p:nvPr/>
        </p:nvSpPr>
        <p:spPr>
          <a:xfrm>
            <a:off x="6851520" y="182520"/>
            <a:ext cx="16617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Major Findings</a:t>
            </a:r>
            <a:endParaRPr lang="en-US" sz="1800" b="0" strike="noStrike" spc="-1">
              <a:latin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4636DA6-A632-734A-A289-2720B8E5D360}"/>
              </a:ext>
            </a:extLst>
          </p:cNvPr>
          <p:cNvGrpSpPr/>
          <p:nvPr/>
        </p:nvGrpSpPr>
        <p:grpSpPr>
          <a:xfrm>
            <a:off x="1386344" y="546480"/>
            <a:ext cx="7484328" cy="5658575"/>
            <a:chOff x="1839158" y="1199425"/>
            <a:chExt cx="7484328" cy="565857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B14379B-5E60-594B-9730-63FA13A99EF0}"/>
                </a:ext>
              </a:extLst>
            </p:cNvPr>
            <p:cNvSpPr txBox="1"/>
            <p:nvPr/>
          </p:nvSpPr>
          <p:spPr>
            <a:xfrm>
              <a:off x="1839159" y="1199425"/>
              <a:ext cx="11594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Trebuchet MS" panose="020B0703020202090204" pitchFamily="34" charset="0"/>
                </a:rPr>
                <a:t>Carbon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439AB8-AE06-3246-B275-6DBDA7AA1741}"/>
                </a:ext>
              </a:extLst>
            </p:cNvPr>
            <p:cNvSpPr txBox="1"/>
            <p:nvPr/>
          </p:nvSpPr>
          <p:spPr>
            <a:xfrm>
              <a:off x="1839158" y="3844046"/>
              <a:ext cx="11594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Trebuchet MS" panose="020B0703020202090204" pitchFamily="34" charset="0"/>
                </a:rPr>
                <a:t>Nitrogen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07D2A86-03E4-344A-9F05-FB04F250E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68514" y="1209900"/>
              <a:ext cx="6454972" cy="56481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CB1F878-3C6C-A347-BF6E-6EB292AFB053}"/>
              </a:ext>
            </a:extLst>
          </p:cNvPr>
          <p:cNvSpPr txBox="1"/>
          <p:nvPr/>
        </p:nvSpPr>
        <p:spPr>
          <a:xfrm>
            <a:off x="272248" y="1261345"/>
            <a:ext cx="1801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Soil Carbon and Nitrogen are dynamic after harvesting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3D0111-DE47-BC46-862F-BBA3D3874A4B}"/>
              </a:ext>
            </a:extLst>
          </p:cNvPr>
          <p:cNvSpPr txBox="1"/>
          <p:nvPr/>
        </p:nvSpPr>
        <p:spPr>
          <a:xfrm>
            <a:off x="272248" y="3871553"/>
            <a:ext cx="1801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But, C &amp; N don’t behave the same on all sites…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457200" y="685800"/>
            <a:ext cx="8228520" cy="684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" name="CustomShape 2"/>
          <p:cNvSpPr/>
          <p:nvPr/>
        </p:nvSpPr>
        <p:spPr>
          <a:xfrm>
            <a:off x="2514600" y="6356520"/>
            <a:ext cx="41137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Center for Advanced Forestry Systems 2021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05" name="CustomShape 3"/>
          <p:cNvSpPr/>
          <p:nvPr/>
        </p:nvSpPr>
        <p:spPr>
          <a:xfrm>
            <a:off x="457200" y="1371600"/>
            <a:ext cx="8228520" cy="472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6" name="CustomShape 4"/>
          <p:cNvSpPr/>
          <p:nvPr/>
        </p:nvSpPr>
        <p:spPr>
          <a:xfrm>
            <a:off x="6851520" y="182520"/>
            <a:ext cx="16617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Major Findings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D36B68-DD34-DB4A-99C3-01872E7890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17744" y="685800"/>
            <a:ext cx="5967976" cy="52219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9262B9-8829-FA44-9F49-5FD773233F89}"/>
              </a:ext>
            </a:extLst>
          </p:cNvPr>
          <p:cNvSpPr txBox="1"/>
          <p:nvPr/>
        </p:nvSpPr>
        <p:spPr>
          <a:xfrm>
            <a:off x="272248" y="763200"/>
            <a:ext cx="24454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Can we predict the response based on soil order???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u="sng" dirty="0" err="1"/>
              <a:t>Entisols</a:t>
            </a:r>
            <a:r>
              <a:rPr lang="en-US" sz="1600" dirty="0"/>
              <a:t> = vulnerable to harvest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u="sng" dirty="0" err="1"/>
              <a:t>Andisols</a:t>
            </a:r>
            <a:r>
              <a:rPr lang="en-US" sz="1600" dirty="0"/>
              <a:t> = vulnerable to high intensity harvest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u="sng" dirty="0" err="1"/>
              <a:t>Alfisols</a:t>
            </a:r>
            <a:r>
              <a:rPr lang="en-US" sz="1600" u="sng" dirty="0"/>
              <a:t> and </a:t>
            </a:r>
            <a:r>
              <a:rPr lang="en-US" sz="1600" u="sng" dirty="0" err="1"/>
              <a:t>Inceptisols</a:t>
            </a:r>
            <a:r>
              <a:rPr lang="en-US" sz="1600" u="sng" dirty="0"/>
              <a:t> </a:t>
            </a:r>
            <a:r>
              <a:rPr lang="en-US" sz="1600" dirty="0"/>
              <a:t>= resistant/resilient to harvest </a:t>
            </a:r>
            <a:r>
              <a:rPr lang="en-US" sz="1100" i="1" dirty="0"/>
              <a:t>(</a:t>
            </a:r>
            <a:r>
              <a:rPr lang="en-US" sz="1100" i="1" dirty="0" err="1"/>
              <a:t>Alfisols</a:t>
            </a:r>
            <a:r>
              <a:rPr lang="en-US" sz="1100" i="1" dirty="0"/>
              <a:t> increase?)</a:t>
            </a:r>
            <a:endParaRPr lang="en-US" sz="16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BC0BF6-D422-B140-B37E-2585EF086A8C}"/>
              </a:ext>
            </a:extLst>
          </p:cNvPr>
          <p:cNvSpPr txBox="1"/>
          <p:nvPr/>
        </p:nvSpPr>
        <p:spPr>
          <a:xfrm>
            <a:off x="330192" y="4105041"/>
            <a:ext cx="21844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Why? </a:t>
            </a:r>
          </a:p>
          <a:p>
            <a:r>
              <a:rPr lang="en-US" dirty="0">
                <a:solidFill>
                  <a:srgbClr val="FF0000"/>
                </a:solidFill>
              </a:rPr>
              <a:t>What are the mechanisms governing this response?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ADEDC1-21FA-8A4F-968B-173310A685F6}"/>
              </a:ext>
            </a:extLst>
          </p:cNvPr>
          <p:cNvSpPr txBox="1"/>
          <p:nvPr/>
        </p:nvSpPr>
        <p:spPr>
          <a:xfrm>
            <a:off x="3218249" y="1109880"/>
            <a:ext cx="454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Change (proportion) relative to pre-harvest</a:t>
            </a:r>
          </a:p>
        </p:txBody>
      </p:sp>
    </p:spTree>
    <p:extLst>
      <p:ext uri="{BB962C8B-B14F-4D97-AF65-F5344CB8AC3E}">
        <p14:creationId xmlns:p14="http://schemas.microsoft.com/office/powerpoint/2010/main" val="916572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457200" y="685800"/>
            <a:ext cx="8228520" cy="684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" name="CustomShape 2"/>
          <p:cNvSpPr/>
          <p:nvPr/>
        </p:nvSpPr>
        <p:spPr>
          <a:xfrm>
            <a:off x="2514600" y="6356520"/>
            <a:ext cx="41137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Center for Advanced Forestry Systems 2021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05" name="CustomShape 3"/>
          <p:cNvSpPr/>
          <p:nvPr/>
        </p:nvSpPr>
        <p:spPr>
          <a:xfrm>
            <a:off x="457200" y="1371600"/>
            <a:ext cx="8228520" cy="472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6" name="CustomShape 4"/>
          <p:cNvSpPr/>
          <p:nvPr/>
        </p:nvSpPr>
        <p:spPr>
          <a:xfrm>
            <a:off x="6851520" y="182520"/>
            <a:ext cx="16617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Major Findings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D83D8E-A248-9849-BDBC-9D945931C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409" y="607533"/>
            <a:ext cx="5975624" cy="54872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87C23C-3685-D549-AC05-855368F96AC4}"/>
              </a:ext>
            </a:extLst>
          </p:cNvPr>
          <p:cNvSpPr txBox="1"/>
          <p:nvPr/>
        </p:nvSpPr>
        <p:spPr>
          <a:xfrm>
            <a:off x="7404767" y="5418350"/>
            <a:ext cx="14125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Fresh (e.g., needle)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C3983B-617D-714D-982A-AB7556431C7B}"/>
              </a:ext>
            </a:extLst>
          </p:cNvPr>
          <p:cNvSpPr txBox="1"/>
          <p:nvPr/>
        </p:nvSpPr>
        <p:spPr>
          <a:xfrm>
            <a:off x="3155496" y="5423649"/>
            <a:ext cx="17491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Degraded (e.g., microbe)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15CE12-C408-6942-B1B5-03E97113830D}"/>
              </a:ext>
            </a:extLst>
          </p:cNvPr>
          <p:cNvSpPr txBox="1"/>
          <p:nvPr/>
        </p:nvSpPr>
        <p:spPr>
          <a:xfrm rot="16200000">
            <a:off x="2989585" y="1275791"/>
            <a:ext cx="5934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Young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DF1ABD-CF47-954A-AD67-0F86E69BCBBB}"/>
              </a:ext>
            </a:extLst>
          </p:cNvPr>
          <p:cNvSpPr txBox="1"/>
          <p:nvPr/>
        </p:nvSpPr>
        <p:spPr>
          <a:xfrm rot="16200000">
            <a:off x="3084162" y="4960052"/>
            <a:ext cx="4042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Old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E65F0F-18BA-0E45-81E8-3AF30B372716}"/>
              </a:ext>
            </a:extLst>
          </p:cNvPr>
          <p:cNvSpPr txBox="1"/>
          <p:nvPr/>
        </p:nvSpPr>
        <p:spPr>
          <a:xfrm>
            <a:off x="302790" y="1632240"/>
            <a:ext cx="2445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While there are differences in </a:t>
            </a:r>
            <a:r>
              <a:rPr lang="en-US" sz="1600" dirty="0">
                <a:latin typeface="Symbol" pitchFamily="2" charset="2"/>
              </a:rPr>
              <a:t>D</a:t>
            </a:r>
            <a:r>
              <a:rPr lang="en-US" sz="1600" baseline="30000" dirty="0"/>
              <a:t>14</a:t>
            </a:r>
            <a:r>
              <a:rPr lang="en-US" sz="1600" dirty="0"/>
              <a:t>C and C:N between the treatments – the relationship is the same.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122D61-08E0-DE43-98CC-1305DE782AA8}"/>
              </a:ext>
            </a:extLst>
          </p:cNvPr>
          <p:cNvSpPr txBox="1"/>
          <p:nvPr/>
        </p:nvSpPr>
        <p:spPr>
          <a:xfrm>
            <a:off x="271017" y="3351249"/>
            <a:ext cx="2445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Are these ”rules” the same across treatments, soils, sites, etc.?</a:t>
            </a:r>
          </a:p>
        </p:txBody>
      </p:sp>
    </p:spTree>
    <p:extLst>
      <p:ext uri="{BB962C8B-B14F-4D97-AF65-F5344CB8AC3E}">
        <p14:creationId xmlns:p14="http://schemas.microsoft.com/office/powerpoint/2010/main" val="3081491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2"/>
          <p:cNvSpPr/>
          <p:nvPr/>
        </p:nvSpPr>
        <p:spPr>
          <a:xfrm>
            <a:off x="2514600" y="6356520"/>
            <a:ext cx="41137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Center for Advanced Forestry Systems 2021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09" name="CustomShape 3"/>
          <p:cNvSpPr/>
          <p:nvPr/>
        </p:nvSpPr>
        <p:spPr>
          <a:xfrm>
            <a:off x="457200" y="1371600"/>
            <a:ext cx="8228520" cy="472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0" name="CustomShape 4"/>
          <p:cNvSpPr/>
          <p:nvPr/>
        </p:nvSpPr>
        <p:spPr>
          <a:xfrm>
            <a:off x="7078320" y="182520"/>
            <a:ext cx="143604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Deliverables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38BB7D-BA91-2A4A-A20A-7C4028844161}"/>
              </a:ext>
            </a:extLst>
          </p:cNvPr>
          <p:cNvSpPr txBox="1"/>
          <p:nvPr/>
        </p:nvSpPr>
        <p:spPr>
          <a:xfrm>
            <a:off x="266249" y="2340017"/>
            <a:ext cx="35437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Factors that govern response of soil organic matter to harvesting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D756E1-8350-0A4C-A387-32FE473EB3D2}"/>
              </a:ext>
            </a:extLst>
          </p:cNvPr>
          <p:cNvSpPr/>
          <p:nvPr/>
        </p:nvSpPr>
        <p:spPr>
          <a:xfrm>
            <a:off x="5246945" y="1693686"/>
            <a:ext cx="3438775" cy="830997"/>
          </a:xfrm>
          <a:prstGeom prst="rect">
            <a:avLst/>
          </a:prstGeom>
        </p:spPr>
        <p:txBody>
          <a:bodyPr wrap="square" lIns="91440">
            <a:spAutoFit/>
          </a:bodyPr>
          <a:lstStyle/>
          <a:p>
            <a:r>
              <a:rPr lang="en-US" sz="2400" dirty="0"/>
              <a:t>ID vulnerable, resistant, resilient soils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A1D9D2-5B96-A54D-8EAA-07DADFA17492}"/>
              </a:ext>
            </a:extLst>
          </p:cNvPr>
          <p:cNvSpPr/>
          <p:nvPr/>
        </p:nvSpPr>
        <p:spPr>
          <a:xfrm>
            <a:off x="5333999" y="3858870"/>
            <a:ext cx="34424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ID opportunities for increasing soil carbon through forest management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212DB14-546E-6142-8A13-20AF8BB0C9CC}"/>
              </a:ext>
            </a:extLst>
          </p:cNvPr>
          <p:cNvCxnSpPr>
            <a:cxnSpLocks/>
            <a:stCxn id="4" idx="3"/>
            <a:endCxn id="6" idx="1"/>
          </p:cNvCxnSpPr>
          <p:nvPr/>
        </p:nvCxnSpPr>
        <p:spPr>
          <a:xfrm>
            <a:off x="3810002" y="3247958"/>
            <a:ext cx="1523997" cy="13957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D729771-871F-6643-AFAC-773F0B07268B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3810002" y="2109185"/>
            <a:ext cx="1436943" cy="11387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457200" y="685800"/>
            <a:ext cx="8228520" cy="684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CustomShape 2"/>
          <p:cNvSpPr/>
          <p:nvPr/>
        </p:nvSpPr>
        <p:spPr>
          <a:xfrm>
            <a:off x="2514600" y="6356520"/>
            <a:ext cx="41137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latin typeface="Arial"/>
                <a:ea typeface="DejaVu Sans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01" name="CustomShape 3"/>
          <p:cNvSpPr/>
          <p:nvPr/>
        </p:nvSpPr>
        <p:spPr>
          <a:xfrm>
            <a:off x="457200" y="1371600"/>
            <a:ext cx="8228520" cy="472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2" name="CustomShape 4"/>
          <p:cNvSpPr/>
          <p:nvPr/>
        </p:nvSpPr>
        <p:spPr>
          <a:xfrm>
            <a:off x="6490800" y="182520"/>
            <a:ext cx="2021400" cy="36396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200" b="1" strike="noStrike" spc="-1" dirty="0">
                <a:latin typeface="Trebuchet MS"/>
                <a:ea typeface="DejaVu Sans"/>
              </a:rPr>
              <a:t>Future Plans</a:t>
            </a:r>
            <a:endParaRPr lang="en-US" sz="2200" b="0" strike="noStrike" spc="-1" dirty="0"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F553DC-B356-F046-88BA-7A09CEF243D9}"/>
              </a:ext>
            </a:extLst>
          </p:cNvPr>
          <p:cNvSpPr txBox="1"/>
          <p:nvPr/>
        </p:nvSpPr>
        <p:spPr>
          <a:xfrm>
            <a:off x="970671" y="1370520"/>
            <a:ext cx="2208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Field sampling summer 2021!</a:t>
            </a:r>
          </a:p>
          <a:p>
            <a:r>
              <a:rPr lang="en-US" dirty="0"/>
              <a:t>Idaho and Oregon for third time point</a:t>
            </a:r>
          </a:p>
        </p:txBody>
      </p:sp>
      <p:pic>
        <p:nvPicPr>
          <p:cNvPr id="5" name="Picture 4" descr="A pile of dirt&#10;&#10;Description automatically generated">
            <a:extLst>
              <a:ext uri="{FF2B5EF4-FFF2-40B4-BE49-F238E27FC236}">
                <a16:creationId xmlns:a16="http://schemas.microsoft.com/office/drawing/2014/main" id="{C47E0FA0-F43B-9047-A1A0-2AE63B8334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5" b="15487"/>
          <a:stretch/>
        </p:blipFill>
        <p:spPr>
          <a:xfrm>
            <a:off x="1080" y="808200"/>
            <a:ext cx="9142920" cy="31959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9150F6-EF0D-184D-A9F3-0BABC407E772}"/>
              </a:ext>
            </a:extLst>
          </p:cNvPr>
          <p:cNvSpPr txBox="1"/>
          <p:nvPr/>
        </p:nvSpPr>
        <p:spPr>
          <a:xfrm>
            <a:off x="397412" y="4126522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rebuchet MS" panose="020B0703020202090204" pitchFamily="34" charset="0"/>
              </a:rPr>
              <a:t>Lab Work and Data Analysis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417D2E-DBBD-B54B-BEB9-389D71AB6734}"/>
              </a:ext>
            </a:extLst>
          </p:cNvPr>
          <p:cNvSpPr txBox="1"/>
          <p:nvPr/>
        </p:nvSpPr>
        <p:spPr>
          <a:xfrm>
            <a:off x="397412" y="4495854"/>
            <a:ext cx="2331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703020202090204" pitchFamily="34" charset="0"/>
              </a:rPr>
              <a:t>Finish </a:t>
            </a:r>
            <a:r>
              <a:rPr lang="en-US" dirty="0" err="1">
                <a:latin typeface="Trebuchet MS" panose="020B0703020202090204" pitchFamily="34" charset="0"/>
              </a:rPr>
              <a:t>CuO</a:t>
            </a:r>
            <a:r>
              <a:rPr lang="en-US" dirty="0">
                <a:latin typeface="Trebuchet MS" panose="020B070302020209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703020202090204" pitchFamily="34" charset="0"/>
              </a:rPr>
              <a:t>Biomarker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703020202090204" pitchFamily="34" charset="0"/>
              </a:rPr>
              <a:t>14C abundances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703020202090204" pitchFamily="34" charset="0"/>
              </a:rPr>
              <a:t>Stable isotopes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703020202090204" pitchFamily="34" charset="0"/>
              </a:rPr>
              <a:t>BPCA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19B98E-67D8-1945-8D38-BAB9C6CFC255}"/>
              </a:ext>
            </a:extLst>
          </p:cNvPr>
          <p:cNvSpPr txBox="1"/>
          <p:nvPr/>
        </p:nvSpPr>
        <p:spPr>
          <a:xfrm>
            <a:off x="5215971" y="4115860"/>
            <a:ext cx="3321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rebuchet MS" panose="020B0703020202090204" pitchFamily="34" charset="0"/>
              </a:rPr>
              <a:t>Summer 2021 Field Work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B2D722-390B-1246-9D53-149723EDD703}"/>
              </a:ext>
            </a:extLst>
          </p:cNvPr>
          <p:cNvSpPr txBox="1"/>
          <p:nvPr/>
        </p:nvSpPr>
        <p:spPr>
          <a:xfrm>
            <a:off x="5403240" y="4505734"/>
            <a:ext cx="328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703020202090204" pitchFamily="34" charset="0"/>
              </a:rPr>
              <a:t>Sample ID and OR sites for the 3</a:t>
            </a:r>
            <a:r>
              <a:rPr lang="en-US" baseline="30000" dirty="0">
                <a:latin typeface="Trebuchet MS" panose="020B0703020202090204" pitchFamily="34" charset="0"/>
              </a:rPr>
              <a:t>rd</a:t>
            </a:r>
            <a:r>
              <a:rPr lang="en-US" dirty="0">
                <a:latin typeface="Trebuchet MS" panose="020B0703020202090204" pitchFamily="34" charset="0"/>
              </a:rPr>
              <a:t> time points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959</TotalTime>
  <Words>383</Words>
  <Application>Microsoft Macintosh PowerPoint</Application>
  <PresentationFormat>On-screen Show (4:3)</PresentationFormat>
  <Paragraphs>69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Symbol</vt:lpstr>
      <vt:lpstr>Times New Roman</vt:lpstr>
      <vt:lpstr>Trebuchet MS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NCSU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CAFS</dc:creator>
  <dc:description/>
  <cp:lastModifiedBy>Hatten, Jeffery A</cp:lastModifiedBy>
  <cp:revision>14</cp:revision>
  <dcterms:created xsi:type="dcterms:W3CDTF">2013-02-25T23:05:08Z</dcterms:created>
  <dcterms:modified xsi:type="dcterms:W3CDTF">2021-06-03T05:27:30Z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NCSU</vt:lpwstr>
  </property>
  <property fmtid="{D5CDD505-2E9C-101B-9397-08002B2CF9AE}" pid="4" name="ContentTypeId">
    <vt:lpwstr>0x010100EF91D5DC366FB34DAB5FED80D728F9D5</vt:lpwstr>
  </property>
  <property fmtid="{D5CDD505-2E9C-101B-9397-08002B2CF9AE}" pid="5" name="HiddenSlides">
    <vt:i4>0</vt:i4>
  </property>
  <property fmtid="{D5CDD505-2E9C-101B-9397-08002B2CF9AE}" pid="6" name="HyperlinksChanged">
    <vt:bool>false</vt:bool>
  </property>
  <property fmtid="{D5CDD505-2E9C-101B-9397-08002B2CF9AE}" pid="7" name="LinksUpToDate">
    <vt:bool>false</vt:bool>
  </property>
  <property fmtid="{D5CDD505-2E9C-101B-9397-08002B2CF9AE}" pid="8" name="MMClips">
    <vt:i4>0</vt:i4>
  </property>
  <property fmtid="{D5CDD505-2E9C-101B-9397-08002B2CF9AE}" pid="9" name="Notes">
    <vt:i4>1</vt:i4>
  </property>
  <property fmtid="{D5CDD505-2E9C-101B-9397-08002B2CF9AE}" pid="10" name="PresentationFormat">
    <vt:lpwstr>On-screen Show (4:3)</vt:lpwstr>
  </property>
  <property fmtid="{D5CDD505-2E9C-101B-9397-08002B2CF9AE}" pid="11" name="ScaleCrop">
    <vt:bool>false</vt:bool>
  </property>
  <property fmtid="{D5CDD505-2E9C-101B-9397-08002B2CF9AE}" pid="12" name="ShareDoc">
    <vt:bool>false</vt:bool>
  </property>
  <property fmtid="{D5CDD505-2E9C-101B-9397-08002B2CF9AE}" pid="13" name="Slides">
    <vt:i4>9</vt:i4>
  </property>
</Properties>
</file>