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9"/>
  </p:notesMasterIdLst>
  <p:sldIdLst>
    <p:sldId id="256" r:id="rId3"/>
    <p:sldId id="257" r:id="rId4"/>
    <p:sldId id="258" r:id="rId5"/>
    <p:sldId id="280" r:id="rId6"/>
    <p:sldId id="282" r:id="rId7"/>
    <p:sldId id="260" r:id="rId8"/>
    <p:sldId id="269" r:id="rId9"/>
    <p:sldId id="275" r:id="rId10"/>
    <p:sldId id="283" r:id="rId11"/>
    <p:sldId id="284" r:id="rId12"/>
    <p:sldId id="285" r:id="rId13"/>
    <p:sldId id="278" r:id="rId14"/>
    <p:sldId id="279" r:id="rId15"/>
    <p:sldId id="276" r:id="rId16"/>
    <p:sldId id="277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07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3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4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5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09AF331-CD7F-4FDC-B425-FB770E011542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A4794E8-AD3A-48AD-9F0D-6496D6A049C3}" type="slidenum">
              <a:rPr lang="en-US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/>
          <p:nvPr/>
        </p:nvPicPr>
        <p:blipFill>
          <a:blip r:embed="rId14"/>
          <a:stretch/>
        </p:blipFill>
        <p:spPr>
          <a:xfrm>
            <a:off x="765000" y="6078960"/>
            <a:ext cx="697680" cy="7038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15"/>
          <a:stretch/>
        </p:blipFill>
        <p:spPr>
          <a:xfrm>
            <a:off x="7581600" y="6035040"/>
            <a:ext cx="699480" cy="73116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9"/>
          <p:cNvPicPr/>
          <p:nvPr/>
        </p:nvPicPr>
        <p:blipFill>
          <a:blip r:embed="rId14"/>
          <a:stretch/>
        </p:blipFill>
        <p:spPr>
          <a:xfrm>
            <a:off x="765000" y="6078960"/>
            <a:ext cx="697680" cy="703800"/>
          </a:xfrm>
          <a:prstGeom prst="rect">
            <a:avLst/>
          </a:prstGeom>
          <a:ln>
            <a:noFill/>
          </a:ln>
        </p:spPr>
      </p:pic>
      <p:pic>
        <p:nvPicPr>
          <p:cNvPr id="41" name="Picture 40"/>
          <p:cNvPicPr/>
          <p:nvPr/>
        </p:nvPicPr>
        <p:blipFill>
          <a:blip r:embed="rId15"/>
          <a:stretch/>
        </p:blipFill>
        <p:spPr>
          <a:xfrm>
            <a:off x="7581600" y="6035040"/>
            <a:ext cx="699480" cy="73116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343080" y="1219320"/>
            <a:ext cx="8457480" cy="220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1" dirty="0"/>
              <a:t>Using hyperspectral imaging </a:t>
            </a:r>
            <a:endParaRPr lang="en-US" sz="3600" b="1" dirty="0" smtClean="0"/>
          </a:p>
          <a:p>
            <a:pPr algn="ctr">
              <a:lnSpc>
                <a:spcPct val="100000"/>
              </a:lnSpc>
            </a:pPr>
            <a:r>
              <a:rPr lang="en-US" sz="3600" b="1" dirty="0" smtClean="0"/>
              <a:t>to </a:t>
            </a:r>
            <a:r>
              <a:rPr lang="en-US" sz="3600" b="1" dirty="0"/>
              <a:t>evaluate forest health risk </a:t>
            </a:r>
            <a:endParaRPr lang="en-US" sz="3600" b="1" dirty="0" smtClean="0"/>
          </a:p>
          <a:p>
            <a:pPr algn="ctr">
              <a:lnSpc>
                <a:spcPct val="100000"/>
              </a:lnSpc>
            </a:pPr>
            <a:endParaRPr lang="en-US" dirty="0" smtClean="0"/>
          </a:p>
          <a:p>
            <a:pPr algn="ctr">
              <a:lnSpc>
                <a:spcPct val="100000"/>
              </a:lnSpc>
            </a:pPr>
            <a:r>
              <a:rPr lang="en-US" b="1" dirty="0" smtClean="0"/>
              <a:t>CAFS.20.80</a:t>
            </a:r>
            <a:endParaRPr lang="en-US" sz="3600" b="1" strike="noStrike" spc="-1" dirty="0"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343080" y="3665949"/>
            <a:ext cx="845748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dirty="0"/>
              <a:t>John Couture, Melba Crawford, Matthew </a:t>
            </a:r>
            <a:r>
              <a:rPr lang="en-US" dirty="0" err="1"/>
              <a:t>Ginzel</a:t>
            </a:r>
            <a:r>
              <a:rPr lang="en-US" dirty="0"/>
              <a:t>, </a:t>
            </a:r>
            <a:endParaRPr lang="en-US" dirty="0" smtClean="0"/>
          </a:p>
          <a:p>
            <a:pPr algn="ctr"/>
            <a:r>
              <a:rPr lang="en-US" dirty="0" smtClean="0"/>
              <a:t>Brady </a:t>
            </a:r>
            <a:r>
              <a:rPr lang="en-US" dirty="0" err="1"/>
              <a:t>Hardiman</a:t>
            </a:r>
            <a:r>
              <a:rPr lang="en-US" dirty="0"/>
              <a:t> Douglass Jacobs (Purdue University</a:t>
            </a:r>
            <a:r>
              <a:rPr lang="en-US" dirty="0" smtClean="0"/>
              <a:t>) </a:t>
            </a:r>
          </a:p>
          <a:p>
            <a:pPr algn="ctr"/>
            <a:r>
              <a:rPr lang="en-US" dirty="0" smtClean="0"/>
              <a:t>Aaron </a:t>
            </a:r>
            <a:r>
              <a:rPr lang="en-US" dirty="0" err="1" smtClean="0"/>
              <a:t>Weiskittel</a:t>
            </a:r>
            <a:r>
              <a:rPr lang="en-US" dirty="0" smtClean="0"/>
              <a:t>, </a:t>
            </a:r>
            <a:r>
              <a:rPr lang="en-US" dirty="0" err="1" smtClean="0"/>
              <a:t>Parinaz</a:t>
            </a:r>
            <a:r>
              <a:rPr lang="en-US" dirty="0" smtClean="0"/>
              <a:t> </a:t>
            </a:r>
            <a:r>
              <a:rPr lang="en-US" dirty="0" err="1" smtClean="0"/>
              <a:t>Rahimzadeh</a:t>
            </a:r>
            <a:r>
              <a:rPr lang="en-US" dirty="0" smtClean="0"/>
              <a:t>, Peter Nelson  </a:t>
            </a:r>
            <a:r>
              <a:rPr lang="en-US" dirty="0"/>
              <a:t>(University of Maine</a:t>
            </a:r>
            <a:r>
              <a:rPr lang="en-US" dirty="0" smtClean="0"/>
              <a:t>) </a:t>
            </a:r>
            <a:r>
              <a:rPr lang="en-US" dirty="0"/>
              <a:t>Cristian </a:t>
            </a:r>
            <a:r>
              <a:rPr lang="en-US" dirty="0" smtClean="0"/>
              <a:t>Montes, Caterina </a:t>
            </a:r>
            <a:r>
              <a:rPr lang="en-US" dirty="0" err="1" smtClean="0"/>
              <a:t>Villari</a:t>
            </a:r>
            <a:r>
              <a:rPr lang="en-US" dirty="0" smtClean="0"/>
              <a:t>, Kamal </a:t>
            </a:r>
            <a:r>
              <a:rPr lang="en-US" dirty="0" err="1" smtClean="0"/>
              <a:t>Ghandi</a:t>
            </a:r>
            <a:r>
              <a:rPr lang="en-US" dirty="0" smtClean="0"/>
              <a:t> (University </a:t>
            </a:r>
            <a:r>
              <a:rPr lang="en-US" dirty="0"/>
              <a:t>of Georgia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89" name="CustomShape 4"/>
          <p:cNvSpPr/>
          <p:nvPr/>
        </p:nvSpPr>
        <p:spPr>
          <a:xfrm>
            <a:off x="1943280" y="380880"/>
            <a:ext cx="52570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en-US" sz="2800" b="0" strike="noStrike" spc="-1" dirty="0">
              <a:latin typeface="Arial"/>
            </a:endParaRPr>
          </a:p>
        </p:txBody>
      </p:sp>
      <p:sp>
        <p:nvSpPr>
          <p:cNvPr id="90" name="CustomShape 5"/>
          <p:cNvSpPr/>
          <p:nvPr/>
        </p:nvSpPr>
        <p:spPr>
          <a:xfrm>
            <a:off x="343080" y="5249949"/>
            <a:ext cx="845748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0" strike="noStrike" spc="-1" dirty="0" smtClean="0">
                <a:solidFill>
                  <a:srgbClr val="000000"/>
                </a:solidFill>
                <a:latin typeface="Trebuchet MS"/>
                <a:ea typeface="DejaVu Sans"/>
              </a:rPr>
              <a:t>John Couture (Purdue University)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7" name="CustomShape 5"/>
          <p:cNvSpPr/>
          <p:nvPr/>
        </p:nvSpPr>
        <p:spPr>
          <a:xfrm>
            <a:off x="-360" y="441720"/>
            <a:ext cx="914400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1" strike="noStrike" spc="-1" dirty="0" smtClean="0">
                <a:latin typeface="Arial"/>
              </a:rPr>
              <a:t>Progress Report</a:t>
            </a:r>
            <a:endParaRPr lang="en-US" sz="2800" b="1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CustomShape 4"/>
          <p:cNvSpPr/>
          <p:nvPr/>
        </p:nvSpPr>
        <p:spPr>
          <a:xfrm>
            <a:off x="7062507" y="191209"/>
            <a:ext cx="16621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 dirty="0" smtClean="0">
                <a:solidFill>
                  <a:srgbClr val="000000"/>
                </a:solidFill>
                <a:latin typeface="Trebuchet MS"/>
                <a:ea typeface="DejaVu Sans"/>
              </a:rPr>
              <a:t>Aerial detection of Chestnut blight</a:t>
            </a:r>
            <a:endParaRPr lang="en-US" sz="1800" b="1" strike="noStrike" spc="-1" dirty="0">
              <a:latin typeface="Arial"/>
            </a:endParaRPr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1B4B5080-3DA5-4B74-9AF5-3E038EC09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44" y="816889"/>
            <a:ext cx="7311861" cy="503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777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20BED-DAC4-469F-93FA-831E66F40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Tree Extraction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51710F-E244-42DE-9F43-8CC368C791A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454117" y="1760935"/>
            <a:ext cx="6235766" cy="377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69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85080"/>
            <a:ext cx="8228880" cy="5047505"/>
          </a:xfrm>
          <a:prstGeom prst="rect">
            <a:avLst/>
          </a:prstGeom>
        </p:spPr>
      </p:pic>
      <p:sp>
        <p:nvSpPr>
          <p:cNvPr id="7" name="CustomShape 4"/>
          <p:cNvSpPr/>
          <p:nvPr/>
        </p:nvSpPr>
        <p:spPr>
          <a:xfrm>
            <a:off x="5787720" y="182520"/>
            <a:ext cx="2780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Current Progress: Aerial detection of chestnut blight</a:t>
            </a:r>
            <a:endParaRPr lang="en-US" sz="1800" b="1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78045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CustomShape 4"/>
          <p:cNvSpPr/>
          <p:nvPr/>
        </p:nvSpPr>
        <p:spPr>
          <a:xfrm>
            <a:off x="7062507" y="191209"/>
            <a:ext cx="16621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 dirty="0" smtClean="0">
                <a:solidFill>
                  <a:srgbClr val="000000"/>
                </a:solidFill>
                <a:latin typeface="Trebuchet MS"/>
                <a:ea typeface="DejaVu Sans"/>
              </a:rPr>
              <a:t>Aerial detection of Chestnut blight</a:t>
            </a:r>
            <a:endParaRPr lang="en-US" sz="1800" b="1" strike="noStrike" spc="-1" dirty="0"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36042"/>
            <a:ext cx="8228880" cy="500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608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85800"/>
            <a:ext cx="8199456" cy="50568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292" y="1257300"/>
            <a:ext cx="2857500" cy="1600200"/>
          </a:xfrm>
          <a:prstGeom prst="rect">
            <a:avLst/>
          </a:prstGeom>
        </p:spPr>
      </p:pic>
      <p:sp>
        <p:nvSpPr>
          <p:cNvPr id="8" name="CustomShape 4"/>
          <p:cNvSpPr/>
          <p:nvPr/>
        </p:nvSpPr>
        <p:spPr>
          <a:xfrm>
            <a:off x="5787720" y="182520"/>
            <a:ext cx="2780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Current Progress: Aerial detection of chestnut blight</a:t>
            </a:r>
            <a:endParaRPr lang="en-US" sz="1800" b="1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56325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3" y="1813728"/>
            <a:ext cx="8692034" cy="3544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93" y="146957"/>
            <a:ext cx="2857500" cy="1600200"/>
          </a:xfrm>
          <a:prstGeom prst="rect">
            <a:avLst/>
          </a:prstGeom>
        </p:spPr>
      </p:pic>
      <p:sp>
        <p:nvSpPr>
          <p:cNvPr id="9" name="CustomShape 4"/>
          <p:cNvSpPr/>
          <p:nvPr/>
        </p:nvSpPr>
        <p:spPr>
          <a:xfrm>
            <a:off x="6192747" y="190800"/>
            <a:ext cx="2780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Current Progress: Aerial detection of chestnut blight</a:t>
            </a:r>
            <a:endParaRPr lang="en-US" sz="1800" b="1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60937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TextBox 6"/>
          <p:cNvSpPr txBox="1"/>
          <p:nvPr/>
        </p:nvSpPr>
        <p:spPr>
          <a:xfrm>
            <a:off x="948087" y="1434830"/>
            <a:ext cx="724710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have three specific objectives:</a:t>
            </a:r>
          </a:p>
          <a:p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determine </a:t>
            </a:r>
            <a:r>
              <a:rPr lang="en-US" sz="2000" dirty="0"/>
              <a:t>the ability of hyperspectral data to provide information related to tree status in response to abiotic and biotic </a:t>
            </a:r>
            <a:r>
              <a:rPr lang="en-US" sz="2000" dirty="0" smtClean="0"/>
              <a:t>stress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smtClean="0"/>
              <a:t>assess </a:t>
            </a:r>
            <a:r>
              <a:rPr lang="en-US" sz="2000" dirty="0"/>
              <a:t>the reliability of hyperspectral information to scale from leaf, to tree, to </a:t>
            </a:r>
            <a:r>
              <a:rPr lang="en-US" sz="2000" dirty="0" smtClean="0"/>
              <a:t>stand, to landscape-level measurements </a:t>
            </a:r>
          </a:p>
          <a:p>
            <a:pPr marL="342900" indent="-342900">
              <a:buAutoNum type="arabicPeriod"/>
            </a:pPr>
            <a:endParaRPr lang="en-US" sz="2000" b="1" dirty="0" smtClean="0"/>
          </a:p>
          <a:p>
            <a:pPr marL="342900" indent="-342900">
              <a:buAutoNum type="arabicPeriod"/>
            </a:pPr>
            <a:r>
              <a:rPr lang="en-US" sz="2000" b="1" dirty="0" smtClean="0"/>
              <a:t>evaluate </a:t>
            </a:r>
            <a:r>
              <a:rPr lang="en-US" sz="2000" b="1" dirty="0"/>
              <a:t>the validity of hyperspectral </a:t>
            </a:r>
            <a:r>
              <a:rPr lang="en-US" sz="2000" b="1" dirty="0" smtClean="0"/>
              <a:t>data to </a:t>
            </a:r>
            <a:r>
              <a:rPr lang="en-US" sz="2000" b="1" dirty="0"/>
              <a:t>characterize stress responses over different spatial </a:t>
            </a:r>
            <a:r>
              <a:rPr lang="en-US" sz="2000" b="1" dirty="0" smtClean="0"/>
              <a:t>and temporal scales </a:t>
            </a:r>
            <a:r>
              <a:rPr lang="en-US" sz="2000" b="1" dirty="0"/>
              <a:t>in </a:t>
            </a:r>
            <a:r>
              <a:rPr lang="en-US" sz="2000" b="1" dirty="0" smtClean="0"/>
              <a:t>different </a:t>
            </a:r>
            <a:r>
              <a:rPr lang="en-US" sz="2000" b="1" dirty="0"/>
              <a:t>geographic </a:t>
            </a:r>
            <a:r>
              <a:rPr lang="en-US" sz="2000" b="1" dirty="0" smtClean="0"/>
              <a:t>locations</a:t>
            </a:r>
            <a:endParaRPr lang="en-US" sz="2000" b="1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54FA11-88A0-4CEE-AD7D-757D2B97F2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89" y="610070"/>
            <a:ext cx="1164770" cy="1501136"/>
          </a:xfrm>
          <a:prstGeom prst="rect">
            <a:avLst/>
          </a:prstGeom>
        </p:spPr>
      </p:pic>
      <p:sp>
        <p:nvSpPr>
          <p:cNvPr id="11" name="CustomShape 4"/>
          <p:cNvSpPr/>
          <p:nvPr/>
        </p:nvSpPr>
        <p:spPr>
          <a:xfrm>
            <a:off x="6421449" y="138187"/>
            <a:ext cx="20214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2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Future Plans</a:t>
            </a:r>
            <a:endParaRPr lang="en-US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73787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4"/>
          <p:cNvSpPr/>
          <p:nvPr/>
        </p:nvSpPr>
        <p:spPr>
          <a:xfrm>
            <a:off x="5787720" y="182520"/>
            <a:ext cx="2780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 dirty="0" smtClean="0">
                <a:latin typeface="Arial"/>
              </a:rPr>
              <a:t>Project Overview</a:t>
            </a:r>
            <a:endParaRPr lang="en-US" sz="1800" b="1" strike="noStrike" spc="-1" dirty="0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9769" y="962861"/>
            <a:ext cx="46984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Monitoring forest health is challenging because of the spatial scale (both horizontal and vertical) of forests </a:t>
            </a:r>
          </a:p>
          <a:p>
            <a:endParaRPr lang="en-US" sz="2000" b="1" dirty="0"/>
          </a:p>
          <a:p>
            <a:r>
              <a:rPr lang="en-US" sz="2000" b="1" dirty="0" smtClean="0"/>
              <a:t>Remote sensing approaches to monitor natural and managed forest systems have the potential to resolve logistical challenges with integrating precision agricultural into forest management</a:t>
            </a:r>
          </a:p>
          <a:p>
            <a:endParaRPr lang="en-US" sz="2000" b="1" dirty="0"/>
          </a:p>
          <a:p>
            <a:r>
              <a:rPr lang="en-US" sz="2000" b="1" dirty="0" smtClean="0"/>
              <a:t>Questions remain about relating information available from remote sensing into forest management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CarbonCore_Multicopter_Hexacopter_Hexa950_Zenmuse_Z15_Sony_NEX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250" y="3542076"/>
            <a:ext cx="1720150" cy="1143901"/>
          </a:xfrm>
          <a:prstGeom prst="rect">
            <a:avLst/>
          </a:prstGeom>
        </p:spPr>
      </p:pic>
      <p:pic>
        <p:nvPicPr>
          <p:cNvPr id="8" name="Picture 7" descr="u-2_science_12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366" y="2280575"/>
            <a:ext cx="1935918" cy="12397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414" y="808200"/>
            <a:ext cx="1914704" cy="13978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5928" t="18148" r="8301" b="9136"/>
          <a:stretch/>
        </p:blipFill>
        <p:spPr>
          <a:xfrm>
            <a:off x="6427138" y="4783876"/>
            <a:ext cx="1501804" cy="881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4"/>
          <p:cNvSpPr/>
          <p:nvPr/>
        </p:nvSpPr>
        <p:spPr>
          <a:xfrm>
            <a:off x="5787720" y="182520"/>
            <a:ext cx="2780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Current Progress</a:t>
            </a:r>
            <a:endParaRPr lang="en-US" sz="1800" b="1" strike="noStrike" spc="-1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8087" y="1434830"/>
            <a:ext cx="724710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have three specific objectives:</a:t>
            </a:r>
          </a:p>
          <a:p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determine </a:t>
            </a:r>
            <a:r>
              <a:rPr lang="en-US" sz="2000" dirty="0"/>
              <a:t>the ability of hyperspectral data to provide information related to tree status in response to abiotic and biotic </a:t>
            </a:r>
            <a:r>
              <a:rPr lang="en-US" sz="2000" dirty="0" smtClean="0"/>
              <a:t>stress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smtClean="0"/>
              <a:t>assess </a:t>
            </a:r>
            <a:r>
              <a:rPr lang="en-US" sz="2000" dirty="0"/>
              <a:t>the reliability of hyperspectral information to scale from leaf, to tree, to </a:t>
            </a:r>
            <a:r>
              <a:rPr lang="en-US" sz="2000" dirty="0" smtClean="0"/>
              <a:t>stand, to landscape-level measurements 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evaluate </a:t>
            </a:r>
            <a:r>
              <a:rPr lang="en-US" sz="2000" dirty="0"/>
              <a:t>the validity of hyperspectral </a:t>
            </a:r>
            <a:r>
              <a:rPr lang="en-US" sz="2000" dirty="0" smtClean="0"/>
              <a:t>data to </a:t>
            </a:r>
            <a:r>
              <a:rPr lang="en-US" sz="2000" dirty="0"/>
              <a:t>characterize stress responses over different spatial </a:t>
            </a:r>
            <a:r>
              <a:rPr lang="en-US" sz="2000" dirty="0" smtClean="0"/>
              <a:t>and temporal scales </a:t>
            </a:r>
            <a:r>
              <a:rPr lang="en-US" sz="2000" dirty="0"/>
              <a:t>in </a:t>
            </a:r>
            <a:r>
              <a:rPr lang="en-US" sz="2000" dirty="0" smtClean="0"/>
              <a:t>different </a:t>
            </a:r>
            <a:r>
              <a:rPr lang="en-US" sz="2000" dirty="0"/>
              <a:t>geographic </a:t>
            </a:r>
            <a:r>
              <a:rPr lang="en-US" sz="2000" dirty="0" smtClean="0"/>
              <a:t>locations</a:t>
            </a:r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4"/>
          <p:cNvSpPr/>
          <p:nvPr/>
        </p:nvSpPr>
        <p:spPr>
          <a:xfrm>
            <a:off x="5787720" y="182520"/>
            <a:ext cx="2780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Current Progress</a:t>
            </a:r>
            <a:endParaRPr lang="en-US" sz="1800" b="1" strike="noStrike" spc="-1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8087" y="1434830"/>
            <a:ext cx="724710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have three specific objectives:</a:t>
            </a:r>
          </a:p>
          <a:p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b="1" dirty="0" smtClean="0"/>
              <a:t>determine </a:t>
            </a:r>
            <a:r>
              <a:rPr lang="en-US" sz="2000" b="1" dirty="0"/>
              <a:t>the ability of hyperspectral data to provide information related to tree status in response to abiotic and biotic </a:t>
            </a:r>
            <a:r>
              <a:rPr lang="en-US" sz="2000" b="1" dirty="0" smtClean="0"/>
              <a:t>stress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smtClean="0"/>
              <a:t>assess </a:t>
            </a:r>
            <a:r>
              <a:rPr lang="en-US" sz="2000" dirty="0"/>
              <a:t>the reliability of hyperspectral information to scale from leaf, to tree, to </a:t>
            </a:r>
            <a:r>
              <a:rPr lang="en-US" sz="2000" dirty="0" smtClean="0"/>
              <a:t>stand, to landscape-level measurements 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evaluate </a:t>
            </a:r>
            <a:r>
              <a:rPr lang="en-US" sz="2000" dirty="0"/>
              <a:t>the validity of hyperspectral </a:t>
            </a:r>
            <a:r>
              <a:rPr lang="en-US" sz="2000" dirty="0" smtClean="0"/>
              <a:t>data to </a:t>
            </a:r>
            <a:r>
              <a:rPr lang="en-US" sz="2000" dirty="0"/>
              <a:t>characterize stress responses over different spatial </a:t>
            </a:r>
            <a:r>
              <a:rPr lang="en-US" sz="2000" dirty="0" smtClean="0"/>
              <a:t>and temporal scales </a:t>
            </a:r>
            <a:r>
              <a:rPr lang="en-US" sz="2000" dirty="0"/>
              <a:t>in </a:t>
            </a:r>
            <a:r>
              <a:rPr lang="en-US" sz="2000" dirty="0" smtClean="0"/>
              <a:t>different </a:t>
            </a:r>
            <a:r>
              <a:rPr lang="en-US" sz="2000" dirty="0"/>
              <a:t>geographic </a:t>
            </a:r>
            <a:r>
              <a:rPr lang="en-US" sz="2000" dirty="0" smtClean="0"/>
              <a:t>locations</a:t>
            </a:r>
            <a:endParaRPr lang="en-US" sz="2000" dirty="0"/>
          </a:p>
          <a:p>
            <a:endParaRPr lang="en-US" dirty="0"/>
          </a:p>
        </p:txBody>
      </p:sp>
      <p:pic>
        <p:nvPicPr>
          <p:cNvPr id="10" name="Picture 4" descr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671" y="546840"/>
            <a:ext cx="1974327" cy="148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54FA11-88A0-4CEE-AD7D-757D2B97F2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146" y="553582"/>
            <a:ext cx="1164770" cy="15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595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4"/>
          <p:cNvSpPr/>
          <p:nvPr/>
        </p:nvSpPr>
        <p:spPr>
          <a:xfrm>
            <a:off x="5787720" y="182520"/>
            <a:ext cx="2780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b="1" spc="-1" dirty="0" smtClean="0">
                <a:solidFill>
                  <a:srgbClr val="000000"/>
                </a:solidFill>
                <a:latin typeface="Arial"/>
              </a:rPr>
              <a:t>Test case: spectral detection of black walnut stress</a:t>
            </a:r>
            <a:endParaRPr lang="en-US" sz="1800" b="1" strike="noStrike" spc="-1" dirty="0">
              <a:latin typeface="Arial"/>
            </a:endParaRPr>
          </a:p>
        </p:txBody>
      </p:sp>
      <p:pic>
        <p:nvPicPr>
          <p:cNvPr id="2050" name="Picture 2" descr="https://www.thoughtco.com/thmb/bdsXIpLI7qMp0QCTPk3HfUeaD_o=/1920x1281/filters:fill(auto,1)/english-walnut-3750018_1920-709e6a75ab1546b99e8167976bd9b8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41" y="907573"/>
            <a:ext cx="3135085" cy="209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ousand cankers disease (Geosmithia morbida ) on black walnut (Juglans  nigra ) - 5518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218" y="907573"/>
            <a:ext cx="3241962" cy="216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944" y="2675715"/>
            <a:ext cx="1872029" cy="966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881" y="3036370"/>
            <a:ext cx="376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Water stress, extended </a:t>
            </a:r>
            <a:r>
              <a:rPr lang="en-US" b="1" dirty="0"/>
              <a:t>d</a:t>
            </a:r>
            <a:r>
              <a:rPr lang="en-US" b="1" dirty="0" smtClean="0"/>
              <a:t>roughts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1640" y="3272398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Pathogens, vectors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955" y="3560087"/>
            <a:ext cx="2292871" cy="24694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06256" y="5202856"/>
            <a:ext cx="2787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Container propagation, </a:t>
            </a:r>
          </a:p>
          <a:p>
            <a:r>
              <a:rPr lang="en-US" b="1" dirty="0" smtClean="0"/>
              <a:t>nutrient/salt issue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9828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TextBox 5"/>
          <p:cNvSpPr txBox="1"/>
          <p:nvPr/>
        </p:nvSpPr>
        <p:spPr>
          <a:xfrm>
            <a:off x="1152728" y="1065179"/>
            <a:ext cx="7247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936" y="3484016"/>
            <a:ext cx="2530601" cy="2800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389" y="685800"/>
            <a:ext cx="2551660" cy="27552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99" y="3484016"/>
            <a:ext cx="2565699" cy="28008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80" y="725275"/>
            <a:ext cx="2484973" cy="2758741"/>
          </a:xfrm>
          <a:prstGeom prst="rect">
            <a:avLst/>
          </a:prstGeom>
        </p:spPr>
      </p:pic>
      <p:sp>
        <p:nvSpPr>
          <p:cNvPr id="11" name="CustomShape 4"/>
          <p:cNvSpPr/>
          <p:nvPr/>
        </p:nvSpPr>
        <p:spPr>
          <a:xfrm>
            <a:off x="5787720" y="182520"/>
            <a:ext cx="2780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Current </a:t>
            </a:r>
            <a:r>
              <a:rPr lang="en-US" b="1" spc="-1" dirty="0">
                <a:solidFill>
                  <a:srgbClr val="000000"/>
                </a:solidFill>
              </a:rPr>
              <a:t>Progress: Previsual disease detection</a:t>
            </a:r>
            <a:endParaRPr lang="en-US" sz="1800" b="1" strike="noStrike" spc="-1" dirty="0"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5773" y="659008"/>
            <a:ext cx="1890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Trait estimation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extBox 1"/>
          <p:cNvSpPr txBox="1"/>
          <p:nvPr/>
        </p:nvSpPr>
        <p:spPr>
          <a:xfrm rot="16200000">
            <a:off x="512089" y="2939349"/>
            <a:ext cx="27585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b="1" dirty="0"/>
          </a:p>
        </p:txBody>
      </p:sp>
      <p:sp>
        <p:nvSpPr>
          <p:cNvPr id="3" name="Rectangle 2"/>
          <p:cNvSpPr/>
          <p:nvPr/>
        </p:nvSpPr>
        <p:spPr>
          <a:xfrm>
            <a:off x="947890" y="1067044"/>
            <a:ext cx="58400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Disease detection</a:t>
            </a:r>
          </a:p>
          <a:p>
            <a:endParaRPr lang="en-US" b="1" dirty="0"/>
          </a:p>
          <a:p>
            <a:r>
              <a:rPr lang="en-US" b="1" dirty="0" smtClean="0"/>
              <a:t>GM detection in walnut saplings and </a:t>
            </a:r>
          </a:p>
          <a:p>
            <a:r>
              <a:rPr lang="en-US" b="1" dirty="0" smtClean="0"/>
              <a:t>the influence of water stress on pathogen detection</a:t>
            </a:r>
            <a:endParaRPr lang="en-US" b="1" dirty="0"/>
          </a:p>
        </p:txBody>
      </p:sp>
      <p:sp>
        <p:nvSpPr>
          <p:cNvPr id="10" name="CustomShape 4"/>
          <p:cNvSpPr/>
          <p:nvPr/>
        </p:nvSpPr>
        <p:spPr>
          <a:xfrm>
            <a:off x="5787720" y="182520"/>
            <a:ext cx="2780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Current Progress: Previsual disease detection</a:t>
            </a:r>
            <a:endParaRPr lang="en-US" sz="1800" b="1" strike="noStrike" spc="-1" dirty="0"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45" y="2520364"/>
            <a:ext cx="3909207" cy="3133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887" y="2471772"/>
            <a:ext cx="4283586" cy="3231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2261" y="2892917"/>
            <a:ext cx="853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F = </a:t>
            </a:r>
            <a:r>
              <a:rPr lang="en-US" sz="1400" dirty="0" smtClean="0"/>
              <a:t>5.7</a:t>
            </a:r>
          </a:p>
          <a:p>
            <a:r>
              <a:rPr lang="en-US" sz="1400" dirty="0" smtClean="0"/>
              <a:t>P = 0.02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210313" y="2831627"/>
            <a:ext cx="853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F = </a:t>
            </a:r>
            <a:r>
              <a:rPr lang="en-US" sz="1400" dirty="0" smtClean="0"/>
              <a:t>3.3</a:t>
            </a:r>
            <a:endParaRPr lang="en-US" sz="1400" i="1" dirty="0" smtClean="0"/>
          </a:p>
          <a:p>
            <a:r>
              <a:rPr lang="en-US" sz="1400" dirty="0" smtClean="0"/>
              <a:t>P = 0.06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776365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TextBox 6"/>
          <p:cNvSpPr txBox="1"/>
          <p:nvPr/>
        </p:nvSpPr>
        <p:spPr>
          <a:xfrm>
            <a:off x="948087" y="1434830"/>
            <a:ext cx="724710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have three specific objectives:</a:t>
            </a:r>
          </a:p>
          <a:p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determine </a:t>
            </a:r>
            <a:r>
              <a:rPr lang="en-US" sz="2000" dirty="0"/>
              <a:t>the ability of hyperspectral data to provide information related to tree status in response to abiotic and biotic </a:t>
            </a:r>
            <a:r>
              <a:rPr lang="en-US" sz="2000" dirty="0" smtClean="0"/>
              <a:t>stress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b="1" dirty="0" smtClean="0"/>
              <a:t>assess </a:t>
            </a:r>
            <a:r>
              <a:rPr lang="en-US" sz="2000" b="1" dirty="0"/>
              <a:t>the reliability of hyperspectral information to scale from leaf, to tree, to </a:t>
            </a:r>
            <a:r>
              <a:rPr lang="en-US" sz="2000" b="1" dirty="0" smtClean="0"/>
              <a:t>stand, to landscape-level measurements </a:t>
            </a:r>
          </a:p>
          <a:p>
            <a:pPr marL="342900" indent="-342900">
              <a:buAutoNum type="arabicPeriod"/>
            </a:pPr>
            <a:endParaRPr lang="en-US" sz="2000" b="1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evaluate </a:t>
            </a:r>
            <a:r>
              <a:rPr lang="en-US" sz="2000" dirty="0"/>
              <a:t>the validity of hyperspectral </a:t>
            </a:r>
            <a:r>
              <a:rPr lang="en-US" sz="2000" dirty="0" smtClean="0"/>
              <a:t>data to </a:t>
            </a:r>
            <a:r>
              <a:rPr lang="en-US" sz="2000" dirty="0"/>
              <a:t>characterize stress responses over different spatial </a:t>
            </a:r>
            <a:r>
              <a:rPr lang="en-US" sz="2000" dirty="0" smtClean="0"/>
              <a:t>and temporal scales </a:t>
            </a:r>
            <a:r>
              <a:rPr lang="en-US" sz="2000" dirty="0"/>
              <a:t>in </a:t>
            </a:r>
            <a:r>
              <a:rPr lang="en-US" sz="2000" dirty="0" smtClean="0"/>
              <a:t>different </a:t>
            </a:r>
            <a:r>
              <a:rPr lang="en-US" sz="2000" dirty="0"/>
              <a:t>geographic </a:t>
            </a:r>
            <a:r>
              <a:rPr lang="en-US" sz="2000" dirty="0" smtClean="0"/>
              <a:t>locations</a:t>
            </a:r>
            <a:endParaRPr lang="en-US" sz="2000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6DC360-821D-4666-85D6-9EF9817336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1" r="9823"/>
          <a:stretch/>
        </p:blipFill>
        <p:spPr>
          <a:xfrm>
            <a:off x="7414222" y="600566"/>
            <a:ext cx="1517301" cy="1541349"/>
          </a:xfrm>
          <a:prstGeom prst="rect">
            <a:avLst/>
          </a:prstGeom>
        </p:spPr>
      </p:pic>
      <p:sp>
        <p:nvSpPr>
          <p:cNvPr id="10" name="CustomShape 4"/>
          <p:cNvSpPr/>
          <p:nvPr/>
        </p:nvSpPr>
        <p:spPr>
          <a:xfrm>
            <a:off x="5787720" y="182520"/>
            <a:ext cx="2780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Current Progress: Aerial detection of chestnut blight</a:t>
            </a:r>
            <a:endParaRPr lang="en-US" sz="1800" b="1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51589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CustomShape 4"/>
          <p:cNvSpPr/>
          <p:nvPr/>
        </p:nvSpPr>
        <p:spPr>
          <a:xfrm>
            <a:off x="214975" y="335215"/>
            <a:ext cx="16621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 dirty="0" smtClean="0">
                <a:solidFill>
                  <a:srgbClr val="000000"/>
                </a:solidFill>
                <a:latin typeface="Trebuchet MS"/>
                <a:ea typeface="DejaVu Sans"/>
              </a:rPr>
              <a:t>Aerial detection of Chestnut blight in mixed species plantings</a:t>
            </a:r>
            <a:endParaRPr lang="en-US" sz="1800" b="1" strike="noStrike" spc="-1" dirty="0">
              <a:latin typeface="Arial"/>
            </a:endParaRPr>
          </a:p>
        </p:txBody>
      </p:sp>
      <p:pic>
        <p:nvPicPr>
          <p:cNvPr id="5122" name="Picture 2" descr="Native Range Map of the American Chestnut | The American Chestnut Foun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097" y="2120182"/>
            <a:ext cx="3381110" cy="397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33103" y="1066815"/>
            <a:ext cx="43385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American chestnut was a dominant tree species in NE/E US until extirpation due to chestnut blight introduced in early 1900s</a:t>
            </a:r>
          </a:p>
          <a:p>
            <a:endParaRPr lang="en-US" b="1" dirty="0"/>
          </a:p>
          <a:p>
            <a:r>
              <a:rPr lang="en-US" b="1" dirty="0" smtClean="0"/>
              <a:t>Still exists on landscape but fails to recolonize</a:t>
            </a:r>
          </a:p>
          <a:p>
            <a:endParaRPr lang="en-US" b="1" dirty="0"/>
          </a:p>
          <a:p>
            <a:r>
              <a:rPr lang="en-US" b="1" dirty="0" smtClean="0"/>
              <a:t>Stem canker initially proceeding to crown dieback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35" y="4025221"/>
            <a:ext cx="1502022" cy="20026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137" y="4025222"/>
            <a:ext cx="1502022" cy="20026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6DC360-821D-4666-85D6-9EF9817336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1" r="9823"/>
          <a:stretch/>
        </p:blipFill>
        <p:spPr>
          <a:xfrm>
            <a:off x="7502287" y="138960"/>
            <a:ext cx="1517301" cy="154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216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2837</TotalTime>
  <Words>645</Words>
  <Application>Microsoft Office PowerPoint</Application>
  <PresentationFormat>On-screen Show (4:3)</PresentationFormat>
  <Paragraphs>92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DejaVu Sans</vt:lpstr>
      <vt:lpstr>Symbol</vt:lpstr>
      <vt:lpstr>Times New Roman</vt:lpstr>
      <vt:lpstr>Trebuchet MS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Individual Tree Extraction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CAFS</dc:creator>
  <dc:description/>
  <cp:lastModifiedBy>John Couture</cp:lastModifiedBy>
  <cp:revision>45</cp:revision>
  <dcterms:created xsi:type="dcterms:W3CDTF">2013-02-25T23:05:08Z</dcterms:created>
  <dcterms:modified xsi:type="dcterms:W3CDTF">2020-12-05T14:42:54Z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NCSU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9</vt:i4>
  </property>
</Properties>
</file>