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25.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30"/>
  </p:notesMasterIdLst>
  <p:sldIdLst>
    <p:sldId id="256" r:id="rId3"/>
    <p:sldId id="257" r:id="rId4"/>
    <p:sldId id="449" r:id="rId5"/>
    <p:sldId id="445" r:id="rId6"/>
    <p:sldId id="304" r:id="rId7"/>
    <p:sldId id="421" r:id="rId8"/>
    <p:sldId id="300" r:id="rId9"/>
    <p:sldId id="479" r:id="rId10"/>
    <p:sldId id="400" r:id="rId11"/>
    <p:sldId id="258" r:id="rId12"/>
    <p:sldId id="456" r:id="rId13"/>
    <p:sldId id="488" r:id="rId14"/>
    <p:sldId id="457" r:id="rId15"/>
    <p:sldId id="484" r:id="rId16"/>
    <p:sldId id="485" r:id="rId17"/>
    <p:sldId id="409" r:id="rId18"/>
    <p:sldId id="410" r:id="rId19"/>
    <p:sldId id="451" r:id="rId20"/>
    <p:sldId id="478" r:id="rId21"/>
    <p:sldId id="286" r:id="rId22"/>
    <p:sldId id="494" r:id="rId23"/>
    <p:sldId id="432" r:id="rId24"/>
    <p:sldId id="463" r:id="rId25"/>
    <p:sldId id="423" r:id="rId26"/>
    <p:sldId id="433" r:id="rId27"/>
    <p:sldId id="450" r:id="rId28"/>
    <p:sldId id="41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Couture" initials="JC" lastIdx="16" clrIdx="0">
    <p:extLst>
      <p:ext uri="{19B8F6BF-5375-455C-9EA6-DF929625EA0E}">
        <p15:presenceInfo xmlns:p15="http://schemas.microsoft.com/office/powerpoint/2012/main" userId="798762192f607ceb" providerId="Windows Live"/>
      </p:ext>
    </p:extLst>
  </p:cmAuthor>
  <p:cmAuthor id="2" name="Sylvia Park" initials="SP" lastIdx="16" clrIdx="1">
    <p:extLst>
      <p:ext uri="{19B8F6BF-5375-455C-9EA6-DF929625EA0E}">
        <p15:presenceInfo xmlns:p15="http://schemas.microsoft.com/office/powerpoint/2012/main" userId="S::park1200@purdue.edu::a75e8faf-2c77-4f07-a9cf-fd250483f4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DAE3F3"/>
    <a:srgbClr val="F12F9E"/>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72" d="100"/>
          <a:sy n="72" d="100"/>
        </p:scale>
        <p:origin x="1350" y="66"/>
      </p:cViewPr>
      <p:guideLst>
        <p:guide orient="horz" pos="1056"/>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533520" y="764280"/>
            <a:ext cx="6704640" cy="3771360"/>
          </a:xfrm>
          <a:prstGeom prst="rect">
            <a:avLst/>
          </a:prstGeom>
        </p:spPr>
        <p:txBody>
          <a:bodyPr lIns="0" tIns="0" rIns="0" bIns="0" anchor="ctr"/>
          <a:lstStyle/>
          <a:p>
            <a:pPr algn="ctr"/>
            <a:r>
              <a:rPr lang="en-US" sz="4400" b="0" strike="noStrike" spc="-1">
                <a:latin typeface="Arial"/>
              </a:rPr>
              <a:t>Click to move the slide</a:t>
            </a:r>
          </a:p>
        </p:txBody>
      </p:sp>
      <p:sp>
        <p:nvSpPr>
          <p:cNvPr id="81" name="PlaceHolder 2"/>
          <p:cNvSpPr>
            <a:spLocks noGrp="1"/>
          </p:cNvSpPr>
          <p:nvPr>
            <p:ph type="body"/>
          </p:nvPr>
        </p:nvSpPr>
        <p:spPr>
          <a:xfrm>
            <a:off x="777240" y="4777560"/>
            <a:ext cx="6217560" cy="4525920"/>
          </a:xfrm>
          <a:prstGeom prst="rect">
            <a:avLst/>
          </a:prstGeom>
        </p:spPr>
        <p:txBody>
          <a:bodyPr lIns="0" tIns="0" rIns="0" bIns="0"/>
          <a:lstStyle/>
          <a:p>
            <a:r>
              <a:rPr lang="en-US" sz="2000" b="0" strike="noStrike" spc="-1">
                <a:latin typeface="Arial"/>
              </a:rPr>
              <a:t>Click to edit the notes format</a:t>
            </a:r>
          </a:p>
        </p:txBody>
      </p:sp>
      <p:sp>
        <p:nvSpPr>
          <p:cNvPr id="82" name="PlaceHolder 3"/>
          <p:cNvSpPr>
            <a:spLocks noGrp="1"/>
          </p:cNvSpPr>
          <p:nvPr>
            <p:ph type="hdr"/>
          </p:nvPr>
        </p:nvSpPr>
        <p:spPr>
          <a:xfrm>
            <a:off x="0" y="0"/>
            <a:ext cx="3372840" cy="502560"/>
          </a:xfrm>
          <a:prstGeom prst="rect">
            <a:avLst/>
          </a:prstGeom>
        </p:spPr>
        <p:txBody>
          <a:bodyPr lIns="0" tIns="0" rIns="0" bIns="0"/>
          <a:lstStyle/>
          <a:p>
            <a:r>
              <a:rPr lang="en-US" sz="1400" b="0" strike="noStrike" spc="-1">
                <a:latin typeface="Times New Roman"/>
              </a:rPr>
              <a:t> </a:t>
            </a:r>
          </a:p>
        </p:txBody>
      </p:sp>
      <p:sp>
        <p:nvSpPr>
          <p:cNvPr id="83" name="PlaceHolder 4"/>
          <p:cNvSpPr>
            <a:spLocks noGrp="1"/>
          </p:cNvSpPr>
          <p:nvPr>
            <p:ph type="dt"/>
          </p:nvPr>
        </p:nvSpPr>
        <p:spPr>
          <a:xfrm>
            <a:off x="4399200" y="0"/>
            <a:ext cx="3372840" cy="502560"/>
          </a:xfrm>
          <a:prstGeom prst="rect">
            <a:avLst/>
          </a:prstGeom>
        </p:spPr>
        <p:txBody>
          <a:bodyPr lIns="0" tIns="0" rIns="0" bIns="0"/>
          <a:lstStyle/>
          <a:p>
            <a:pPr algn="r"/>
            <a:r>
              <a:rPr lang="en-US" sz="1400" b="0" strike="noStrike" spc="-1">
                <a:latin typeface="Times New Roman"/>
              </a:rPr>
              <a:t> </a:t>
            </a:r>
          </a:p>
        </p:txBody>
      </p:sp>
      <p:sp>
        <p:nvSpPr>
          <p:cNvPr id="84" name="PlaceHolder 5"/>
          <p:cNvSpPr>
            <a:spLocks noGrp="1"/>
          </p:cNvSpPr>
          <p:nvPr>
            <p:ph type="ftr"/>
          </p:nvPr>
        </p:nvSpPr>
        <p:spPr>
          <a:xfrm>
            <a:off x="0" y="9555480"/>
            <a:ext cx="3372840" cy="502560"/>
          </a:xfrm>
          <a:prstGeom prst="rect">
            <a:avLst/>
          </a:prstGeom>
        </p:spPr>
        <p:txBody>
          <a:bodyPr lIns="0" tIns="0" rIns="0" bIns="0" anchor="b"/>
          <a:lstStyle/>
          <a:p>
            <a:r>
              <a:rPr lang="en-US" sz="1400" b="0" strike="noStrike" spc="-1">
                <a:latin typeface="Times New Roman"/>
              </a:rPr>
              <a:t> </a:t>
            </a:r>
          </a:p>
        </p:txBody>
      </p:sp>
      <p:sp>
        <p:nvSpPr>
          <p:cNvPr id="85" name="PlaceHolder 6"/>
          <p:cNvSpPr>
            <a:spLocks noGrp="1"/>
          </p:cNvSpPr>
          <p:nvPr>
            <p:ph type="sldNum"/>
          </p:nvPr>
        </p:nvSpPr>
        <p:spPr>
          <a:xfrm>
            <a:off x="4399200" y="9555480"/>
            <a:ext cx="3372840" cy="502560"/>
          </a:xfrm>
          <a:prstGeom prst="rect">
            <a:avLst/>
          </a:prstGeom>
        </p:spPr>
        <p:txBody>
          <a:bodyPr lIns="0" tIns="0" rIns="0" bIns="0" anchor="b"/>
          <a:lstStyle/>
          <a:p>
            <a:pPr algn="r"/>
            <a:fld id="{E09AF331-CD7F-4FDC-B425-FB770E011542}"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1143000" y="685800"/>
            <a:ext cx="4572000" cy="3429000"/>
          </a:xfrm>
          <a:prstGeom prst="rect">
            <a:avLst/>
          </a:prstGeom>
        </p:spPr>
      </p:sp>
      <p:sp>
        <p:nvSpPr>
          <p:cNvPr id="124" name="PlaceHolder 2"/>
          <p:cNvSpPr>
            <a:spLocks noGrp="1"/>
          </p:cNvSpPr>
          <p:nvPr>
            <p:ph type="body"/>
          </p:nvPr>
        </p:nvSpPr>
        <p:spPr>
          <a:xfrm>
            <a:off x="685800" y="4343400"/>
            <a:ext cx="5485680" cy="4114080"/>
          </a:xfrm>
          <a:prstGeom prst="rect">
            <a:avLst/>
          </a:prstGeom>
        </p:spPr>
        <p:txBody>
          <a:bodyPr lIns="0" tIns="0" rIns="0" bIns="0"/>
          <a:lstStyle/>
          <a:p>
            <a:endParaRPr lang="en-US" sz="2000" b="0" strike="noStrike" spc="-1" dirty="0">
              <a:latin typeface="Arial"/>
            </a:endParaRPr>
          </a:p>
        </p:txBody>
      </p:sp>
      <p:sp>
        <p:nvSpPr>
          <p:cNvPr id="125" name="CustomShape 3"/>
          <p:cNvSpPr/>
          <p:nvPr/>
        </p:nvSpPr>
        <p:spPr>
          <a:xfrm>
            <a:off x="3884760" y="8685360"/>
            <a:ext cx="2971080" cy="456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5A4794E8-AD3A-48AD-9F0D-6496D6A049C3}" type="slidenum">
              <a:rPr lang="en-US" sz="1200" b="0" strike="noStrike" spc="-1">
                <a:solidFill>
                  <a:srgbClr val="000000"/>
                </a:solidFill>
                <a:latin typeface="Arial"/>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11</a:t>
            </a:fld>
            <a:endParaRPr lang="en-US" sz="1400" b="0" strike="noStrike" spc="-1">
              <a:latin typeface="Times New Roman"/>
            </a:endParaRPr>
          </a:p>
        </p:txBody>
      </p:sp>
    </p:spTree>
    <p:extLst>
      <p:ext uri="{BB962C8B-B14F-4D97-AF65-F5344CB8AC3E}">
        <p14:creationId xmlns:p14="http://schemas.microsoft.com/office/powerpoint/2010/main" val="378958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96230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13</a:t>
            </a:fld>
            <a:endParaRPr lang="en-US" sz="1400" b="0" strike="noStrike" spc="-1">
              <a:latin typeface="Times New Roman"/>
            </a:endParaRPr>
          </a:p>
        </p:txBody>
      </p:sp>
    </p:spTree>
    <p:extLst>
      <p:ext uri="{BB962C8B-B14F-4D97-AF65-F5344CB8AC3E}">
        <p14:creationId xmlns:p14="http://schemas.microsoft.com/office/powerpoint/2010/main" val="141804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14</a:t>
            </a:fld>
            <a:endParaRPr lang="en-US" sz="1400" b="0" strike="noStrike" spc="-1">
              <a:latin typeface="Times New Roman"/>
            </a:endParaRPr>
          </a:p>
        </p:txBody>
      </p:sp>
    </p:spTree>
    <p:extLst>
      <p:ext uri="{BB962C8B-B14F-4D97-AF65-F5344CB8AC3E}">
        <p14:creationId xmlns:p14="http://schemas.microsoft.com/office/powerpoint/2010/main" val="2478111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15</a:t>
            </a:fld>
            <a:endParaRPr lang="en-US" sz="1400" b="0" strike="noStrike" spc="-1">
              <a:latin typeface="Times New Roman"/>
            </a:endParaRPr>
          </a:p>
        </p:txBody>
      </p:sp>
    </p:spTree>
    <p:extLst>
      <p:ext uri="{BB962C8B-B14F-4D97-AF65-F5344CB8AC3E}">
        <p14:creationId xmlns:p14="http://schemas.microsoft.com/office/powerpoint/2010/main" val="38370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203437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17</a:t>
            </a:fld>
            <a:endParaRPr lang="en-US" sz="1400" b="0" strike="noStrike" spc="-1">
              <a:latin typeface="Times New Roman"/>
            </a:endParaRPr>
          </a:p>
        </p:txBody>
      </p:sp>
    </p:spTree>
    <p:extLst>
      <p:ext uri="{BB962C8B-B14F-4D97-AF65-F5344CB8AC3E}">
        <p14:creationId xmlns:p14="http://schemas.microsoft.com/office/powerpoint/2010/main" val="2609117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18</a:t>
            </a:fld>
            <a:endParaRPr lang="en-US" sz="1400" b="0" strike="noStrike" spc="-1">
              <a:latin typeface="Times New Roman"/>
            </a:endParaRPr>
          </a:p>
        </p:txBody>
      </p:sp>
    </p:spTree>
    <p:extLst>
      <p:ext uri="{BB962C8B-B14F-4D97-AF65-F5344CB8AC3E}">
        <p14:creationId xmlns:p14="http://schemas.microsoft.com/office/powerpoint/2010/main" val="157720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altLang="ko-KR" dirty="0"/>
          </a:p>
          <a:p>
            <a:endParaRPr lang="en-US" altLang="ko-KR" dirty="0"/>
          </a:p>
          <a:p>
            <a:r>
              <a:rPr lang="ko-KR" altLang="en-US" dirty="0"/>
              <a:t>어떤 것이 지금 완료가 됐고</a:t>
            </a:r>
            <a:r>
              <a:rPr lang="en-US" altLang="ko-KR" dirty="0"/>
              <a:t>, </a:t>
            </a:r>
            <a:r>
              <a:rPr lang="ko-KR" altLang="en-US" dirty="0"/>
              <a:t>요약적으로 어땠는지</a:t>
            </a:r>
            <a:r>
              <a:rPr lang="en-US" altLang="ko-KR" dirty="0"/>
              <a:t>, </a:t>
            </a:r>
            <a:r>
              <a:rPr lang="ko-KR" altLang="en-US" dirty="0"/>
              <a:t>뭐가 남았고</a:t>
            </a:r>
            <a:r>
              <a:rPr lang="en-US" altLang="ko-KR" dirty="0"/>
              <a:t>,</a:t>
            </a:r>
          </a:p>
          <a:p>
            <a:r>
              <a:rPr lang="en-US" sz="1200" dirty="0"/>
              <a:t>Conclusion, future direction.</a:t>
            </a:r>
          </a:p>
          <a:p>
            <a:pPr marL="0" indent="0">
              <a:buNone/>
            </a:pPr>
            <a:r>
              <a:rPr lang="ko-KR" altLang="en-US" sz="1200" dirty="0"/>
              <a:t>몇 개</a:t>
            </a:r>
            <a:r>
              <a:rPr lang="en-US" altLang="ko-KR" sz="1200" dirty="0"/>
              <a:t>, </a:t>
            </a:r>
            <a:r>
              <a:rPr lang="ko-KR" altLang="en-US" sz="1200" dirty="0"/>
              <a:t>뭐뭐뭐</a:t>
            </a:r>
            <a:r>
              <a:rPr lang="en-US" altLang="ko-KR" sz="1200" dirty="0"/>
              <a:t>.  (</a:t>
            </a:r>
            <a:r>
              <a:rPr lang="ko-KR" altLang="en-US" sz="1200" dirty="0"/>
              <a:t>예측</a:t>
            </a:r>
            <a:r>
              <a:rPr lang="en-US" altLang="ko-KR" sz="1200" dirty="0"/>
              <a:t>)</a:t>
            </a:r>
          </a:p>
          <a:p>
            <a:pPr marL="0" indent="0">
              <a:buNone/>
            </a:pPr>
            <a:r>
              <a:rPr lang="ko-KR" altLang="en-US" sz="1200" dirty="0"/>
              <a:t>앞으로 몇 개 더할지</a:t>
            </a:r>
            <a:r>
              <a:rPr lang="en-US" altLang="ko-KR" sz="1200" dirty="0"/>
              <a:t>.</a:t>
            </a:r>
          </a:p>
          <a:p>
            <a:pPr marL="0" indent="0">
              <a:buNone/>
            </a:pPr>
            <a:r>
              <a:rPr lang="en-US" altLang="ko-KR" sz="1200" dirty="0"/>
              <a:t>Implication, following experiments?</a:t>
            </a:r>
          </a:p>
          <a:p>
            <a:pPr marL="0" indent="0">
              <a:buNone/>
            </a:pPr>
            <a:r>
              <a:rPr lang="ko-KR" altLang="en-US" sz="1200" dirty="0"/>
              <a:t>스펙의 큰 장점은 예측이다</a:t>
            </a:r>
            <a:r>
              <a:rPr lang="en-US" altLang="ko-KR" sz="1200" dirty="0"/>
              <a:t>.</a:t>
            </a:r>
          </a:p>
          <a:p>
            <a:pPr marL="0" indent="0">
              <a:buNone/>
            </a:pPr>
            <a:r>
              <a:rPr lang="ko-KR" altLang="en-US" sz="1200" dirty="0"/>
              <a:t>비파괴적으로</a:t>
            </a:r>
            <a:r>
              <a:rPr lang="en-US" altLang="ko-KR" sz="1200" dirty="0"/>
              <a:t>…</a:t>
            </a:r>
          </a:p>
          <a:p>
            <a:pPr marL="0" indent="0">
              <a:buNone/>
            </a:pPr>
            <a:r>
              <a:rPr lang="ko-KR" altLang="en-US" sz="1200" dirty="0"/>
              <a:t>이 결과 </a:t>
            </a:r>
            <a:r>
              <a:rPr lang="en-US" altLang="ko-KR" sz="1200" dirty="0"/>
              <a:t>data</a:t>
            </a:r>
            <a:r>
              <a:rPr lang="ko-KR" altLang="en-US" sz="1200" dirty="0"/>
              <a:t>가지고 앞으로 어떻게 할건지</a:t>
            </a:r>
            <a:r>
              <a:rPr lang="en-US" altLang="ko-KR" sz="1200" dirty="0"/>
              <a:t>?</a:t>
            </a:r>
          </a:p>
          <a:p>
            <a:pPr marL="0" indent="0">
              <a:buNone/>
            </a:pPr>
            <a:r>
              <a:rPr lang="ko-KR" altLang="en-US" sz="1200" dirty="0"/>
              <a:t>나의 아이디어로 앞으로</a:t>
            </a:r>
            <a:r>
              <a:rPr lang="en-US" altLang="ko-KR" sz="1200" dirty="0"/>
              <a:t>..</a:t>
            </a:r>
          </a:p>
          <a:p>
            <a:pPr marL="0" indent="0">
              <a:buNone/>
            </a:pPr>
            <a:r>
              <a:rPr lang="en-US" altLang="ko-KR" sz="1200" dirty="0"/>
              <a:t>-</a:t>
            </a:r>
            <a:r>
              <a:rPr lang="ko-KR" altLang="en-US" sz="1200" dirty="0"/>
              <a:t>필드에서 해서 비슷한 결과가 나오는지 보기</a:t>
            </a:r>
            <a:r>
              <a:rPr lang="en-US" altLang="ko-KR" sz="1200" dirty="0"/>
              <a:t>.</a:t>
            </a:r>
          </a:p>
          <a:p>
            <a:pPr marL="0" indent="0">
              <a:buNone/>
            </a:pPr>
            <a:r>
              <a:rPr lang="en-US" altLang="ko-KR" sz="1200" dirty="0"/>
              <a:t>-</a:t>
            </a:r>
            <a:r>
              <a:rPr lang="ko-KR" altLang="en-US" sz="1200" dirty="0"/>
              <a:t>블랙월넛의 관점에서 뭘할건지</a:t>
            </a:r>
            <a:r>
              <a:rPr lang="en-US" altLang="ko-KR" sz="1200" dirty="0"/>
              <a:t>.</a:t>
            </a:r>
          </a:p>
          <a:p>
            <a:r>
              <a:rPr lang="en-US" altLang="ko-KR" dirty="0"/>
              <a:t>Crop</a:t>
            </a:r>
            <a:r>
              <a:rPr lang="ko-KR" altLang="en-US" dirty="0"/>
              <a:t>에서 한 것</a:t>
            </a:r>
            <a:endParaRPr lang="en-US" altLang="ko-KR" dirty="0"/>
          </a:p>
          <a:p>
            <a:r>
              <a:rPr lang="en-US" altLang="ko-KR" dirty="0"/>
              <a:t>Tree</a:t>
            </a:r>
            <a:r>
              <a:rPr lang="ko-KR" altLang="en-US" dirty="0"/>
              <a:t>에서 한것 비교</a:t>
            </a:r>
            <a:endParaRPr lang="en-US" altLang="ko-KR" dirty="0"/>
          </a:p>
          <a:p>
            <a:r>
              <a:rPr lang="en-US" altLang="ko-KR" dirty="0"/>
              <a:t>Further study.</a:t>
            </a:r>
          </a:p>
          <a:p>
            <a:endParaRPr lang="en-US" dirty="0"/>
          </a:p>
          <a:p>
            <a:r>
              <a:rPr lang="en-US" altLang="ko-KR" dirty="0"/>
              <a:t>Early symptom detect </a:t>
            </a:r>
            <a:r>
              <a:rPr lang="ko-KR" altLang="en-US" dirty="0"/>
              <a:t>가능한지</a:t>
            </a:r>
            <a:r>
              <a:rPr lang="en-US" altLang="ko-KR" dirty="0"/>
              <a:t>. </a:t>
            </a:r>
          </a:p>
          <a:p>
            <a:endParaRPr lang="en-US" dirty="0"/>
          </a:p>
          <a:p>
            <a:r>
              <a:rPr lang="en-US" sz="1200" b="0" i="0" kern="1200" dirty="0">
                <a:solidFill>
                  <a:schemeClr val="tx1"/>
                </a:solidFill>
                <a:effectLst/>
                <a:latin typeface="+mn-lt"/>
                <a:ea typeface="+mn-ea"/>
                <a:cs typeface="+mn-cs"/>
              </a:rPr>
              <a:t>Sucrose, glucose and fructose</a:t>
            </a:r>
            <a:endParaRPr lang="en-US" dirty="0"/>
          </a:p>
          <a:p>
            <a:pPr marL="0" indent="0">
              <a:buNone/>
            </a:pPr>
            <a:endParaRPr lang="en-US" altLang="ko-KR" sz="1200" dirty="0"/>
          </a:p>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255206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271239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2712396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3331091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22</a:t>
            </a:fld>
            <a:endParaRPr lang="en-US" sz="1400" b="0" strike="noStrike" spc="-1">
              <a:latin typeface="Times New Roman"/>
            </a:endParaRPr>
          </a:p>
        </p:txBody>
      </p:sp>
    </p:spTree>
    <p:extLst>
      <p:ext uri="{BB962C8B-B14F-4D97-AF65-F5344CB8AC3E}">
        <p14:creationId xmlns:p14="http://schemas.microsoft.com/office/powerpoint/2010/main" val="3687935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23</a:t>
            </a:fld>
            <a:endParaRPr lang="en-US" sz="1400" b="0" strike="noStrike" spc="-1">
              <a:latin typeface="Times New Roman"/>
            </a:endParaRPr>
          </a:p>
        </p:txBody>
      </p:sp>
    </p:spTree>
    <p:extLst>
      <p:ext uri="{BB962C8B-B14F-4D97-AF65-F5344CB8AC3E}">
        <p14:creationId xmlns:p14="http://schemas.microsoft.com/office/powerpoint/2010/main" val="1831295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24</a:t>
            </a:fld>
            <a:endParaRPr lang="en-US" sz="1400" b="0" strike="noStrike" spc="-1">
              <a:latin typeface="Times New Roman"/>
            </a:endParaRPr>
          </a:p>
        </p:txBody>
      </p:sp>
    </p:spTree>
    <p:extLst>
      <p:ext uri="{BB962C8B-B14F-4D97-AF65-F5344CB8AC3E}">
        <p14:creationId xmlns:p14="http://schemas.microsoft.com/office/powerpoint/2010/main" val="971707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25</a:t>
            </a:fld>
            <a:endParaRPr lang="en-US" sz="1400" b="0" strike="noStrike" spc="-1">
              <a:latin typeface="Times New Roman"/>
            </a:endParaRPr>
          </a:p>
        </p:txBody>
      </p:sp>
    </p:spTree>
    <p:extLst>
      <p:ext uri="{BB962C8B-B14F-4D97-AF65-F5344CB8AC3E}">
        <p14:creationId xmlns:p14="http://schemas.microsoft.com/office/powerpoint/2010/main" val="160265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26</a:t>
            </a:fld>
            <a:endParaRPr lang="en-US" sz="1400" b="0" strike="noStrike" spc="-1">
              <a:latin typeface="Times New Roman"/>
            </a:endParaRPr>
          </a:p>
        </p:txBody>
      </p:sp>
    </p:spTree>
    <p:extLst>
      <p:ext uri="{BB962C8B-B14F-4D97-AF65-F5344CB8AC3E}">
        <p14:creationId xmlns:p14="http://schemas.microsoft.com/office/powerpoint/2010/main" val="2532634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27</a:t>
            </a:fld>
            <a:endParaRPr lang="en-US" sz="1400" b="0" strike="noStrike" spc="-1">
              <a:latin typeface="Times New Roman"/>
            </a:endParaRPr>
          </a:p>
        </p:txBody>
      </p:sp>
    </p:spTree>
    <p:extLst>
      <p:ext uri="{BB962C8B-B14F-4D97-AF65-F5344CB8AC3E}">
        <p14:creationId xmlns:p14="http://schemas.microsoft.com/office/powerpoint/2010/main" val="253263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4</a:t>
            </a:fld>
            <a:endParaRPr lang="en-US" sz="1400" b="0" strike="noStrike" spc="-1">
              <a:latin typeface="Times New Roman"/>
            </a:endParaRPr>
          </a:p>
        </p:txBody>
      </p:sp>
    </p:spTree>
    <p:extLst>
      <p:ext uri="{BB962C8B-B14F-4D97-AF65-F5344CB8AC3E}">
        <p14:creationId xmlns:p14="http://schemas.microsoft.com/office/powerpoint/2010/main" val="28272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a:p>
        </p:txBody>
      </p:sp>
      <p:sp>
        <p:nvSpPr>
          <p:cNvPr id="4" name="슬라이드 번호 개체 틀 3"/>
          <p:cNvSpPr>
            <a:spLocks noGrp="1"/>
          </p:cNvSpPr>
          <p:nvPr>
            <p:ph type="sldNum" sz="quarter" idx="10"/>
          </p:nvPr>
        </p:nvSpPr>
        <p:spPr/>
        <p:txBody>
          <a:bodyPr/>
          <a:lstStyle/>
          <a:p>
            <a:fld id="{6F7A3950-8615-41D4-B0AA-ED97C595BE1E}" type="slidenum">
              <a:rPr lang="ko-KR" altLang="en-US" smtClean="0"/>
              <a:pPr/>
              <a:t>5</a:t>
            </a:fld>
            <a:endParaRPr lang="ko-KR" altLang="en-US"/>
          </a:p>
        </p:txBody>
      </p:sp>
    </p:spTree>
    <p:extLst>
      <p:ext uri="{BB962C8B-B14F-4D97-AF65-F5344CB8AC3E}">
        <p14:creationId xmlns:p14="http://schemas.microsoft.com/office/powerpoint/2010/main" val="9133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2183270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p:txBody>
      </p:sp>
      <p:sp>
        <p:nvSpPr>
          <p:cNvPr id="4" name="슬라이드 번호 개체 틀 3"/>
          <p:cNvSpPr>
            <a:spLocks noGrp="1"/>
          </p:cNvSpPr>
          <p:nvPr>
            <p:ph type="sldNum" sz="quarter" idx="10"/>
          </p:nvPr>
        </p:nvSpPr>
        <p:spPr/>
        <p:txBody>
          <a:bodyPr/>
          <a:lstStyle/>
          <a:p>
            <a:fld id="{6F7A3950-8615-41D4-B0AA-ED97C595BE1E}" type="slidenum">
              <a:rPr lang="ko-KR" altLang="en-US" smtClean="0"/>
              <a:pPr/>
              <a:t>7</a:t>
            </a:fld>
            <a:endParaRPr lang="ko-KR" altLang="en-US"/>
          </a:p>
        </p:txBody>
      </p:sp>
    </p:spTree>
    <p:extLst>
      <p:ext uri="{BB962C8B-B14F-4D97-AF65-F5344CB8AC3E}">
        <p14:creationId xmlns:p14="http://schemas.microsoft.com/office/powerpoint/2010/main" val="107433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8</a:t>
            </a:fld>
            <a:endParaRPr lang="en-US" sz="1400" b="0" strike="noStrike" spc="-1">
              <a:latin typeface="Times New Roman"/>
            </a:endParaRPr>
          </a:p>
        </p:txBody>
      </p:sp>
    </p:spTree>
    <p:extLst>
      <p:ext uri="{BB962C8B-B14F-4D97-AF65-F5344CB8AC3E}">
        <p14:creationId xmlns:p14="http://schemas.microsoft.com/office/powerpoint/2010/main" val="2557772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9</a:t>
            </a:fld>
            <a:endParaRPr lang="en-US" sz="1400" b="0" strike="noStrike" spc="-1">
              <a:latin typeface="Times New Roman"/>
            </a:endParaRPr>
          </a:p>
        </p:txBody>
      </p:sp>
    </p:spTree>
    <p:extLst>
      <p:ext uri="{BB962C8B-B14F-4D97-AF65-F5344CB8AC3E}">
        <p14:creationId xmlns:p14="http://schemas.microsoft.com/office/powerpoint/2010/main" val="2382397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p:nvPr>
        </p:nvSpPr>
        <p:spPr/>
        <p:txBody>
          <a:bodyPr/>
          <a:lstStyle/>
          <a:p>
            <a:pPr algn="r"/>
            <a:fld id="{E09AF331-CD7F-4FDC-B425-FB770E011542}" type="slidenum">
              <a:rPr lang="en-US" sz="1400" b="0" strike="noStrike" spc="-1" smtClean="0">
                <a:latin typeface="Times New Roman"/>
              </a:rPr>
              <a:t>10</a:t>
            </a:fld>
            <a:endParaRPr lang="en-US" sz="1400" b="0" strike="noStrike" spc="-1">
              <a:latin typeface="Times New Roman"/>
            </a:endParaRPr>
          </a:p>
        </p:txBody>
      </p:sp>
    </p:spTree>
    <p:extLst>
      <p:ext uri="{BB962C8B-B14F-4D97-AF65-F5344CB8AC3E}">
        <p14:creationId xmlns:p14="http://schemas.microsoft.com/office/powerpoint/2010/main" val="63784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3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3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3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3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3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3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3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F1B98130-78D7-48D9-8A5F-0CA70996169C}" type="datetime1">
              <a:rPr lang="en-US" smtClean="0"/>
              <a:t>5/27/2021</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C96AD610-0D92-4441-B21F-6E8DB2B1AB87}" type="slidenum">
              <a:rPr lang="en-US" smtClean="0"/>
              <a:t>‹#›</a:t>
            </a:fld>
            <a:endParaRPr lang="en-US" dirty="0"/>
          </a:p>
        </p:txBody>
      </p:sp>
    </p:spTree>
    <p:extLst>
      <p:ext uri="{BB962C8B-B14F-4D97-AF65-F5344CB8AC3E}">
        <p14:creationId xmlns:p14="http://schemas.microsoft.com/office/powerpoint/2010/main" val="215775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174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4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273729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9841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53980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extLst>
      <p:ext uri="{BB962C8B-B14F-4D97-AF65-F5344CB8AC3E}">
        <p14:creationId xmlns:p14="http://schemas.microsoft.com/office/powerpoint/2010/main" val="2773620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58769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5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384624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616817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054119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659248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7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7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833362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7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7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7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7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7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7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38202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9"/>
          <p:cNvPicPr/>
          <p:nvPr/>
        </p:nvPicPr>
        <p:blipFill>
          <a:blip r:embed="rId14"/>
          <a:stretch/>
        </p:blipFill>
        <p:spPr>
          <a:xfrm>
            <a:off x="765000" y="6078960"/>
            <a:ext cx="697680" cy="703800"/>
          </a:xfrm>
          <a:prstGeom prst="rect">
            <a:avLst/>
          </a:prstGeom>
          <a:ln>
            <a:noFill/>
          </a:ln>
        </p:spPr>
      </p:pic>
      <p:pic>
        <p:nvPicPr>
          <p:cNvPr id="41" name="Picture 40"/>
          <p:cNvPicPr/>
          <p:nvPr/>
        </p:nvPicPr>
        <p:blipFill>
          <a:blip r:embed="rId15"/>
          <a:stretch/>
        </p:blipFill>
        <p:spPr>
          <a:xfrm>
            <a:off x="7581600" y="6035040"/>
            <a:ext cx="699480" cy="731160"/>
          </a:xfrm>
          <a:prstGeom prst="rect">
            <a:avLst/>
          </a:prstGeom>
          <a:ln>
            <a:noFill/>
          </a:ln>
        </p:spPr>
      </p:pic>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18899309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19.jpe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CustomShape 2"/>
          <p:cNvSpPr/>
          <p:nvPr/>
        </p:nvSpPr>
        <p:spPr>
          <a:xfrm>
            <a:off x="-102973" y="603696"/>
            <a:ext cx="9144000" cy="14004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3300" b="1" dirty="0"/>
          </a:p>
          <a:p>
            <a:pPr algn="ctr">
              <a:lnSpc>
                <a:spcPct val="100000"/>
              </a:lnSpc>
            </a:pPr>
            <a:r>
              <a:rPr lang="en-US" altLang="ko-KR" sz="2800" b="1" dirty="0"/>
              <a:t>Continuing Project</a:t>
            </a:r>
          </a:p>
          <a:p>
            <a:pPr algn="ctr">
              <a:lnSpc>
                <a:spcPct val="100000"/>
              </a:lnSpc>
            </a:pPr>
            <a:endParaRPr lang="en-US" altLang="ko-KR" sz="2800" b="1" dirty="0"/>
          </a:p>
          <a:p>
            <a:pPr algn="ctr">
              <a:lnSpc>
                <a:spcPct val="100000"/>
              </a:lnSpc>
            </a:pPr>
            <a:r>
              <a:rPr lang="en-US" altLang="ko-KR" sz="2800" b="1" dirty="0"/>
              <a:t>Characterizing abiotic and biotic tree stress </a:t>
            </a:r>
            <a:br>
              <a:rPr lang="en-US" altLang="ko-KR" sz="2800" b="1" dirty="0"/>
            </a:br>
            <a:r>
              <a:rPr lang="en-US" altLang="ko-KR" sz="2800" b="1" dirty="0"/>
              <a:t>using hyperspectral information</a:t>
            </a:r>
          </a:p>
          <a:p>
            <a:pPr algn="ctr">
              <a:lnSpc>
                <a:spcPct val="100000"/>
              </a:lnSpc>
            </a:pPr>
            <a:endParaRPr lang="en-US" altLang="ko-KR" sz="2800" b="1" dirty="0"/>
          </a:p>
          <a:p>
            <a:pPr algn="ctr">
              <a:lnSpc>
                <a:spcPct val="100000"/>
              </a:lnSpc>
            </a:pPr>
            <a:r>
              <a:rPr lang="en-US" altLang="ko-KR" sz="2800" b="1" dirty="0"/>
              <a:t>CAFS 20.80</a:t>
            </a:r>
          </a:p>
        </p:txBody>
      </p:sp>
      <p:sp>
        <p:nvSpPr>
          <p:cNvPr id="88" name="CustomShape 3"/>
          <p:cNvSpPr/>
          <p:nvPr/>
        </p:nvSpPr>
        <p:spPr>
          <a:xfrm>
            <a:off x="10391" y="4846320"/>
            <a:ext cx="4488873" cy="201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endParaRPr lang="en-US" sz="2000" dirty="0">
              <a:solidFill>
                <a:schemeClr val="bg1"/>
              </a:solidFill>
            </a:endParaRPr>
          </a:p>
        </p:txBody>
      </p:sp>
      <p:pic>
        <p:nvPicPr>
          <p:cNvPr id="6" name="Picture 5">
            <a:extLst>
              <a:ext uri="{FF2B5EF4-FFF2-40B4-BE49-F238E27FC236}">
                <a16:creationId xmlns:a16="http://schemas.microsoft.com/office/drawing/2014/main" id="{A62A588C-B08C-47B0-B19E-2626514D425F}"/>
              </a:ext>
            </a:extLst>
          </p:cNvPr>
          <p:cNvPicPr>
            <a:picLocks noChangeAspect="1"/>
          </p:cNvPicPr>
          <p:nvPr/>
        </p:nvPicPr>
        <p:blipFill rotWithShape="1">
          <a:blip r:embed="rId3"/>
          <a:srcRect l="468" t="2077" r="1365" b="2077"/>
          <a:stretch/>
        </p:blipFill>
        <p:spPr>
          <a:xfrm>
            <a:off x="727830" y="305491"/>
            <a:ext cx="1526997" cy="998421"/>
          </a:xfrm>
          <a:prstGeom prst="rect">
            <a:avLst/>
          </a:prstGeom>
        </p:spPr>
      </p:pic>
      <p:sp>
        <p:nvSpPr>
          <p:cNvPr id="10" name="CustomShape 3">
            <a:extLst>
              <a:ext uri="{FF2B5EF4-FFF2-40B4-BE49-F238E27FC236}">
                <a16:creationId xmlns:a16="http://schemas.microsoft.com/office/drawing/2014/main" id="{6EE96EAE-A0DF-42F3-AB90-535A449ED7BE}"/>
              </a:ext>
            </a:extLst>
          </p:cNvPr>
          <p:cNvSpPr/>
          <p:nvPr/>
        </p:nvSpPr>
        <p:spPr>
          <a:xfrm>
            <a:off x="5351317" y="4846321"/>
            <a:ext cx="3782291" cy="201167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endParaRPr lang="en-US" sz="2000" dirty="0">
              <a:solidFill>
                <a:schemeClr val="bg1"/>
              </a:solidFill>
            </a:endParaRPr>
          </a:p>
        </p:txBody>
      </p:sp>
      <p:pic>
        <p:nvPicPr>
          <p:cNvPr id="7" name="Picture 6" descr="A insect on the plant&#10;&#10;Description automatically generated">
            <a:extLst>
              <a:ext uri="{FF2B5EF4-FFF2-40B4-BE49-F238E27FC236}">
                <a16:creationId xmlns:a16="http://schemas.microsoft.com/office/drawing/2014/main" id="{DB25705A-34D0-40B8-97FD-60236F4754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81" b="14284"/>
          <a:stretch/>
        </p:blipFill>
        <p:spPr>
          <a:xfrm>
            <a:off x="6557318" y="254056"/>
            <a:ext cx="2214919" cy="1101293"/>
          </a:xfrm>
          <a:prstGeom prst="rect">
            <a:avLst/>
          </a:prstGeom>
        </p:spPr>
      </p:pic>
      <p:sp>
        <p:nvSpPr>
          <p:cNvPr id="8" name="TextBox 7">
            <a:extLst>
              <a:ext uri="{FF2B5EF4-FFF2-40B4-BE49-F238E27FC236}">
                <a16:creationId xmlns:a16="http://schemas.microsoft.com/office/drawing/2014/main" id="{3BF00ACE-7ACE-4814-BE76-F485456F22C1}"/>
              </a:ext>
            </a:extLst>
          </p:cNvPr>
          <p:cNvSpPr txBox="1"/>
          <p:nvPr/>
        </p:nvSpPr>
        <p:spPr>
          <a:xfrm>
            <a:off x="-67540" y="4001714"/>
            <a:ext cx="9133607" cy="1200329"/>
          </a:xfrm>
          <a:prstGeom prst="rect">
            <a:avLst/>
          </a:prstGeom>
          <a:noFill/>
        </p:spPr>
        <p:txBody>
          <a:bodyPr wrap="square">
            <a:spAutoFit/>
          </a:bodyPr>
          <a:lstStyle/>
          <a:p>
            <a:pPr algn="ctr"/>
            <a:r>
              <a:rPr lang="en-US" dirty="0"/>
              <a:t>John Couture, Sylvia Park, Melba Crawford, Matthew </a:t>
            </a:r>
            <a:r>
              <a:rPr lang="en-US" dirty="0" err="1"/>
              <a:t>Ginzel</a:t>
            </a:r>
            <a:r>
              <a:rPr lang="en-US" dirty="0"/>
              <a:t>, </a:t>
            </a:r>
          </a:p>
          <a:p>
            <a:pPr algn="ctr"/>
            <a:r>
              <a:rPr lang="en-US" dirty="0"/>
              <a:t>Brady Hardiman, Douglass Jacobs (Purdue University) </a:t>
            </a:r>
          </a:p>
          <a:p>
            <a:pPr algn="ctr"/>
            <a:r>
              <a:rPr lang="en-US" dirty="0"/>
              <a:t>Aaron </a:t>
            </a:r>
            <a:r>
              <a:rPr lang="en-US" dirty="0" err="1"/>
              <a:t>Weiskittel</a:t>
            </a:r>
            <a:r>
              <a:rPr lang="en-US" dirty="0"/>
              <a:t>, </a:t>
            </a:r>
            <a:r>
              <a:rPr lang="en-US" dirty="0" err="1"/>
              <a:t>Parinaz</a:t>
            </a:r>
            <a:r>
              <a:rPr lang="en-US" dirty="0"/>
              <a:t> </a:t>
            </a:r>
            <a:r>
              <a:rPr lang="en-US" dirty="0" err="1"/>
              <a:t>Rahimzadeh</a:t>
            </a:r>
            <a:r>
              <a:rPr lang="en-US" dirty="0"/>
              <a:t>, Peter Nelson  (University of Maine) Cristian Montes, Caterina </a:t>
            </a:r>
            <a:r>
              <a:rPr lang="en-US" dirty="0" err="1"/>
              <a:t>Villari</a:t>
            </a:r>
            <a:r>
              <a:rPr lang="en-US" dirty="0"/>
              <a:t>, Kamal </a:t>
            </a:r>
            <a:r>
              <a:rPr lang="en-US" dirty="0" err="1"/>
              <a:t>Ghandi</a:t>
            </a:r>
            <a:r>
              <a:rPr lang="en-US" dirty="0"/>
              <a:t> (University of Georgia) </a:t>
            </a:r>
          </a:p>
        </p:txBody>
      </p:sp>
      <p:sp>
        <p:nvSpPr>
          <p:cNvPr id="11" name="CustomShape 5">
            <a:extLst>
              <a:ext uri="{FF2B5EF4-FFF2-40B4-BE49-F238E27FC236}">
                <a16:creationId xmlns:a16="http://schemas.microsoft.com/office/drawing/2014/main" id="{4E622459-E4C9-4040-B66D-8CFDAB98DF73}"/>
              </a:ext>
            </a:extLst>
          </p:cNvPr>
          <p:cNvSpPr/>
          <p:nvPr/>
        </p:nvSpPr>
        <p:spPr>
          <a:xfrm>
            <a:off x="343260" y="5384172"/>
            <a:ext cx="84574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0" strike="noStrike" spc="-1" dirty="0">
                <a:solidFill>
                  <a:srgbClr val="000000"/>
                </a:solidFill>
                <a:latin typeface="Trebuchet MS"/>
                <a:ea typeface="DejaVu Sans"/>
              </a:rPr>
              <a:t>Sylvia Park (Purdue University)</a:t>
            </a:r>
            <a:endParaRPr lang="en-US" sz="2000" b="0" strike="noStrike" spc="-1" dirty="0">
              <a:latin typeface="Arial"/>
            </a:endParaRPr>
          </a:p>
        </p:txBody>
      </p:sp>
      <p:sp>
        <p:nvSpPr>
          <p:cNvPr id="12" name="CustomShape 1">
            <a:extLst>
              <a:ext uri="{FF2B5EF4-FFF2-40B4-BE49-F238E27FC236}">
                <a16:creationId xmlns:a16="http://schemas.microsoft.com/office/drawing/2014/main" id="{F6BCEBA2-EA52-45EC-9985-DF32BEC9E86E}"/>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200" b="0" strike="noStrike" spc="-1" dirty="0">
                <a:solidFill>
                  <a:srgbClr val="8B8B8B"/>
                </a:solidFill>
                <a:latin typeface="Arial"/>
              </a:rPr>
              <a:t>Center for Advanced Forestry Systems 2021 Meeting</a:t>
            </a:r>
            <a:endParaRPr lang="en-US" sz="12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ustomShape 1"/>
          <p:cNvSpPr/>
          <p:nvPr/>
        </p:nvSpPr>
        <p:spPr>
          <a:xfrm>
            <a:off x="457200" y="685800"/>
            <a:ext cx="8228880" cy="685080"/>
          </a:xfrm>
          <a:prstGeom prst="rect">
            <a:avLst/>
          </a:prstGeom>
          <a:noFill/>
          <a:ln>
            <a:noFill/>
          </a:ln>
        </p:spPr>
        <p:style>
          <a:lnRef idx="0">
            <a:scrgbClr r="0" g="0" b="0"/>
          </a:lnRef>
          <a:fillRef idx="0">
            <a:scrgbClr r="0" g="0" b="0"/>
          </a:fillRef>
          <a:effectRef idx="0">
            <a:scrgbClr r="0" g="0" b="0"/>
          </a:effectRef>
          <a:fontRef idx="minor"/>
        </p:style>
      </p:sp>
      <p:sp>
        <p:nvSpPr>
          <p:cNvPr id="97" name="CustomShape 3"/>
          <p:cNvSpPr/>
          <p:nvPr/>
        </p:nvSpPr>
        <p:spPr>
          <a:xfrm>
            <a:off x="457200" y="1371600"/>
            <a:ext cx="8228880" cy="4723560"/>
          </a:xfrm>
          <a:prstGeom prst="rect">
            <a:avLst/>
          </a:prstGeom>
          <a:noFill/>
          <a:ln>
            <a:noFill/>
          </a:ln>
        </p:spPr>
        <p:style>
          <a:lnRef idx="0">
            <a:scrgbClr r="0" g="0" b="0"/>
          </a:lnRef>
          <a:fillRef idx="0">
            <a:scrgbClr r="0" g="0" b="0"/>
          </a:fillRef>
          <a:effectRef idx="0">
            <a:scrgbClr r="0" g="0" b="0"/>
          </a:effectRef>
          <a:fontRef idx="minor"/>
        </p:style>
      </p:sp>
      <p:sp>
        <p:nvSpPr>
          <p:cNvPr id="7" name="TextBox 6"/>
          <p:cNvSpPr txBox="1"/>
          <p:nvPr/>
        </p:nvSpPr>
        <p:spPr>
          <a:xfrm>
            <a:off x="1072981" y="2028616"/>
            <a:ext cx="7253804" cy="2800767"/>
          </a:xfrm>
          <a:prstGeom prst="rect">
            <a:avLst/>
          </a:prstGeom>
          <a:noFill/>
        </p:spPr>
        <p:txBody>
          <a:bodyPr wrap="square" rtlCol="0">
            <a:spAutoFit/>
          </a:bodyPr>
          <a:lstStyle/>
          <a:p>
            <a:r>
              <a:rPr lang="en-US" altLang="ko-KR" sz="2200" dirty="0">
                <a:latin typeface="Arial" panose="020B0604020202020204" pitchFamily="34" charset="0"/>
                <a:cs typeface="Arial" panose="020B0604020202020204" pitchFamily="34" charset="0"/>
              </a:rPr>
              <a:t>T</a:t>
            </a:r>
            <a:r>
              <a:rPr lang="en-US" sz="2200" dirty="0">
                <a:latin typeface="Arial" panose="020B0604020202020204" pitchFamily="34" charset="0"/>
                <a:cs typeface="Arial" panose="020B0604020202020204" pitchFamily="34" charset="0"/>
              </a:rPr>
              <a:t>wo specific objectives:</a:t>
            </a:r>
          </a:p>
          <a:p>
            <a:endParaRPr lang="en-US" sz="2200" dirty="0">
              <a:latin typeface="Arial" panose="020B0604020202020204" pitchFamily="34" charset="0"/>
              <a:cs typeface="Arial" panose="020B0604020202020204" pitchFamily="34" charset="0"/>
            </a:endParaRPr>
          </a:p>
          <a:p>
            <a:pPr marL="342900" indent="-342900">
              <a:buAutoNum type="arabicPeriod"/>
            </a:pPr>
            <a:r>
              <a:rPr lang="en-US" sz="2200" dirty="0">
                <a:latin typeface="Arial" panose="020B0604020202020204" pitchFamily="34" charset="0"/>
                <a:cs typeface="Arial" panose="020B0604020202020204" pitchFamily="34" charset="0"/>
              </a:rPr>
              <a:t>Determine the ability of hyperspectral data to estimate plant functional traits in responses to different stress events, alone and in combination.</a:t>
            </a:r>
          </a:p>
          <a:p>
            <a:pPr marL="342900" indent="-342900">
              <a:buAutoNum type="arabicPeriod"/>
            </a:pPr>
            <a:endParaRPr lang="en-US" sz="2200" dirty="0">
              <a:latin typeface="Arial" panose="020B0604020202020204" pitchFamily="34" charset="0"/>
              <a:cs typeface="Arial" panose="020B0604020202020204" pitchFamily="34" charset="0"/>
            </a:endParaRPr>
          </a:p>
          <a:p>
            <a:pPr marL="342900" indent="-342900">
              <a:buFontTx/>
              <a:buAutoNum type="arabicPeriod"/>
            </a:pPr>
            <a:r>
              <a:rPr lang="en-US" sz="2200" dirty="0">
                <a:latin typeface="Arial" panose="020B0604020202020204" pitchFamily="34" charset="0"/>
                <a:cs typeface="Arial" panose="020B0604020202020204" pitchFamily="34" charset="0"/>
              </a:rPr>
              <a:t>Determine the ability of hyperspectral data to classify different abiotic and biotic stress events.</a:t>
            </a:r>
          </a:p>
        </p:txBody>
      </p:sp>
      <p:sp>
        <p:nvSpPr>
          <p:cNvPr id="8" name="TextBox 7">
            <a:extLst>
              <a:ext uri="{FF2B5EF4-FFF2-40B4-BE49-F238E27FC236}">
                <a16:creationId xmlns:a16="http://schemas.microsoft.com/office/drawing/2014/main" id="{5CE94DE3-F33D-4089-98D2-EA836003DD40}"/>
              </a:ext>
            </a:extLst>
          </p:cNvPr>
          <p:cNvSpPr txBox="1"/>
          <p:nvPr/>
        </p:nvSpPr>
        <p:spPr>
          <a:xfrm>
            <a:off x="0" y="490861"/>
            <a:ext cx="9143999" cy="830997"/>
          </a:xfrm>
          <a:prstGeom prst="rect">
            <a:avLst/>
          </a:prstGeom>
          <a:noFill/>
        </p:spPr>
        <p:txBody>
          <a:bodyPr wrap="square" rtlCol="0">
            <a:spAutoFit/>
          </a:bodyPr>
          <a:lstStyle/>
          <a:p>
            <a:pPr lvl="1"/>
            <a:r>
              <a:rPr lang="en-US" altLang="ko-KR" sz="2400" dirty="0"/>
              <a:t>Project 1: Quantifying tree foliar chemical and physiological responses to abiotic and biotic stress using hyperspectral data</a:t>
            </a:r>
          </a:p>
        </p:txBody>
      </p:sp>
      <p:sp>
        <p:nvSpPr>
          <p:cNvPr id="6" name="CustomShape 4">
            <a:extLst>
              <a:ext uri="{FF2B5EF4-FFF2-40B4-BE49-F238E27FC236}">
                <a16:creationId xmlns:a16="http://schemas.microsoft.com/office/drawing/2014/main" id="{23C1B6A9-F3EF-4F99-B0BF-2F85E9792FA1}"/>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altLang="ko-KR" b="1" spc="-1" dirty="0">
                <a:solidFill>
                  <a:srgbClr val="000000"/>
                </a:solidFill>
                <a:latin typeface="Trebuchet MS"/>
              </a:rPr>
              <a:t>Research project</a:t>
            </a:r>
            <a:endParaRPr lang="en-US" b="1" spc="-1" dirty="0"/>
          </a:p>
        </p:txBody>
      </p:sp>
      <p:sp>
        <p:nvSpPr>
          <p:cNvPr id="9" name="CustomShape 2">
            <a:extLst>
              <a:ext uri="{FF2B5EF4-FFF2-40B4-BE49-F238E27FC236}">
                <a16:creationId xmlns:a16="http://schemas.microsoft.com/office/drawing/2014/main" id="{B8FABAE2-B1F3-4616-9745-5628EBF7C4A3}"/>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stomShape 4">
            <a:extLst>
              <a:ext uri="{FF2B5EF4-FFF2-40B4-BE49-F238E27FC236}">
                <a16:creationId xmlns:a16="http://schemas.microsoft.com/office/drawing/2014/main" id="{44C1B125-F7FA-48CD-85D7-7BFF25F19F20}"/>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altLang="ko-KR" b="1" spc="-1" dirty="0">
                <a:solidFill>
                  <a:srgbClr val="000000"/>
                </a:solidFill>
                <a:latin typeface="Trebuchet MS"/>
              </a:rPr>
              <a:t>Research project</a:t>
            </a:r>
            <a:endParaRPr lang="en-US" b="1" spc="-1" dirty="0"/>
          </a:p>
        </p:txBody>
      </p:sp>
      <p:sp>
        <p:nvSpPr>
          <p:cNvPr id="26" name="TextBox 25">
            <a:extLst>
              <a:ext uri="{FF2B5EF4-FFF2-40B4-BE49-F238E27FC236}">
                <a16:creationId xmlns:a16="http://schemas.microsoft.com/office/drawing/2014/main" id="{8CAEF373-2D5C-4926-AA6D-69ED4D935D64}"/>
              </a:ext>
            </a:extLst>
          </p:cNvPr>
          <p:cNvSpPr txBox="1"/>
          <p:nvPr/>
        </p:nvSpPr>
        <p:spPr>
          <a:xfrm>
            <a:off x="0" y="490861"/>
            <a:ext cx="9143999" cy="830997"/>
          </a:xfrm>
          <a:prstGeom prst="rect">
            <a:avLst/>
          </a:prstGeom>
          <a:noFill/>
        </p:spPr>
        <p:txBody>
          <a:bodyPr wrap="square" rtlCol="0">
            <a:spAutoFit/>
          </a:bodyPr>
          <a:lstStyle/>
          <a:p>
            <a:pPr lvl="1"/>
            <a:r>
              <a:rPr lang="en-US" altLang="ko-KR" sz="2400" dirty="0"/>
              <a:t>Project 1 : Quantifying tree foliar chemical and physiological responses to abiotic and biotic stress using hyperspectral data</a:t>
            </a:r>
          </a:p>
        </p:txBody>
      </p:sp>
      <p:grpSp>
        <p:nvGrpSpPr>
          <p:cNvPr id="3" name="Group 2">
            <a:extLst>
              <a:ext uri="{FF2B5EF4-FFF2-40B4-BE49-F238E27FC236}">
                <a16:creationId xmlns:a16="http://schemas.microsoft.com/office/drawing/2014/main" id="{DF82C5FC-08B7-4CAF-8D61-CD9300684DE7}"/>
              </a:ext>
            </a:extLst>
          </p:cNvPr>
          <p:cNvGrpSpPr/>
          <p:nvPr/>
        </p:nvGrpSpPr>
        <p:grpSpPr>
          <a:xfrm>
            <a:off x="762772" y="1857985"/>
            <a:ext cx="7618457" cy="3073883"/>
            <a:chOff x="1120429" y="2008459"/>
            <a:chExt cx="7618457" cy="3073883"/>
          </a:xfrm>
        </p:grpSpPr>
        <p:sp>
          <p:nvSpPr>
            <p:cNvPr id="25" name="내용 개체 틀 2">
              <a:extLst>
                <a:ext uri="{FF2B5EF4-FFF2-40B4-BE49-F238E27FC236}">
                  <a16:creationId xmlns:a16="http://schemas.microsoft.com/office/drawing/2014/main" id="{32C88428-E512-405C-9CDA-DB901C476388}"/>
                </a:ext>
              </a:extLst>
            </p:cNvPr>
            <p:cNvSpPr txBox="1">
              <a:spLocks/>
            </p:cNvSpPr>
            <p:nvPr/>
          </p:nvSpPr>
          <p:spPr>
            <a:xfrm>
              <a:off x="4736039" y="2809776"/>
              <a:ext cx="4002847" cy="22625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Leaf functional traits</a:t>
              </a:r>
            </a:p>
            <a:p>
              <a:pPr marL="342900" indent="-342900">
                <a:buAutoNum type="arabicParenR"/>
              </a:pPr>
              <a:r>
                <a:rPr lang="en-US" sz="1800" dirty="0">
                  <a:latin typeface="Arial" panose="020B0604020202020204" pitchFamily="34" charset="0"/>
                  <a:cs typeface="Arial" panose="020B0604020202020204" pitchFamily="34" charset="0"/>
                </a:rPr>
                <a:t>Gas exchange related traits</a:t>
              </a:r>
            </a:p>
            <a:p>
              <a:pPr marL="342900" indent="-342900">
                <a:buAutoNum type="arabicParenR"/>
              </a:pPr>
              <a:r>
                <a:rPr lang="en-US" sz="1800" dirty="0">
                  <a:latin typeface="Arial" panose="020B0604020202020204" pitchFamily="34" charset="0"/>
                  <a:cs typeface="Arial" panose="020B0604020202020204" pitchFamily="34" charset="0"/>
                </a:rPr>
                <a:t>Water related traits</a:t>
              </a:r>
            </a:p>
            <a:p>
              <a:pPr marL="342900" indent="-342900">
                <a:buAutoNum type="arabicParenR"/>
              </a:pPr>
              <a:r>
                <a:rPr lang="en-US" sz="1800" dirty="0">
                  <a:latin typeface="Arial" panose="020B0604020202020204" pitchFamily="34" charset="0"/>
                  <a:cs typeface="Arial" panose="020B0604020202020204" pitchFamily="34" charset="0"/>
                </a:rPr>
                <a:t>Chemical traits</a:t>
              </a:r>
            </a:p>
            <a:p>
              <a:pPr marL="0" indent="0">
                <a:buNone/>
              </a:pPr>
              <a:r>
                <a:rPr lang="en-US" sz="1800" dirty="0">
                  <a:latin typeface="Arial" panose="020B0604020202020204" pitchFamily="34" charset="0"/>
                  <a:cs typeface="Arial" panose="020B0604020202020204" pitchFamily="34" charset="0"/>
                </a:rPr>
                <a:t> using different analytical procedures </a:t>
              </a:r>
            </a:p>
            <a:p>
              <a:pPr marL="0" indent="0">
                <a:buNone/>
              </a:pPr>
              <a:r>
                <a:rPr lang="en-US" sz="1800" dirty="0">
                  <a:latin typeface="Arial" panose="020B0604020202020204" pitchFamily="34" charset="0"/>
                  <a:cs typeface="Arial" panose="020B0604020202020204" pitchFamily="34" charset="0"/>
                </a:rPr>
                <a:t>and leaf spectral collections.</a:t>
              </a:r>
              <a:endParaRPr lang="en-US" altLang="ko-KR" sz="1800" dirty="0">
                <a:solidFill>
                  <a:srgbClr val="C0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ABE1EFF-FFB6-430B-82BA-981B6F9135CE}"/>
                </a:ext>
              </a:extLst>
            </p:cNvPr>
            <p:cNvSpPr txBox="1"/>
            <p:nvPr/>
          </p:nvSpPr>
          <p:spPr>
            <a:xfrm>
              <a:off x="1120429" y="2770282"/>
              <a:ext cx="1229718" cy="830997"/>
            </a:xfrm>
            <a:prstGeom prst="rect">
              <a:avLst/>
            </a:prstGeom>
            <a:noFill/>
          </p:spPr>
          <p:txBody>
            <a:bodyPr wrap="square" rtlCol="0" anchor="ctr">
              <a:spAutoFit/>
            </a:bodyPr>
            <a:lstStyle/>
            <a:p>
              <a:pPr algn="ctr"/>
              <a:r>
                <a:rPr lang="en-US" altLang="ko-KR" sz="1600" dirty="0"/>
                <a:t>Fungal infection +</a:t>
              </a:r>
            </a:p>
            <a:p>
              <a:pPr algn="ctr"/>
              <a:r>
                <a:rPr lang="en-US" altLang="ko-KR" sz="1600" dirty="0"/>
                <a:t>Soil quality</a:t>
              </a:r>
              <a:endParaRPr lang="ko-KR" altLang="en-US" sz="1600" dirty="0"/>
            </a:p>
          </p:txBody>
        </p:sp>
        <p:sp>
          <p:nvSpPr>
            <p:cNvPr id="29" name="직사각형 5">
              <a:extLst>
                <a:ext uri="{FF2B5EF4-FFF2-40B4-BE49-F238E27FC236}">
                  <a16:creationId xmlns:a16="http://schemas.microsoft.com/office/drawing/2014/main" id="{DA9887D4-5A3B-45F2-9298-B59731BA287B}"/>
                </a:ext>
              </a:extLst>
            </p:cNvPr>
            <p:cNvSpPr/>
            <p:nvPr/>
          </p:nvSpPr>
          <p:spPr>
            <a:xfrm>
              <a:off x="1120430" y="2770753"/>
              <a:ext cx="1229719" cy="8811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a:extLst>
                <a:ext uri="{FF2B5EF4-FFF2-40B4-BE49-F238E27FC236}">
                  <a16:creationId xmlns:a16="http://schemas.microsoft.com/office/drawing/2014/main" id="{BA0253A2-FF4F-46E5-8703-9A4B2B073FBB}"/>
                </a:ext>
              </a:extLst>
            </p:cNvPr>
            <p:cNvSpPr txBox="1"/>
            <p:nvPr/>
          </p:nvSpPr>
          <p:spPr>
            <a:xfrm>
              <a:off x="1151044" y="4185545"/>
              <a:ext cx="1229719" cy="830997"/>
            </a:xfrm>
            <a:prstGeom prst="rect">
              <a:avLst/>
            </a:prstGeom>
            <a:noFill/>
          </p:spPr>
          <p:txBody>
            <a:bodyPr wrap="square" rtlCol="0" anchor="ctr">
              <a:spAutoFit/>
            </a:bodyPr>
            <a:lstStyle/>
            <a:p>
              <a:pPr algn="ctr"/>
              <a:r>
                <a:rPr lang="en-US" altLang="ko-KR" sz="1600" dirty="0"/>
                <a:t>Fungal infection + Drought</a:t>
              </a:r>
              <a:endParaRPr lang="ko-KR" altLang="en-US" sz="1600" dirty="0"/>
            </a:p>
          </p:txBody>
        </p:sp>
        <p:sp>
          <p:nvSpPr>
            <p:cNvPr id="32" name="직사각형 31">
              <a:extLst>
                <a:ext uri="{FF2B5EF4-FFF2-40B4-BE49-F238E27FC236}">
                  <a16:creationId xmlns:a16="http://schemas.microsoft.com/office/drawing/2014/main" id="{B4DAAA5A-726C-4928-A836-42AF301B2E25}"/>
                </a:ext>
              </a:extLst>
            </p:cNvPr>
            <p:cNvSpPr/>
            <p:nvPr/>
          </p:nvSpPr>
          <p:spPr>
            <a:xfrm>
              <a:off x="1151052" y="4236168"/>
              <a:ext cx="1229718" cy="7992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TextBox 33">
              <a:extLst>
                <a:ext uri="{FF2B5EF4-FFF2-40B4-BE49-F238E27FC236}">
                  <a16:creationId xmlns:a16="http://schemas.microsoft.com/office/drawing/2014/main" id="{C009021D-779E-4011-95BA-FDC2B0209E2F}"/>
                </a:ext>
              </a:extLst>
            </p:cNvPr>
            <p:cNvSpPr txBox="1"/>
            <p:nvPr/>
          </p:nvSpPr>
          <p:spPr>
            <a:xfrm>
              <a:off x="2702916" y="2743582"/>
              <a:ext cx="1228739" cy="830997"/>
            </a:xfrm>
            <a:prstGeom prst="rect">
              <a:avLst/>
            </a:prstGeom>
            <a:noFill/>
          </p:spPr>
          <p:txBody>
            <a:bodyPr wrap="square" rtlCol="0" anchor="ctr">
              <a:spAutoFit/>
            </a:bodyPr>
            <a:lstStyle/>
            <a:p>
              <a:pPr algn="ctr"/>
              <a:r>
                <a:rPr lang="en-US" altLang="ko-KR" sz="1600" dirty="0"/>
                <a:t>Nutrient deficiency + Drought</a:t>
              </a:r>
              <a:endParaRPr lang="ko-KR" altLang="en-US" sz="1600" dirty="0"/>
            </a:p>
          </p:txBody>
        </p:sp>
        <p:sp>
          <p:nvSpPr>
            <p:cNvPr id="35" name="직사각형 32">
              <a:extLst>
                <a:ext uri="{FF2B5EF4-FFF2-40B4-BE49-F238E27FC236}">
                  <a16:creationId xmlns:a16="http://schemas.microsoft.com/office/drawing/2014/main" id="{7479B4BE-5212-4688-B426-3AE731D1A9E1}"/>
                </a:ext>
              </a:extLst>
            </p:cNvPr>
            <p:cNvSpPr>
              <a:spLocks noChangeAspect="1"/>
            </p:cNvSpPr>
            <p:nvPr/>
          </p:nvSpPr>
          <p:spPr>
            <a:xfrm>
              <a:off x="2702915" y="2788323"/>
              <a:ext cx="1228740" cy="7722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a:extLst>
                <a:ext uri="{FF2B5EF4-FFF2-40B4-BE49-F238E27FC236}">
                  <a16:creationId xmlns:a16="http://schemas.microsoft.com/office/drawing/2014/main" id="{64799988-C445-44D3-BB9C-F4A23A4D8A8F}"/>
                </a:ext>
              </a:extLst>
            </p:cNvPr>
            <p:cNvSpPr txBox="1"/>
            <p:nvPr/>
          </p:nvSpPr>
          <p:spPr>
            <a:xfrm>
              <a:off x="2702916" y="3995093"/>
              <a:ext cx="1228739" cy="1077218"/>
            </a:xfrm>
            <a:prstGeom prst="rect">
              <a:avLst/>
            </a:prstGeom>
            <a:noFill/>
          </p:spPr>
          <p:txBody>
            <a:bodyPr wrap="square" rtlCol="0" anchor="ctr">
              <a:spAutoFit/>
            </a:bodyPr>
            <a:lstStyle/>
            <a:p>
              <a:pPr algn="ctr"/>
              <a:r>
                <a:rPr lang="en-US" altLang="ko-KR" sz="1600" dirty="0"/>
                <a:t>Nutrient deficiency + Salt deposition</a:t>
              </a:r>
              <a:endParaRPr lang="ko-KR" altLang="en-US" sz="1600" dirty="0"/>
            </a:p>
          </p:txBody>
        </p:sp>
        <p:sp>
          <p:nvSpPr>
            <p:cNvPr id="22" name="직사각형 32">
              <a:extLst>
                <a:ext uri="{FF2B5EF4-FFF2-40B4-BE49-F238E27FC236}">
                  <a16:creationId xmlns:a16="http://schemas.microsoft.com/office/drawing/2014/main" id="{451E6A42-EF2E-497B-B653-6D4E30822245}"/>
                </a:ext>
              </a:extLst>
            </p:cNvPr>
            <p:cNvSpPr/>
            <p:nvPr/>
          </p:nvSpPr>
          <p:spPr>
            <a:xfrm>
              <a:off x="2702915" y="3985062"/>
              <a:ext cx="1228740" cy="10972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BC2005D7-10BB-4D79-9872-76726C4D4428}"/>
                </a:ext>
              </a:extLst>
            </p:cNvPr>
            <p:cNvSpPr txBox="1"/>
            <p:nvPr/>
          </p:nvSpPr>
          <p:spPr>
            <a:xfrm>
              <a:off x="1151044" y="2008459"/>
              <a:ext cx="2780611" cy="369332"/>
            </a:xfrm>
            <a:prstGeom prst="rect">
              <a:avLst/>
            </a:prstGeom>
            <a:noFill/>
          </p:spPr>
          <p:txBody>
            <a:bodyPr wrap="square" rtlCol="0">
              <a:spAutoFit/>
            </a:bodyPr>
            <a:lstStyle/>
            <a:p>
              <a:r>
                <a:rPr lang="en-US" dirty="0"/>
                <a:t>Four stress combinations</a:t>
              </a:r>
            </a:p>
          </p:txBody>
        </p:sp>
        <p:sp>
          <p:nvSpPr>
            <p:cNvPr id="42" name="TextBox 41">
              <a:extLst>
                <a:ext uri="{FF2B5EF4-FFF2-40B4-BE49-F238E27FC236}">
                  <a16:creationId xmlns:a16="http://schemas.microsoft.com/office/drawing/2014/main" id="{D264AA97-826C-4FA9-A407-5B56110B579A}"/>
                </a:ext>
              </a:extLst>
            </p:cNvPr>
            <p:cNvSpPr txBox="1"/>
            <p:nvPr/>
          </p:nvSpPr>
          <p:spPr>
            <a:xfrm>
              <a:off x="4736039" y="2008459"/>
              <a:ext cx="3785282" cy="369332"/>
            </a:xfrm>
            <a:prstGeom prst="rect">
              <a:avLst/>
            </a:prstGeom>
            <a:noFill/>
          </p:spPr>
          <p:txBody>
            <a:bodyPr wrap="square" rtlCol="0">
              <a:spAutoFit/>
            </a:bodyPr>
            <a:lstStyle/>
            <a:p>
              <a:r>
                <a:rPr lang="en-US" dirty="0"/>
                <a:t>Detection of tree stress responses</a:t>
              </a:r>
            </a:p>
          </p:txBody>
        </p:sp>
      </p:grpSp>
      <p:pic>
        <p:nvPicPr>
          <p:cNvPr id="43" name="Picture 42" descr="A picture containing person, person, person, looking&#10;&#10;Description automatically generated">
            <a:extLst>
              <a:ext uri="{FF2B5EF4-FFF2-40B4-BE49-F238E27FC236}">
                <a16:creationId xmlns:a16="http://schemas.microsoft.com/office/drawing/2014/main" id="{CB40A50E-30DF-4E79-ACD7-784A4E85C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347" y="5562046"/>
            <a:ext cx="1842500" cy="1384263"/>
          </a:xfrm>
          <a:prstGeom prst="rect">
            <a:avLst/>
          </a:prstGeom>
        </p:spPr>
      </p:pic>
      <p:pic>
        <p:nvPicPr>
          <p:cNvPr id="44" name="Picture 43" descr="A person standing in front of a building&#10;&#10;Description automatically generated">
            <a:extLst>
              <a:ext uri="{FF2B5EF4-FFF2-40B4-BE49-F238E27FC236}">
                <a16:creationId xmlns:a16="http://schemas.microsoft.com/office/drawing/2014/main" id="{E57D22F5-BF18-4F36-928A-8C70E7442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031" y="5562047"/>
            <a:ext cx="1042947" cy="1392582"/>
          </a:xfrm>
          <a:prstGeom prst="rect">
            <a:avLst/>
          </a:prstGeom>
        </p:spPr>
      </p:pic>
      <p:pic>
        <p:nvPicPr>
          <p:cNvPr id="45" name="Picture 44" descr="A picture containing indoor, person, person, building&#10;&#10;Description automatically generated">
            <a:extLst>
              <a:ext uri="{FF2B5EF4-FFF2-40B4-BE49-F238E27FC236}">
                <a16:creationId xmlns:a16="http://schemas.microsoft.com/office/drawing/2014/main" id="{250A9356-1A4D-4672-9DDE-D23E6E4E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7000" y="5391953"/>
            <a:ext cx="1135173" cy="1554357"/>
          </a:xfrm>
          <a:prstGeom prst="rect">
            <a:avLst/>
          </a:prstGeom>
        </p:spPr>
      </p:pic>
      <p:pic>
        <p:nvPicPr>
          <p:cNvPr id="46" name="Picture 45" descr="A person standing next to a window&#10;&#10;Description automatically generated">
            <a:extLst>
              <a:ext uri="{FF2B5EF4-FFF2-40B4-BE49-F238E27FC236}">
                <a16:creationId xmlns:a16="http://schemas.microsoft.com/office/drawing/2014/main" id="{263B154A-4CBA-49BB-A73D-B5A9ED6D4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4255" y="5562047"/>
            <a:ext cx="1861571" cy="1394907"/>
          </a:xfrm>
          <a:prstGeom prst="rect">
            <a:avLst/>
          </a:prstGeom>
        </p:spPr>
      </p:pic>
      <p:pic>
        <p:nvPicPr>
          <p:cNvPr id="47" name="Picture 46" descr="A person standing in front of a fruit stand&#10;&#10;Description automatically generated">
            <a:extLst>
              <a:ext uri="{FF2B5EF4-FFF2-40B4-BE49-F238E27FC236}">
                <a16:creationId xmlns:a16="http://schemas.microsoft.com/office/drawing/2014/main" id="{79131A92-F891-4604-9BED-58E66CF005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6" y="5562047"/>
            <a:ext cx="1847365" cy="1384263"/>
          </a:xfrm>
          <a:prstGeom prst="rect">
            <a:avLst/>
          </a:prstGeom>
        </p:spPr>
      </p:pic>
      <p:pic>
        <p:nvPicPr>
          <p:cNvPr id="48" name="Immagine 24">
            <a:extLst>
              <a:ext uri="{FF2B5EF4-FFF2-40B4-BE49-F238E27FC236}">
                <a16:creationId xmlns:a16="http://schemas.microsoft.com/office/drawing/2014/main" id="{242EF572-1E42-41A9-AEE2-D665AFF0FD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748003" y="5737857"/>
            <a:ext cx="1390596" cy="1042947"/>
          </a:xfrm>
          <a:prstGeom prst="rect">
            <a:avLst/>
          </a:prstGeom>
        </p:spPr>
      </p:pic>
    </p:spTree>
    <p:extLst>
      <p:ext uri="{BB962C8B-B14F-4D97-AF65-F5344CB8AC3E}">
        <p14:creationId xmlns:p14="http://schemas.microsoft.com/office/powerpoint/2010/main" val="2653202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4">
            <a:extLst>
              <a:ext uri="{FF2B5EF4-FFF2-40B4-BE49-F238E27FC236}">
                <a16:creationId xmlns:a16="http://schemas.microsoft.com/office/drawing/2014/main" id="{CEFE3400-C409-438A-8A0E-C9008586E81B}"/>
              </a:ext>
            </a:extLst>
          </p:cNvPr>
          <p:cNvSpPr/>
          <p:nvPr/>
        </p:nvSpPr>
        <p:spPr>
          <a:xfrm>
            <a:off x="6540840" y="182520"/>
            <a:ext cx="2030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Methods</a:t>
            </a:r>
            <a:endParaRPr lang="en-US" sz="1800" b="1" strike="noStrike" spc="-1" dirty="0">
              <a:latin typeface="Arial"/>
            </a:endParaRPr>
          </a:p>
        </p:txBody>
      </p:sp>
      <p:graphicFrame>
        <p:nvGraphicFramePr>
          <p:cNvPr id="4" name="Table 5">
            <a:extLst>
              <a:ext uri="{FF2B5EF4-FFF2-40B4-BE49-F238E27FC236}">
                <a16:creationId xmlns:a16="http://schemas.microsoft.com/office/drawing/2014/main" id="{8B153F80-B98D-4EEC-BE28-02E399682261}"/>
              </a:ext>
            </a:extLst>
          </p:cNvPr>
          <p:cNvGraphicFramePr>
            <a:graphicFrameLocks noGrp="1"/>
          </p:cNvGraphicFramePr>
          <p:nvPr>
            <p:extLst>
              <p:ext uri="{D42A27DB-BD31-4B8C-83A1-F6EECF244321}">
                <p14:modId xmlns:p14="http://schemas.microsoft.com/office/powerpoint/2010/main" val="3940543385"/>
              </p:ext>
            </p:extLst>
          </p:nvPr>
        </p:nvGraphicFramePr>
        <p:xfrm>
          <a:off x="590309" y="1044871"/>
          <a:ext cx="7882360" cy="5060257"/>
        </p:xfrm>
        <a:graphic>
          <a:graphicData uri="http://schemas.openxmlformats.org/drawingml/2006/table">
            <a:tbl>
              <a:tblPr firstRow="1" bandRow="1">
                <a:tableStyleId>{C083E6E3-FA7D-4D7B-A595-EF9225AFEA82}</a:tableStyleId>
              </a:tblPr>
              <a:tblGrid>
                <a:gridCol w="665373">
                  <a:extLst>
                    <a:ext uri="{9D8B030D-6E8A-4147-A177-3AD203B41FA5}">
                      <a16:colId xmlns:a16="http://schemas.microsoft.com/office/drawing/2014/main" val="1112345681"/>
                    </a:ext>
                  </a:extLst>
                </a:gridCol>
                <a:gridCol w="966658">
                  <a:extLst>
                    <a:ext uri="{9D8B030D-6E8A-4147-A177-3AD203B41FA5}">
                      <a16:colId xmlns:a16="http://schemas.microsoft.com/office/drawing/2014/main" val="3163884241"/>
                    </a:ext>
                  </a:extLst>
                </a:gridCol>
                <a:gridCol w="2974522">
                  <a:extLst>
                    <a:ext uri="{9D8B030D-6E8A-4147-A177-3AD203B41FA5}">
                      <a16:colId xmlns:a16="http://schemas.microsoft.com/office/drawing/2014/main" val="3106084767"/>
                    </a:ext>
                  </a:extLst>
                </a:gridCol>
                <a:gridCol w="3275807">
                  <a:extLst>
                    <a:ext uri="{9D8B030D-6E8A-4147-A177-3AD203B41FA5}">
                      <a16:colId xmlns:a16="http://schemas.microsoft.com/office/drawing/2014/main" val="3875048675"/>
                    </a:ext>
                  </a:extLst>
                </a:gridCol>
              </a:tblGrid>
              <a:tr h="370840">
                <a:tc gridSpan="2">
                  <a:txBody>
                    <a:bodyPr/>
                    <a:lstStyle/>
                    <a:p>
                      <a:pPr algn="ctr"/>
                      <a:endParaRPr 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ko-KR" sz="1600" dirty="0"/>
                        <a:t>Greenhouse 1</a:t>
                      </a:r>
                    </a:p>
                    <a:p>
                      <a:pPr algn="ctr"/>
                      <a:endParaRPr lang="en-US" sz="1600" dirty="0"/>
                    </a:p>
                    <a:p>
                      <a:pPr algn="ctr"/>
                      <a:r>
                        <a:rPr lang="en-US" sz="1600" dirty="0"/>
                        <a:t>Purdue Entomology Environmental Lab Greenhouse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ko-KR" sz="1600" dirty="0"/>
                        <a:t>Greenhouse 2</a:t>
                      </a:r>
                    </a:p>
                    <a:p>
                      <a:pPr algn="ctr"/>
                      <a:endParaRPr lang="en-US" altLang="ko-KR" sz="1600" dirty="0"/>
                    </a:p>
                    <a:p>
                      <a:pPr algn="ctr"/>
                      <a:r>
                        <a:rPr lang="en-US" altLang="ko-KR" sz="1600" dirty="0"/>
                        <a:t>Purdue Martell Wright center</a:t>
                      </a:r>
                      <a:endParaRPr 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5428169"/>
                  </a:ext>
                </a:extLst>
              </a:tr>
              <a:tr h="574617">
                <a:tc rowSpan="3">
                  <a:txBody>
                    <a:bodyPr/>
                    <a:lstStyle/>
                    <a:p>
                      <a:pPr algn="ctr"/>
                      <a:r>
                        <a:rPr lang="en-US" altLang="ko-KR" sz="1600" dirty="0"/>
                        <a:t>2018</a:t>
                      </a:r>
                      <a:endParaRPr lang="en-US" sz="1600" dirty="0"/>
                    </a:p>
                  </a:txBody>
                  <a:tcPr anchor="ctr">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 </a:t>
                      </a:r>
                      <a:r>
                        <a:rPr lang="en-US" altLang="ko-KR" sz="1600" dirty="0"/>
                        <a:t>S</a:t>
                      </a:r>
                      <a:r>
                        <a:rPr lang="en-US" sz="1600" dirty="0"/>
                        <a:t>pecies</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dirty="0"/>
                        <a:t>Black walnut</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dirty="0"/>
                        <a:t>Black walnut</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3613085"/>
                  </a:ext>
                </a:extLst>
              </a:tr>
              <a:tr h="370840">
                <a:tc vMerge="1">
                  <a:txBody>
                    <a:bodyPr/>
                    <a:lstStyle/>
                    <a:p>
                      <a:pPr algn="ctr"/>
                      <a:endParaRPr lang="en-US" sz="1600" dirty="0"/>
                    </a:p>
                  </a:txBody>
                  <a:tcPr anchor="ctr">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Stress</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dirty="0"/>
                        <a:t>Fungal infection + Soil type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ko-KR" sz="1600" dirty="0"/>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ko-KR" sz="1600" dirty="0"/>
                        <a:t>Drought +</a:t>
                      </a:r>
                    </a:p>
                    <a:p>
                      <a:pPr algn="ctr"/>
                      <a:r>
                        <a:rPr lang="en-US" altLang="ko-KR" sz="1600" dirty="0"/>
                        <a:t>Nutrient deficiency</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896643"/>
                  </a:ext>
                </a:extLst>
              </a:tr>
              <a:tr h="370840">
                <a:tc vMerge="1">
                  <a:txBody>
                    <a:bodyPr/>
                    <a:lstStyle/>
                    <a:p>
                      <a:pPr algn="ctr"/>
                      <a:endParaRPr lang="en-US" sz="1600" dirty="0"/>
                    </a:p>
                  </a:txBody>
                  <a:tcPr anchor="ctr">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Details</a:t>
                      </a:r>
                    </a:p>
                  </a:txBody>
                  <a:tcPr anchor="ctr">
                    <a:lnL>
                      <a:noFill/>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i="1" kern="1200" dirty="0" err="1">
                          <a:solidFill>
                            <a:schemeClr val="tx1"/>
                          </a:solidFill>
                          <a:latin typeface="+mn-lt"/>
                          <a:ea typeface="+mn-ea"/>
                          <a:cs typeface="+mn-cs"/>
                        </a:rPr>
                        <a:t>Geosmithia</a:t>
                      </a:r>
                      <a:r>
                        <a:rPr lang="en-US" altLang="ko-KR" sz="1600" i="1" kern="1200" dirty="0">
                          <a:solidFill>
                            <a:schemeClr val="tx1"/>
                          </a:solidFill>
                          <a:latin typeface="+mn-lt"/>
                          <a:ea typeface="+mn-ea"/>
                          <a:cs typeface="+mn-cs"/>
                        </a:rPr>
                        <a:t> </a:t>
                      </a:r>
                      <a:r>
                        <a:rPr lang="en-US" altLang="ko-KR" sz="1600" i="1" kern="1200" dirty="0" err="1">
                          <a:solidFill>
                            <a:schemeClr val="tx1"/>
                          </a:solidFill>
                          <a:latin typeface="+mn-lt"/>
                          <a:ea typeface="+mn-ea"/>
                          <a:cs typeface="+mn-cs"/>
                        </a:rPr>
                        <a:t>morbida</a:t>
                      </a:r>
                      <a:r>
                        <a:rPr lang="en-US" altLang="ko-KR" sz="1600" kern="1200" dirty="0">
                          <a:solidFill>
                            <a:schemeClr val="tx1"/>
                          </a:solidFill>
                          <a:latin typeface="+mn-lt"/>
                          <a:ea typeface="+mn-ea"/>
                          <a:cs typeface="+mn-cs"/>
                        </a:rPr>
                        <a:t> (0,1)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dirty="0"/>
                        <a:t>Soil (Plantation, Forest, Sterile soil)</a:t>
                      </a: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kern="1200" dirty="0">
                          <a:solidFill>
                            <a:schemeClr val="tx1"/>
                          </a:solidFill>
                          <a:effectLst/>
                          <a:latin typeface="+mn-lt"/>
                          <a:ea typeface="+mn-ea"/>
                          <a:cs typeface="Times New Roman" panose="02020603050405020304" pitchFamily="18" charset="0"/>
                        </a:rPr>
                        <a:t>Tap water (saturation, 50 ml day</a:t>
                      </a:r>
                      <a:r>
                        <a:rPr lang="en-US" altLang="ko-KR" sz="1600" kern="1200" baseline="30000" dirty="0">
                          <a:solidFill>
                            <a:schemeClr val="tx1"/>
                          </a:solidFill>
                          <a:effectLst/>
                          <a:latin typeface="+mn-lt"/>
                          <a:ea typeface="+mn-ea"/>
                          <a:cs typeface="Times New Roman" panose="02020603050405020304" pitchFamily="18" charset="0"/>
                        </a:rPr>
                        <a:t>-1</a:t>
                      </a:r>
                      <a:r>
                        <a:rPr lang="en-US" altLang="ko-KR" sz="1600" kern="1200" dirty="0">
                          <a:solidFill>
                            <a:schemeClr val="tx1"/>
                          </a:solidFill>
                          <a:effectLst/>
                          <a:latin typeface="+mn-lt"/>
                          <a:ea typeface="+mn-ea"/>
                          <a:cs typeface="Times New Roman" panose="02020603050405020304" pitchFamily="18" charset="0"/>
                        </a:rPr>
                        <a:t>) + fertilizer (0, 1)</a:t>
                      </a:r>
                      <a:endParaRPr lang="ko-KR" altLang="en-US" sz="1600" kern="1200" dirty="0">
                        <a:solidFill>
                          <a:schemeClr val="tx1"/>
                        </a:solidFill>
                        <a:effectLst/>
                        <a:latin typeface="+mn-lt"/>
                        <a:ea typeface="+mn-ea"/>
                        <a:cs typeface="Times New Roman" panose="02020603050405020304" pitchFamily="18" charset="0"/>
                      </a:endParaRPr>
                    </a:p>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kern="1200" dirty="0">
                        <a:solidFill>
                          <a:schemeClr val="tx1"/>
                        </a:solidFill>
                        <a:effectLst/>
                        <a:latin typeface="+mn-lt"/>
                        <a:ea typeface="+mn-ea"/>
                        <a:cs typeface="Times New Roman" panose="02020603050405020304" pitchFamily="18" charset="0"/>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424942"/>
                  </a:ext>
                </a:extLst>
              </a:tr>
              <a:tr h="370840">
                <a:tc rowSpan="3">
                  <a:txBody>
                    <a:bodyPr/>
                    <a:lstStyle/>
                    <a:p>
                      <a:pPr algn="ctr"/>
                      <a:r>
                        <a:rPr lang="en-US" sz="1600" dirty="0"/>
                        <a:t>2019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ko-KR" sz="1600" dirty="0"/>
                        <a:t>S</a:t>
                      </a:r>
                      <a:r>
                        <a:rPr lang="en-US" sz="1600" dirty="0"/>
                        <a:t>pecies</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dirty="0"/>
                        <a:t>Black walnut</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ko-KR" sz="1600" dirty="0"/>
                        <a:t>Black walnut and red oak</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32213692"/>
                  </a:ext>
                </a:extLst>
              </a:tr>
              <a:tr h="370840">
                <a:tc vMerge="1">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Stress</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dirty="0"/>
                        <a:t>Fungal infection + Drought</a:t>
                      </a:r>
                    </a:p>
                  </a:txBody>
                  <a:tcPr anchor="ctr">
                    <a:lnL>
                      <a:noFill/>
                    </a:lnL>
                  </a:tcPr>
                </a:tc>
                <a:tc>
                  <a:txBody>
                    <a:bodyPr/>
                    <a:lstStyle/>
                    <a:p>
                      <a:pPr algn="ctr"/>
                      <a:r>
                        <a:rPr lang="en-US" altLang="ko-KR" sz="1600" dirty="0"/>
                        <a:t>Nutrient deficiency +</a:t>
                      </a:r>
                    </a:p>
                    <a:p>
                      <a:pPr algn="ctr"/>
                      <a:r>
                        <a:rPr lang="en-US" altLang="ko-KR" sz="1600" dirty="0"/>
                        <a:t>Salt deposition</a:t>
                      </a:r>
                    </a:p>
                  </a:txBody>
                  <a:tcPr anchor="ctr"/>
                </a:tc>
                <a:extLst>
                  <a:ext uri="{0D108BD9-81ED-4DB2-BD59-A6C34878D82A}">
                    <a16:rowId xmlns:a16="http://schemas.microsoft.com/office/drawing/2014/main" val="1185209553"/>
                  </a:ext>
                </a:extLst>
              </a:tr>
              <a:tr h="370840">
                <a:tc vMerge="1">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Details</a:t>
                      </a: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i="1" kern="1200" dirty="0" err="1">
                          <a:solidFill>
                            <a:schemeClr val="tx1"/>
                          </a:solidFill>
                          <a:latin typeface="+mn-lt"/>
                          <a:ea typeface="+mn-ea"/>
                          <a:cs typeface="+mn-cs"/>
                        </a:rPr>
                        <a:t>Geosmithia</a:t>
                      </a:r>
                      <a:r>
                        <a:rPr lang="en-US" altLang="ko-KR" sz="1600" i="1" kern="1200" dirty="0">
                          <a:solidFill>
                            <a:schemeClr val="tx1"/>
                          </a:solidFill>
                          <a:latin typeface="+mn-lt"/>
                          <a:ea typeface="+mn-ea"/>
                          <a:cs typeface="+mn-cs"/>
                        </a:rPr>
                        <a:t> </a:t>
                      </a:r>
                      <a:r>
                        <a:rPr lang="en-US" altLang="ko-KR" sz="1600" i="1" kern="1200" dirty="0" err="1">
                          <a:solidFill>
                            <a:schemeClr val="tx1"/>
                          </a:solidFill>
                          <a:latin typeface="+mn-lt"/>
                          <a:ea typeface="+mn-ea"/>
                          <a:cs typeface="+mn-cs"/>
                        </a:rPr>
                        <a:t>morbida</a:t>
                      </a:r>
                      <a:r>
                        <a:rPr lang="en-US" altLang="ko-KR" sz="1600" kern="1200" dirty="0">
                          <a:solidFill>
                            <a:schemeClr val="tx1"/>
                          </a:solidFill>
                          <a:latin typeface="+mn-lt"/>
                          <a:ea typeface="+mn-ea"/>
                          <a:cs typeface="+mn-cs"/>
                        </a:rPr>
                        <a:t> (0,1), </a:t>
                      </a:r>
                      <a:r>
                        <a:rPr lang="en-US" sz="1600" i="1" kern="1200" dirty="0">
                          <a:solidFill>
                            <a:schemeClr val="tx1"/>
                          </a:solidFill>
                          <a:latin typeface="+mn-lt"/>
                          <a:ea typeface="+mn-ea"/>
                          <a:cs typeface="+mn-cs"/>
                        </a:rPr>
                        <a:t>Fusarium </a:t>
                      </a:r>
                      <a:r>
                        <a:rPr lang="en-US" sz="1600" i="1" kern="1200" dirty="0" err="1">
                          <a:solidFill>
                            <a:schemeClr val="tx1"/>
                          </a:solidFill>
                          <a:latin typeface="+mn-lt"/>
                          <a:ea typeface="+mn-ea"/>
                          <a:cs typeface="+mn-cs"/>
                        </a:rPr>
                        <a:t>solani</a:t>
                      </a:r>
                      <a:r>
                        <a:rPr lang="en-US" sz="1600" i="1" kern="1200" dirty="0">
                          <a:solidFill>
                            <a:schemeClr val="tx1"/>
                          </a:solidFill>
                          <a:latin typeface="+mn-lt"/>
                          <a:ea typeface="+mn-ea"/>
                          <a:cs typeface="+mn-cs"/>
                        </a:rPr>
                        <a:t> </a:t>
                      </a:r>
                      <a:r>
                        <a:rPr lang="en-US" altLang="ko-KR" sz="1600" kern="1200" dirty="0">
                          <a:solidFill>
                            <a:schemeClr val="tx1"/>
                          </a:solidFill>
                          <a:latin typeface="+mn-lt"/>
                          <a:ea typeface="+mn-ea"/>
                          <a:cs typeface="+mn-cs"/>
                        </a:rPr>
                        <a:t>(0,1)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kern="1200" dirty="0">
                          <a:solidFill>
                            <a:schemeClr val="tx1"/>
                          </a:solidFill>
                          <a:latin typeface="+mn-lt"/>
                          <a:ea typeface="+mn-ea"/>
                          <a:cs typeface="+mn-cs"/>
                        </a:rPr>
                        <a:t>Tap water (0, 1)</a:t>
                      </a:r>
                      <a:endParaRPr lang="en-US" altLang="ko-KR" sz="1600" i="1" kern="1200" dirty="0">
                        <a:solidFill>
                          <a:schemeClr val="tx1"/>
                        </a:solidFill>
                        <a:latin typeface="+mn-lt"/>
                        <a:ea typeface="+mn-ea"/>
                        <a:cs typeface="+mn-cs"/>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ko-KR" sz="1600" dirty="0"/>
                        <a:t>Fertilizer (0, 1) + </a:t>
                      </a:r>
                    </a:p>
                    <a:p>
                      <a:pPr algn="ctr"/>
                      <a:r>
                        <a:rPr lang="en-US" altLang="ko-KR" sz="1600" dirty="0"/>
                        <a:t>Salt (NaCl, 50 mM) (0, 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079809"/>
                  </a:ext>
                </a:extLst>
              </a:tr>
            </a:tbl>
          </a:graphicData>
        </a:graphic>
      </p:graphicFrame>
      <p:sp>
        <p:nvSpPr>
          <p:cNvPr id="5" name="TextBox 4">
            <a:extLst>
              <a:ext uri="{FF2B5EF4-FFF2-40B4-BE49-F238E27FC236}">
                <a16:creationId xmlns:a16="http://schemas.microsoft.com/office/drawing/2014/main" id="{EA2C6EAD-A69D-4719-B6B3-E2D213654F88}"/>
              </a:ext>
            </a:extLst>
          </p:cNvPr>
          <p:cNvSpPr txBox="1"/>
          <p:nvPr/>
        </p:nvSpPr>
        <p:spPr>
          <a:xfrm>
            <a:off x="594802" y="532693"/>
            <a:ext cx="2678334" cy="400110"/>
          </a:xfrm>
          <a:prstGeom prst="rect">
            <a:avLst/>
          </a:prstGeom>
          <a:noFill/>
        </p:spPr>
        <p:txBody>
          <a:bodyPr wrap="square" rtlCol="0">
            <a:spAutoFit/>
          </a:bodyPr>
          <a:lstStyle/>
          <a:p>
            <a:r>
              <a:rPr lang="en-US" altLang="ko-KR" sz="2000" b="1" dirty="0"/>
              <a:t>Experimental design</a:t>
            </a:r>
          </a:p>
        </p:txBody>
      </p:sp>
      <p:sp>
        <p:nvSpPr>
          <p:cNvPr id="6" name="CustomShape 2">
            <a:extLst>
              <a:ext uri="{FF2B5EF4-FFF2-40B4-BE49-F238E27FC236}">
                <a16:creationId xmlns:a16="http://schemas.microsoft.com/office/drawing/2014/main" id="{24751CAB-8DE4-44CC-88A5-E041F8D8D1A9}"/>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804214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row: Right 39">
            <a:extLst>
              <a:ext uri="{FF2B5EF4-FFF2-40B4-BE49-F238E27FC236}">
                <a16:creationId xmlns:a16="http://schemas.microsoft.com/office/drawing/2014/main" id="{C7CC67E5-63AC-4A90-8F0E-1904F87E79D2}"/>
              </a:ext>
            </a:extLst>
          </p:cNvPr>
          <p:cNvSpPr/>
          <p:nvPr/>
        </p:nvSpPr>
        <p:spPr>
          <a:xfrm rot="5400000">
            <a:off x="4416384" y="2112054"/>
            <a:ext cx="311233" cy="23276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그림 21">
            <a:extLst>
              <a:ext uri="{FF2B5EF4-FFF2-40B4-BE49-F238E27FC236}">
                <a16:creationId xmlns:a16="http://schemas.microsoft.com/office/drawing/2014/main" id="{1BBD1633-C29F-4F8E-AF52-1BDF684B4111}"/>
              </a:ext>
            </a:extLst>
          </p:cNvPr>
          <p:cNvPicPr>
            <a:picLocks noChangeAspect="1"/>
          </p:cNvPicPr>
          <p:nvPr/>
        </p:nvPicPr>
        <p:blipFill rotWithShape="1">
          <a:blip r:embed="rId3"/>
          <a:srcRect l="61966" t="17895" r="15402" b="8463"/>
          <a:stretch/>
        </p:blipFill>
        <p:spPr>
          <a:xfrm>
            <a:off x="1761298" y="3973634"/>
            <a:ext cx="1237979" cy="1211798"/>
          </a:xfrm>
          <a:prstGeom prst="rect">
            <a:avLst/>
          </a:prstGeom>
        </p:spPr>
      </p:pic>
      <p:sp>
        <p:nvSpPr>
          <p:cNvPr id="19" name="TextBox 18">
            <a:extLst>
              <a:ext uri="{FF2B5EF4-FFF2-40B4-BE49-F238E27FC236}">
                <a16:creationId xmlns:a16="http://schemas.microsoft.com/office/drawing/2014/main" id="{07C85E96-0F5A-4B5D-BDD9-F63C42456B50}"/>
              </a:ext>
            </a:extLst>
          </p:cNvPr>
          <p:cNvSpPr txBox="1"/>
          <p:nvPr/>
        </p:nvSpPr>
        <p:spPr>
          <a:xfrm>
            <a:off x="3096491" y="1633139"/>
            <a:ext cx="2951019" cy="369332"/>
          </a:xfrm>
          <a:prstGeom prst="rect">
            <a:avLst/>
          </a:prstGeom>
          <a:noFill/>
        </p:spPr>
        <p:txBody>
          <a:bodyPr wrap="square" rtlCol="0">
            <a:spAutoFit/>
          </a:bodyPr>
          <a:lstStyle/>
          <a:p>
            <a:r>
              <a:rPr lang="en-US" altLang="ko-KR" dirty="0"/>
              <a:t>Abiotic and biotic stressors</a:t>
            </a:r>
            <a:endParaRPr lang="en-US" dirty="0"/>
          </a:p>
        </p:txBody>
      </p:sp>
      <p:pic>
        <p:nvPicPr>
          <p:cNvPr id="25" name="그림 20">
            <a:extLst>
              <a:ext uri="{FF2B5EF4-FFF2-40B4-BE49-F238E27FC236}">
                <a16:creationId xmlns:a16="http://schemas.microsoft.com/office/drawing/2014/main" id="{151B36E9-7CA2-4C74-AE71-5C656A2680E2}"/>
              </a:ext>
            </a:extLst>
          </p:cNvPr>
          <p:cNvPicPr>
            <a:picLocks noChangeAspect="1"/>
          </p:cNvPicPr>
          <p:nvPr/>
        </p:nvPicPr>
        <p:blipFill rotWithShape="1">
          <a:blip r:embed="rId4"/>
          <a:srcRect l="74089" t="32123" r="11067" b="21191"/>
          <a:stretch/>
        </p:blipFill>
        <p:spPr>
          <a:xfrm>
            <a:off x="262284" y="4554774"/>
            <a:ext cx="1237979" cy="1171262"/>
          </a:xfrm>
          <a:prstGeom prst="rect">
            <a:avLst/>
          </a:prstGeom>
        </p:spPr>
      </p:pic>
      <p:pic>
        <p:nvPicPr>
          <p:cNvPr id="10" name="Picture 9" descr="A picture containing text, indoor, shelf&#10;&#10;Description automatically generated">
            <a:extLst>
              <a:ext uri="{FF2B5EF4-FFF2-40B4-BE49-F238E27FC236}">
                <a16:creationId xmlns:a16="http://schemas.microsoft.com/office/drawing/2014/main" id="{19A25C13-EE09-4F21-89BA-9F0E2F35BE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6147" y="5304150"/>
            <a:ext cx="1433130" cy="1074848"/>
          </a:xfrm>
          <a:prstGeom prst="rect">
            <a:avLst/>
          </a:prstGeom>
        </p:spPr>
      </p:pic>
      <p:sp>
        <p:nvSpPr>
          <p:cNvPr id="18" name="CustomShape 4">
            <a:extLst>
              <a:ext uri="{FF2B5EF4-FFF2-40B4-BE49-F238E27FC236}">
                <a16:creationId xmlns:a16="http://schemas.microsoft.com/office/drawing/2014/main" id="{603E9101-FC95-4C97-BD33-C39668795E72}"/>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altLang="ko-KR" b="1" spc="-1" dirty="0">
                <a:solidFill>
                  <a:srgbClr val="000000"/>
                </a:solidFill>
                <a:latin typeface="Trebuchet MS"/>
              </a:rPr>
              <a:t>Research project</a:t>
            </a:r>
            <a:endParaRPr lang="en-US" b="1" spc="-1" dirty="0"/>
          </a:p>
        </p:txBody>
      </p:sp>
      <p:grpSp>
        <p:nvGrpSpPr>
          <p:cNvPr id="6" name="Group 5">
            <a:extLst>
              <a:ext uri="{FF2B5EF4-FFF2-40B4-BE49-F238E27FC236}">
                <a16:creationId xmlns:a16="http://schemas.microsoft.com/office/drawing/2014/main" id="{3A2AA7FE-20D5-4B02-8513-7C3D500C9124}"/>
              </a:ext>
            </a:extLst>
          </p:cNvPr>
          <p:cNvGrpSpPr/>
          <p:nvPr/>
        </p:nvGrpSpPr>
        <p:grpSpPr>
          <a:xfrm>
            <a:off x="6437640" y="4124886"/>
            <a:ext cx="2386479" cy="2115447"/>
            <a:chOff x="6423129" y="4124886"/>
            <a:chExt cx="2386479" cy="2115447"/>
          </a:xfrm>
        </p:grpSpPr>
        <p:pic>
          <p:nvPicPr>
            <p:cNvPr id="23" name="Picture 22" descr="A picture containing person, outdoor, hand, armor&#10;&#10;Description automatically generated">
              <a:extLst>
                <a:ext uri="{FF2B5EF4-FFF2-40B4-BE49-F238E27FC236}">
                  <a16:creationId xmlns:a16="http://schemas.microsoft.com/office/drawing/2014/main" id="{3CE3AAB2-597C-4CB3-9A67-E274939FE2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519955" y="4950680"/>
              <a:ext cx="1473889" cy="1105417"/>
            </a:xfrm>
            <a:prstGeom prst="rect">
              <a:avLst/>
            </a:prstGeom>
          </p:spPr>
        </p:pic>
        <p:grpSp>
          <p:nvGrpSpPr>
            <p:cNvPr id="27" name="Gruppo 3">
              <a:extLst>
                <a:ext uri="{FF2B5EF4-FFF2-40B4-BE49-F238E27FC236}">
                  <a16:creationId xmlns:a16="http://schemas.microsoft.com/office/drawing/2014/main" id="{0948CFC5-37AE-47C6-959E-9097B94B81DF}"/>
                </a:ext>
              </a:extLst>
            </p:cNvPr>
            <p:cNvGrpSpPr>
              <a:grpSpLocks/>
            </p:cNvGrpSpPr>
            <p:nvPr/>
          </p:nvGrpSpPr>
          <p:grpSpPr bwMode="auto">
            <a:xfrm>
              <a:off x="6423129" y="4124886"/>
              <a:ext cx="1100348" cy="1996911"/>
              <a:chOff x="13487889" y="14448536"/>
              <a:chExt cx="5280751" cy="9619216"/>
            </a:xfrm>
          </p:grpSpPr>
          <p:pic>
            <p:nvPicPr>
              <p:cNvPr id="30" name="Picture 55" descr="http://www.spectravista.com/wp-content/uploads/2016/05/svc_hero-hr-1024i-large.jpg">
                <a:extLst>
                  <a:ext uri="{FF2B5EF4-FFF2-40B4-BE49-F238E27FC236}">
                    <a16:creationId xmlns:a16="http://schemas.microsoft.com/office/drawing/2014/main" id="{6A2D4907-9B83-4E51-8BF7-446A20DFEA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87889" y="14448536"/>
                <a:ext cx="5278859" cy="608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6244D26D-D424-4F82-93DA-9E5A359873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89781" y="20548513"/>
                <a:ext cx="5278859" cy="3519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7" name="TextBox 16">
            <a:extLst>
              <a:ext uri="{FF2B5EF4-FFF2-40B4-BE49-F238E27FC236}">
                <a16:creationId xmlns:a16="http://schemas.microsoft.com/office/drawing/2014/main" id="{DAD782A6-D01A-41EF-AB97-1BA63176F22F}"/>
              </a:ext>
            </a:extLst>
          </p:cNvPr>
          <p:cNvSpPr txBox="1"/>
          <p:nvPr/>
        </p:nvSpPr>
        <p:spPr>
          <a:xfrm>
            <a:off x="267699" y="2488056"/>
            <a:ext cx="2532888" cy="1938992"/>
          </a:xfrm>
          <a:prstGeom prst="rect">
            <a:avLst/>
          </a:prstGeom>
          <a:noFill/>
        </p:spPr>
        <p:txBody>
          <a:bodyPr wrap="square" rtlCol="0">
            <a:spAutoFit/>
          </a:bodyPr>
          <a:lstStyle/>
          <a:p>
            <a:r>
              <a:rPr lang="en-US" altLang="ko-KR" dirty="0"/>
              <a:t>Instrumental &amp;</a:t>
            </a:r>
          </a:p>
          <a:p>
            <a:r>
              <a:rPr lang="en-US" altLang="ko-KR" dirty="0"/>
              <a:t>chemical analyses</a:t>
            </a:r>
          </a:p>
          <a:p>
            <a:endParaRPr lang="en-US" altLang="ko-KR" sz="800" dirty="0"/>
          </a:p>
          <a:p>
            <a:r>
              <a:rPr lang="en-US" altLang="ko-KR" dirty="0"/>
              <a:t>Ex)</a:t>
            </a:r>
          </a:p>
          <a:p>
            <a:r>
              <a:rPr lang="en-US" altLang="ko-KR" dirty="0"/>
              <a:t>Li-6400</a:t>
            </a:r>
          </a:p>
          <a:p>
            <a:r>
              <a:rPr lang="en-US" altLang="ko-KR" dirty="0"/>
              <a:t>Pressure chamber</a:t>
            </a:r>
          </a:p>
          <a:p>
            <a:r>
              <a:rPr lang="en-US" altLang="ko-KR" dirty="0"/>
              <a:t>HPLC</a:t>
            </a:r>
          </a:p>
        </p:txBody>
      </p:sp>
      <p:sp>
        <p:nvSpPr>
          <p:cNvPr id="21" name="TextBox 20">
            <a:extLst>
              <a:ext uri="{FF2B5EF4-FFF2-40B4-BE49-F238E27FC236}">
                <a16:creationId xmlns:a16="http://schemas.microsoft.com/office/drawing/2014/main" id="{670C5AC3-7EAF-4A88-AA55-651E86F45FB1}"/>
              </a:ext>
            </a:extLst>
          </p:cNvPr>
          <p:cNvSpPr txBox="1"/>
          <p:nvPr/>
        </p:nvSpPr>
        <p:spPr>
          <a:xfrm>
            <a:off x="6358467" y="2488056"/>
            <a:ext cx="2527890" cy="1323439"/>
          </a:xfrm>
          <a:prstGeom prst="rect">
            <a:avLst/>
          </a:prstGeom>
          <a:noFill/>
        </p:spPr>
        <p:txBody>
          <a:bodyPr wrap="square" rtlCol="0">
            <a:spAutoFit/>
          </a:bodyPr>
          <a:lstStyle/>
          <a:p>
            <a:r>
              <a:rPr lang="en-US" altLang="ko-KR" dirty="0"/>
              <a:t>Leaf spectral collection</a:t>
            </a:r>
          </a:p>
          <a:p>
            <a:endParaRPr lang="en-US" altLang="ko-KR" dirty="0"/>
          </a:p>
          <a:p>
            <a:endParaRPr lang="en-US" altLang="ko-KR" sz="800" dirty="0"/>
          </a:p>
          <a:p>
            <a:endParaRPr lang="en-US" altLang="ko-KR" dirty="0">
              <a:cs typeface="Times New Roman" panose="02020603050405020304" pitchFamily="18" charset="0"/>
            </a:endParaRPr>
          </a:p>
          <a:p>
            <a:r>
              <a:rPr lang="en-US" altLang="ko-KR" dirty="0">
                <a:cs typeface="Times New Roman" panose="02020603050405020304" pitchFamily="18" charset="0"/>
              </a:rPr>
              <a:t>Spectroradiometer</a:t>
            </a:r>
            <a:endParaRPr lang="en-US" altLang="ko-KR" dirty="0"/>
          </a:p>
        </p:txBody>
      </p:sp>
      <p:sp>
        <p:nvSpPr>
          <p:cNvPr id="35" name="TextBox 34">
            <a:extLst>
              <a:ext uri="{FF2B5EF4-FFF2-40B4-BE49-F238E27FC236}">
                <a16:creationId xmlns:a16="http://schemas.microsoft.com/office/drawing/2014/main" id="{A3A3BF26-D23A-48C8-8D4B-282829AE0697}"/>
              </a:ext>
            </a:extLst>
          </p:cNvPr>
          <p:cNvSpPr txBox="1"/>
          <p:nvPr/>
        </p:nvSpPr>
        <p:spPr>
          <a:xfrm>
            <a:off x="0" y="490861"/>
            <a:ext cx="9143999" cy="830997"/>
          </a:xfrm>
          <a:prstGeom prst="rect">
            <a:avLst/>
          </a:prstGeom>
          <a:noFill/>
        </p:spPr>
        <p:txBody>
          <a:bodyPr wrap="square" rtlCol="0">
            <a:spAutoFit/>
          </a:bodyPr>
          <a:lstStyle/>
          <a:p>
            <a:pPr lvl="1"/>
            <a:r>
              <a:rPr lang="en-US" altLang="ko-KR" sz="2400" dirty="0"/>
              <a:t>Project 1 : Quantifying tree foliar chemical and physiological responses to abiotic and biotic stress using hyperspectral data</a:t>
            </a:r>
          </a:p>
        </p:txBody>
      </p:sp>
      <p:sp>
        <p:nvSpPr>
          <p:cNvPr id="32" name="Arrow: Right 31">
            <a:extLst>
              <a:ext uri="{FF2B5EF4-FFF2-40B4-BE49-F238E27FC236}">
                <a16:creationId xmlns:a16="http://schemas.microsoft.com/office/drawing/2014/main" id="{4BD2C19C-C521-4F95-A4F9-9EDFE7F26E55}"/>
              </a:ext>
            </a:extLst>
          </p:cNvPr>
          <p:cNvSpPr/>
          <p:nvPr/>
        </p:nvSpPr>
        <p:spPr>
          <a:xfrm>
            <a:off x="6041568" y="3554614"/>
            <a:ext cx="311233" cy="23276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9AC49EC-F2F5-4105-8064-07343BF8CB3E}"/>
              </a:ext>
            </a:extLst>
          </p:cNvPr>
          <p:cNvSpPr/>
          <p:nvPr/>
        </p:nvSpPr>
        <p:spPr>
          <a:xfrm rot="10800000">
            <a:off x="2765796" y="3554614"/>
            <a:ext cx="311233" cy="23276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215CC49-EFB1-41C1-AEFF-44290732B99A}"/>
              </a:ext>
            </a:extLst>
          </p:cNvPr>
          <p:cNvSpPr txBox="1"/>
          <p:nvPr/>
        </p:nvSpPr>
        <p:spPr>
          <a:xfrm>
            <a:off x="3263491" y="2488056"/>
            <a:ext cx="2596969" cy="1862048"/>
          </a:xfrm>
          <a:prstGeom prst="rect">
            <a:avLst/>
          </a:prstGeom>
          <a:noFill/>
          <a:ln>
            <a:noFill/>
          </a:ln>
        </p:spPr>
        <p:txBody>
          <a:bodyPr wrap="square" rtlCol="0">
            <a:spAutoFit/>
          </a:bodyPr>
          <a:lstStyle/>
          <a:p>
            <a:r>
              <a:rPr lang="en-US" altLang="ko-KR" dirty="0"/>
              <a:t>Foliar stress responses</a:t>
            </a:r>
            <a:endParaRPr lang="en-US" dirty="0"/>
          </a:p>
          <a:p>
            <a:endParaRPr lang="en-US" altLang="ko-KR" dirty="0"/>
          </a:p>
          <a:p>
            <a:endParaRPr lang="en-US" altLang="ko-KR" sz="800" dirty="0"/>
          </a:p>
          <a:p>
            <a:pPr algn="ctr"/>
            <a:r>
              <a:rPr lang="en-US" altLang="ko-KR" dirty="0"/>
              <a:t>Trait-based approach</a:t>
            </a:r>
          </a:p>
          <a:p>
            <a:pPr lvl="1"/>
            <a:r>
              <a:rPr lang="en-US" altLang="ko-KR" dirty="0"/>
              <a:t>Gas-exchange</a:t>
            </a:r>
          </a:p>
          <a:p>
            <a:pPr lvl="1"/>
            <a:r>
              <a:rPr lang="en-US" altLang="ko-KR" dirty="0"/>
              <a:t>Water</a:t>
            </a:r>
          </a:p>
          <a:p>
            <a:pPr lvl="1"/>
            <a:r>
              <a:rPr lang="en-US" altLang="ko-KR" dirty="0"/>
              <a:t>Chemical</a:t>
            </a:r>
            <a:endParaRPr lang="en-US" dirty="0"/>
          </a:p>
        </p:txBody>
      </p:sp>
      <p:sp>
        <p:nvSpPr>
          <p:cNvPr id="20" name="CustomShape 2">
            <a:extLst>
              <a:ext uri="{FF2B5EF4-FFF2-40B4-BE49-F238E27FC236}">
                <a16:creationId xmlns:a16="http://schemas.microsoft.com/office/drawing/2014/main" id="{F0962A25-448F-463D-9398-F3B4FC5FBC40}"/>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10788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36F61-D803-4DAB-833F-BA44FDAA3F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97" b="38375"/>
          <a:stretch/>
        </p:blipFill>
        <p:spPr bwMode="auto">
          <a:xfrm>
            <a:off x="387621" y="629506"/>
            <a:ext cx="5738487" cy="5514954"/>
          </a:xfrm>
          <a:prstGeom prst="rect">
            <a:avLst/>
          </a:prstGeom>
          <a:noFill/>
          <a:ln>
            <a:noFill/>
          </a:ln>
          <a:extLst>
            <a:ext uri="{53640926-AAD7-44D8-BBD7-CCE9431645EC}">
              <a14:shadowObscured xmlns:a14="http://schemas.microsoft.com/office/drawing/2010/main"/>
            </a:ext>
          </a:extLst>
        </p:spPr>
      </p:pic>
      <p:sp>
        <p:nvSpPr>
          <p:cNvPr id="7" name="CustomShape 4">
            <a:extLst>
              <a:ext uri="{FF2B5EF4-FFF2-40B4-BE49-F238E27FC236}">
                <a16:creationId xmlns:a16="http://schemas.microsoft.com/office/drawing/2014/main" id="{1C1D77ED-876C-4CE8-BF72-8BD453BDD78A}"/>
              </a:ext>
            </a:extLst>
          </p:cNvPr>
          <p:cNvSpPr/>
          <p:nvPr/>
        </p:nvSpPr>
        <p:spPr>
          <a:xfrm>
            <a:off x="6370320" y="191209"/>
            <a:ext cx="2354307"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b="1" spc="-1" dirty="0">
                <a:solidFill>
                  <a:srgbClr val="000000"/>
                </a:solidFill>
                <a:latin typeface="Trebuchet MS"/>
              </a:rPr>
              <a:t>Trait retrievals</a:t>
            </a:r>
            <a:endParaRPr lang="en-US" sz="1800" b="1" strike="noStrike" spc="-1" dirty="0">
              <a:latin typeface="Arial"/>
            </a:endParaRPr>
          </a:p>
        </p:txBody>
      </p:sp>
      <p:sp>
        <p:nvSpPr>
          <p:cNvPr id="8" name="TextBox 7">
            <a:extLst>
              <a:ext uri="{FF2B5EF4-FFF2-40B4-BE49-F238E27FC236}">
                <a16:creationId xmlns:a16="http://schemas.microsoft.com/office/drawing/2014/main" id="{7090B1CB-A20D-474A-BE74-43A1C284C68B}"/>
              </a:ext>
            </a:extLst>
          </p:cNvPr>
          <p:cNvSpPr txBox="1"/>
          <p:nvPr/>
        </p:nvSpPr>
        <p:spPr>
          <a:xfrm>
            <a:off x="835945" y="6147367"/>
            <a:ext cx="7932844" cy="400110"/>
          </a:xfrm>
          <a:prstGeom prst="rect">
            <a:avLst/>
          </a:prstGeom>
          <a:solidFill>
            <a:schemeClr val="bg1">
              <a:lumMod val="95000"/>
            </a:schemeClr>
          </a:solidFill>
        </p:spPr>
        <p:txBody>
          <a:bodyPr wrap="square" rtlCol="0">
            <a:spAutoFit/>
          </a:bodyPr>
          <a:lstStyle/>
          <a:p>
            <a:pPr algn="ctr"/>
            <a:r>
              <a:rPr lang="en-US" altLang="ko-KR" sz="2000" b="1" dirty="0"/>
              <a:t>Most functional traits were well predicted by spectral data</a:t>
            </a:r>
            <a:r>
              <a:rPr lang="en-US" altLang="ko-KR" b="1" dirty="0"/>
              <a:t>.</a:t>
            </a:r>
            <a:endParaRPr lang="en-US" b="1" dirty="0"/>
          </a:p>
        </p:txBody>
      </p:sp>
      <p:sp>
        <p:nvSpPr>
          <p:cNvPr id="9" name="Arrow: Right 8">
            <a:extLst>
              <a:ext uri="{FF2B5EF4-FFF2-40B4-BE49-F238E27FC236}">
                <a16:creationId xmlns:a16="http://schemas.microsoft.com/office/drawing/2014/main" id="{C05AA4EF-9804-442B-A90F-E4D12C02579A}"/>
              </a:ext>
            </a:extLst>
          </p:cNvPr>
          <p:cNvSpPr/>
          <p:nvPr/>
        </p:nvSpPr>
        <p:spPr>
          <a:xfrm>
            <a:off x="520353" y="6165632"/>
            <a:ext cx="453628" cy="412679"/>
          </a:xfrm>
          <a:prstGeom prst="rightArrow">
            <a:avLst>
              <a:gd name="adj1" fmla="val 50000"/>
              <a:gd name="adj2" fmla="val 662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stomShape 4">
            <a:extLst>
              <a:ext uri="{FF2B5EF4-FFF2-40B4-BE49-F238E27FC236}">
                <a16:creationId xmlns:a16="http://schemas.microsoft.com/office/drawing/2014/main" id="{6FD5AC9D-8D40-4589-A216-297BEAB5E011}"/>
              </a:ext>
            </a:extLst>
          </p:cNvPr>
          <p:cNvSpPr/>
          <p:nvPr/>
        </p:nvSpPr>
        <p:spPr>
          <a:xfrm>
            <a:off x="575640" y="173554"/>
            <a:ext cx="513428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altLang="ko-KR" sz="2000" b="1" spc="-1" dirty="0">
                <a:latin typeface="Arial" panose="020B0604020202020204" pitchFamily="34" charset="0"/>
                <a:cs typeface="Arial" panose="020B0604020202020204" pitchFamily="34" charset="0"/>
              </a:rPr>
              <a:t>Gas-exchange and chlorophyll fluorescence</a:t>
            </a:r>
            <a:endParaRPr lang="en-US" sz="2000" b="1" spc="-1" dirty="0"/>
          </a:p>
        </p:txBody>
      </p:sp>
      <p:sp>
        <p:nvSpPr>
          <p:cNvPr id="2" name="TextBox 1">
            <a:extLst>
              <a:ext uri="{FF2B5EF4-FFF2-40B4-BE49-F238E27FC236}">
                <a16:creationId xmlns:a16="http://schemas.microsoft.com/office/drawing/2014/main" id="{978C88A3-0D69-4E76-B0EA-EE2CF541DBDB}"/>
              </a:ext>
            </a:extLst>
          </p:cNvPr>
          <p:cNvSpPr txBox="1"/>
          <p:nvPr/>
        </p:nvSpPr>
        <p:spPr>
          <a:xfrm>
            <a:off x="6075444" y="1780482"/>
            <a:ext cx="3112893" cy="4462760"/>
          </a:xfrm>
          <a:prstGeom prst="rect">
            <a:avLst/>
          </a:prstGeom>
          <a:noFill/>
        </p:spPr>
        <p:txBody>
          <a:bodyPr wrap="square" rtlCol="0">
            <a:spAutoFit/>
          </a:bodyPr>
          <a:lstStyle/>
          <a:p>
            <a:r>
              <a:rPr lang="en-US" sz="1400" dirty="0"/>
              <a:t>Observed vs predicted cross-validated values of (a) assimilation, (b) transpiration, (c) stomatal conductance, (d) intercellular CO</a:t>
            </a:r>
            <a:r>
              <a:rPr lang="en-US" sz="1400" baseline="-25000" dirty="0"/>
              <a:t>2</a:t>
            </a:r>
            <a:r>
              <a:rPr lang="en-US" sz="1400" dirty="0"/>
              <a:t> concentration, (e) instantaneous water-use efficiency, (f) intrinsic water-use efficiency, (g) leaf temperature, (h) maximum primary yield of photochemistry of photosystem II, (</a:t>
            </a:r>
            <a:r>
              <a:rPr lang="en-US" sz="1400" dirty="0" err="1"/>
              <a:t>i</a:t>
            </a:r>
            <a:r>
              <a:rPr lang="en-US" sz="1400" dirty="0"/>
              <a:t>) maximum quantum efficiency of photosystem II. Error bars for predicted values represent the standard deviations generated from the 500 simulated models. For model performance evaluation, goodness-of-fit (</a:t>
            </a:r>
            <a:r>
              <a:rPr lang="en-US" sz="1400" i="1" dirty="0"/>
              <a:t>R</a:t>
            </a:r>
            <a:r>
              <a:rPr lang="en-US" sz="1400" baseline="30000" dirty="0"/>
              <a:t>2</a:t>
            </a:r>
            <a:r>
              <a:rPr lang="en-US" sz="1400" dirty="0"/>
              <a:t>) and normalized root mean squared error (NRMSE) were presented. Dashed line is 1:1 relationship.</a:t>
            </a:r>
          </a:p>
          <a:p>
            <a:endParaRPr lang="en-US" dirty="0"/>
          </a:p>
        </p:txBody>
      </p:sp>
      <p:sp>
        <p:nvSpPr>
          <p:cNvPr id="11" name="CustomShape 2">
            <a:extLst>
              <a:ext uri="{FF2B5EF4-FFF2-40B4-BE49-F238E27FC236}">
                <a16:creationId xmlns:a16="http://schemas.microsoft.com/office/drawing/2014/main" id="{517E8133-B586-4CF4-9827-13EF52B5475E}"/>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84363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scatter chart&#10;&#10;Description automatically generated">
            <a:extLst>
              <a:ext uri="{FF2B5EF4-FFF2-40B4-BE49-F238E27FC236}">
                <a16:creationId xmlns:a16="http://schemas.microsoft.com/office/drawing/2014/main" id="{7FE2CDD0-76DB-4FFF-9D6D-1D954B26A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9171" y="2752168"/>
            <a:ext cx="1963840" cy="1945111"/>
          </a:xfrm>
          <a:prstGeom prst="rect">
            <a:avLst/>
          </a:prstGeom>
        </p:spPr>
      </p:pic>
      <p:pic>
        <p:nvPicPr>
          <p:cNvPr id="4" name="Picture 3">
            <a:extLst>
              <a:ext uri="{FF2B5EF4-FFF2-40B4-BE49-F238E27FC236}">
                <a16:creationId xmlns:a16="http://schemas.microsoft.com/office/drawing/2014/main" id="{0F271E0C-1A68-496D-B156-05DF87E94E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1625"/>
          <a:stretch/>
        </p:blipFill>
        <p:spPr bwMode="auto">
          <a:xfrm>
            <a:off x="822195" y="1050765"/>
            <a:ext cx="5786976" cy="3646514"/>
          </a:xfrm>
          <a:prstGeom prst="rect">
            <a:avLst/>
          </a:prstGeom>
          <a:noFill/>
          <a:ln>
            <a:noFill/>
          </a:ln>
          <a:extLst>
            <a:ext uri="{53640926-AAD7-44D8-BBD7-CCE9431645EC}">
              <a14:shadowObscured xmlns:a14="http://schemas.microsoft.com/office/drawing/2010/main"/>
            </a:ext>
          </a:extLst>
        </p:spPr>
      </p:pic>
      <p:sp>
        <p:nvSpPr>
          <p:cNvPr id="5" name="CustomShape 4">
            <a:extLst>
              <a:ext uri="{FF2B5EF4-FFF2-40B4-BE49-F238E27FC236}">
                <a16:creationId xmlns:a16="http://schemas.microsoft.com/office/drawing/2014/main" id="{EEFD8C91-6C9D-4A5E-ABE7-5EEC7781A874}"/>
              </a:ext>
            </a:extLst>
          </p:cNvPr>
          <p:cNvSpPr/>
          <p:nvPr/>
        </p:nvSpPr>
        <p:spPr>
          <a:xfrm>
            <a:off x="6370320" y="191209"/>
            <a:ext cx="2354307"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b="1" spc="-1" dirty="0">
                <a:solidFill>
                  <a:srgbClr val="000000"/>
                </a:solidFill>
                <a:latin typeface="Trebuchet MS"/>
              </a:rPr>
              <a:t>Trait retrievals</a:t>
            </a:r>
            <a:endParaRPr lang="en-US" sz="1800" b="1" strike="noStrike" spc="-1" dirty="0">
              <a:latin typeface="Arial"/>
            </a:endParaRPr>
          </a:p>
        </p:txBody>
      </p:sp>
      <p:sp>
        <p:nvSpPr>
          <p:cNvPr id="6" name="TextBox 5">
            <a:extLst>
              <a:ext uri="{FF2B5EF4-FFF2-40B4-BE49-F238E27FC236}">
                <a16:creationId xmlns:a16="http://schemas.microsoft.com/office/drawing/2014/main" id="{BE9D211C-E163-464E-9223-3BF0EB3E5A62}"/>
              </a:ext>
            </a:extLst>
          </p:cNvPr>
          <p:cNvSpPr txBox="1"/>
          <p:nvPr/>
        </p:nvSpPr>
        <p:spPr>
          <a:xfrm>
            <a:off x="835945" y="6118236"/>
            <a:ext cx="7932844" cy="400110"/>
          </a:xfrm>
          <a:prstGeom prst="rect">
            <a:avLst/>
          </a:prstGeom>
          <a:solidFill>
            <a:schemeClr val="bg1">
              <a:lumMod val="95000"/>
            </a:schemeClr>
          </a:solidFill>
        </p:spPr>
        <p:txBody>
          <a:bodyPr wrap="square" rtlCol="0">
            <a:spAutoFit/>
          </a:bodyPr>
          <a:lstStyle/>
          <a:p>
            <a:pPr algn="ctr"/>
            <a:r>
              <a:rPr lang="en-US" altLang="ko-KR" sz="2000" b="1" dirty="0"/>
              <a:t>Most functional traits were well predicted by spectral data</a:t>
            </a:r>
            <a:r>
              <a:rPr lang="en-US" altLang="ko-KR" b="1" dirty="0"/>
              <a:t>.</a:t>
            </a:r>
            <a:endParaRPr lang="en-US" b="1" dirty="0"/>
          </a:p>
        </p:txBody>
      </p:sp>
      <p:sp>
        <p:nvSpPr>
          <p:cNvPr id="7" name="Arrow: Right 6">
            <a:extLst>
              <a:ext uri="{FF2B5EF4-FFF2-40B4-BE49-F238E27FC236}">
                <a16:creationId xmlns:a16="http://schemas.microsoft.com/office/drawing/2014/main" id="{CD92770D-71C6-4330-8775-135824E10488}"/>
              </a:ext>
            </a:extLst>
          </p:cNvPr>
          <p:cNvSpPr/>
          <p:nvPr/>
        </p:nvSpPr>
        <p:spPr>
          <a:xfrm>
            <a:off x="520353" y="6136501"/>
            <a:ext cx="453628" cy="412679"/>
          </a:xfrm>
          <a:prstGeom prst="rightArrow">
            <a:avLst>
              <a:gd name="adj1" fmla="val 50000"/>
              <a:gd name="adj2" fmla="val 662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stomShape 4">
            <a:extLst>
              <a:ext uri="{FF2B5EF4-FFF2-40B4-BE49-F238E27FC236}">
                <a16:creationId xmlns:a16="http://schemas.microsoft.com/office/drawing/2014/main" id="{696B12E9-7C4E-4F18-9333-E3778FD301BC}"/>
              </a:ext>
            </a:extLst>
          </p:cNvPr>
          <p:cNvSpPr/>
          <p:nvPr/>
        </p:nvSpPr>
        <p:spPr>
          <a:xfrm>
            <a:off x="575640" y="173554"/>
            <a:ext cx="513428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altLang="ko-KR" sz="2000" b="1" spc="-1" dirty="0">
                <a:latin typeface="Arial" panose="020B0604020202020204" pitchFamily="34" charset="0"/>
                <a:cs typeface="Arial" panose="020B0604020202020204" pitchFamily="34" charset="0"/>
              </a:rPr>
              <a:t>Water status and nitrogen</a:t>
            </a:r>
            <a:endParaRPr lang="en-US" sz="2000" b="1" spc="-1" dirty="0"/>
          </a:p>
        </p:txBody>
      </p:sp>
      <p:sp>
        <p:nvSpPr>
          <p:cNvPr id="3" name="TextBox 2">
            <a:extLst>
              <a:ext uri="{FF2B5EF4-FFF2-40B4-BE49-F238E27FC236}">
                <a16:creationId xmlns:a16="http://schemas.microsoft.com/office/drawing/2014/main" id="{CDCD8750-C750-4701-BBF9-01B2BD7DB233}"/>
              </a:ext>
            </a:extLst>
          </p:cNvPr>
          <p:cNvSpPr txBox="1"/>
          <p:nvPr/>
        </p:nvSpPr>
        <p:spPr>
          <a:xfrm>
            <a:off x="252031" y="4784367"/>
            <a:ext cx="8847637" cy="1169551"/>
          </a:xfrm>
          <a:prstGeom prst="rect">
            <a:avLst/>
          </a:prstGeom>
          <a:noFill/>
        </p:spPr>
        <p:txBody>
          <a:bodyPr wrap="square" rtlCol="0">
            <a:spAutoFit/>
          </a:bodyPr>
          <a:lstStyle/>
          <a:p>
            <a:r>
              <a:rPr lang="en-US" sz="1400" dirty="0"/>
              <a:t>Observed vs predicted cross-validated values of (j) photosynthetic performance index, (k) leaf water potential, (l) leaf osmotic potential, (m) leaf osmotic potential at full turgor, (n) relative water content, (o) specific leaf area</a:t>
            </a:r>
            <a:r>
              <a:rPr lang="en-US" altLang="ko-KR" sz="1400" dirty="0"/>
              <a:t>, (p) leaf nitrogen</a:t>
            </a:r>
            <a:r>
              <a:rPr lang="en-US" sz="1400" dirty="0"/>
              <a:t>. Error bars for predicted values represent the standard deviations generated from the 500 simulated models. For model performance evaluation, goodness-of-fit (</a:t>
            </a:r>
            <a:r>
              <a:rPr lang="en-US" sz="1400" i="1" dirty="0"/>
              <a:t>R</a:t>
            </a:r>
            <a:r>
              <a:rPr lang="en-US" sz="1400" baseline="30000" dirty="0"/>
              <a:t>2</a:t>
            </a:r>
            <a:r>
              <a:rPr lang="en-US" sz="1400" dirty="0"/>
              <a:t>) and normalized root mean squared error (NRMSE) were presented. Dashed line is 1:1 relationship.</a:t>
            </a:r>
            <a:endParaRPr lang="en-US" dirty="0"/>
          </a:p>
        </p:txBody>
      </p:sp>
      <p:sp>
        <p:nvSpPr>
          <p:cNvPr id="9" name="TextBox 8">
            <a:extLst>
              <a:ext uri="{FF2B5EF4-FFF2-40B4-BE49-F238E27FC236}">
                <a16:creationId xmlns:a16="http://schemas.microsoft.com/office/drawing/2014/main" id="{0435D175-F8D0-4F15-A8D8-C5B4141CBBF4}"/>
              </a:ext>
            </a:extLst>
          </p:cNvPr>
          <p:cNvSpPr txBox="1"/>
          <p:nvPr/>
        </p:nvSpPr>
        <p:spPr>
          <a:xfrm>
            <a:off x="7010400" y="3009401"/>
            <a:ext cx="324464" cy="253916"/>
          </a:xfrm>
          <a:prstGeom prst="rect">
            <a:avLst/>
          </a:prstGeom>
          <a:noFill/>
        </p:spPr>
        <p:txBody>
          <a:bodyPr wrap="square" rtlCol="0">
            <a:spAutoFit/>
          </a:bodyPr>
          <a:lstStyle/>
          <a:p>
            <a:r>
              <a:rPr lang="en-US" altLang="ko-KR" sz="1050" b="1" dirty="0"/>
              <a:t>(p)</a:t>
            </a:r>
            <a:endParaRPr lang="en-US" sz="1050" b="1" dirty="0"/>
          </a:p>
        </p:txBody>
      </p:sp>
      <p:sp>
        <p:nvSpPr>
          <p:cNvPr id="10" name="CustomShape 2">
            <a:extLst>
              <a:ext uri="{FF2B5EF4-FFF2-40B4-BE49-F238E27FC236}">
                <a16:creationId xmlns:a16="http://schemas.microsoft.com/office/drawing/2014/main" id="{B4F00D03-A0CA-49FC-855F-163E91D4D730}"/>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477714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5BAEFC48-5856-4C13-821B-D439B850833E}"/>
              </a:ext>
            </a:extLst>
          </p:cNvPr>
          <p:cNvGraphicFramePr>
            <a:graphicFrameLocks noGrp="1"/>
          </p:cNvGraphicFramePr>
          <p:nvPr>
            <p:extLst>
              <p:ext uri="{D42A27DB-BD31-4B8C-83A1-F6EECF244321}">
                <p14:modId xmlns:p14="http://schemas.microsoft.com/office/powerpoint/2010/main" val="3680062977"/>
              </p:ext>
            </p:extLst>
          </p:nvPr>
        </p:nvGraphicFramePr>
        <p:xfrm>
          <a:off x="972111" y="834484"/>
          <a:ext cx="7191515" cy="1735329"/>
        </p:xfrm>
        <a:graphic>
          <a:graphicData uri="http://schemas.openxmlformats.org/drawingml/2006/table">
            <a:tbl>
              <a:tblPr firstRow="1" firstCol="1" bandRow="1"/>
              <a:tblGrid>
                <a:gridCol w="2916983">
                  <a:extLst>
                    <a:ext uri="{9D8B030D-6E8A-4147-A177-3AD203B41FA5}">
                      <a16:colId xmlns:a16="http://schemas.microsoft.com/office/drawing/2014/main" val="491241159"/>
                    </a:ext>
                  </a:extLst>
                </a:gridCol>
                <a:gridCol w="1424844">
                  <a:extLst>
                    <a:ext uri="{9D8B030D-6E8A-4147-A177-3AD203B41FA5}">
                      <a16:colId xmlns:a16="http://schemas.microsoft.com/office/drawing/2014/main" val="3101152183"/>
                    </a:ext>
                  </a:extLst>
                </a:gridCol>
                <a:gridCol w="1424844">
                  <a:extLst>
                    <a:ext uri="{9D8B030D-6E8A-4147-A177-3AD203B41FA5}">
                      <a16:colId xmlns:a16="http://schemas.microsoft.com/office/drawing/2014/main" val="3023193212"/>
                    </a:ext>
                  </a:extLst>
                </a:gridCol>
                <a:gridCol w="1424844">
                  <a:extLst>
                    <a:ext uri="{9D8B030D-6E8A-4147-A177-3AD203B41FA5}">
                      <a16:colId xmlns:a16="http://schemas.microsoft.com/office/drawing/2014/main" val="1135615572"/>
                    </a:ext>
                  </a:extLst>
                </a:gridCol>
              </a:tblGrid>
              <a:tr h="220645">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Effect</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dirty="0">
                          <a:effectLst/>
                          <a:latin typeface="Times New Roman" panose="02020603050405020304" pitchFamily="18" charset="0"/>
                          <a:ea typeface="맑은 고딕" panose="020B0503020000020004" pitchFamily="50" charset="-127"/>
                          <a:cs typeface="Times New Roman" panose="02020603050405020304" pitchFamily="18" charset="0"/>
                        </a:rPr>
                        <a:t>df</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a:effectLst/>
                          <a:latin typeface="Times New Roman" panose="02020603050405020304" pitchFamily="18" charset="0"/>
                          <a:ea typeface="맑은 고딕" panose="020B0503020000020004" pitchFamily="50" charset="-127"/>
                          <a:cs typeface="Times New Roman" panose="02020603050405020304" pitchFamily="18" charset="0"/>
                        </a:rPr>
                        <a:t>F</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a:effectLst/>
                          <a:latin typeface="Times New Roman" panose="02020603050405020304" pitchFamily="18" charset="0"/>
                          <a:ea typeface="맑은 고딕" panose="020B0503020000020004" pitchFamily="50" charset="-127"/>
                          <a:cs typeface="Times New Roman" panose="02020603050405020304" pitchFamily="18" charset="0"/>
                        </a:rPr>
                        <a:t>p</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747641"/>
                  </a:ext>
                </a:extLst>
              </a:tr>
              <a:tr h="457860">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Fungal treatment </a:t>
                      </a:r>
                      <a:b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b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a:t>
                      </a:r>
                      <a:r>
                        <a:rPr lang="en-US" sz="1600" i="1" kern="100" dirty="0">
                          <a:effectLst/>
                          <a:latin typeface="Times New Roman" panose="02020603050405020304" pitchFamily="18" charset="0"/>
                          <a:ea typeface="맑은 고딕" panose="020B0503020000020004" pitchFamily="50" charset="-127"/>
                          <a:cs typeface="Times New Roman" panose="02020603050405020304" pitchFamily="18" charset="0"/>
                        </a:rPr>
                        <a:t>Gm</a:t>
                      </a: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a:t>
                      </a:r>
                      <a:r>
                        <a:rPr lang="en-US" altLang="ko-KR" sz="1600" i="0" kern="100" dirty="0">
                          <a:effectLst/>
                          <a:latin typeface="Times New Roman" panose="02020603050405020304" pitchFamily="18" charset="0"/>
                          <a:ea typeface="맑은 고딕" panose="020B0503020000020004" pitchFamily="50" charset="-127"/>
                          <a:cs typeface="Times New Roman" panose="02020603050405020304" pitchFamily="18" charset="0"/>
                        </a:rPr>
                        <a:t> Control</a:t>
                      </a: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5.79</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0.017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82020818"/>
                  </a:ext>
                </a:extLst>
              </a:tr>
              <a:tr h="457860">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Soil type </a:t>
                      </a:r>
                      <a:b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b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(S, P, F)</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2</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12.73</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&lt; 0.001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78959392"/>
                  </a:ext>
                </a:extLst>
              </a:tr>
              <a:tr h="220645">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Time </a:t>
                      </a: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point</a:t>
                      </a: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(1, 2)</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a:effectLst/>
                          <a:latin typeface="Times New Roman" panose="02020603050405020304" pitchFamily="18" charset="0"/>
                          <a:ea typeface="맑은 고딕" panose="020B0503020000020004" pitchFamily="50" charset="-127"/>
                          <a:cs typeface="Times New Roman" panose="02020603050405020304" pitchFamily="18" charset="0"/>
                        </a:rPr>
                        <a:t>8.27</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0.004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375693137"/>
                  </a:ext>
                </a:extLst>
              </a:tr>
              <a:tr h="220645">
                <a:tc>
                  <a:txBody>
                    <a:bodyPr/>
                    <a:lstStyle/>
                    <a:p>
                      <a:pPr marL="0" marR="0" algn="ctr" latinLnBrk="1">
                        <a:lnSpc>
                          <a:spcPct val="107000"/>
                        </a:lnSpc>
                        <a:spcBef>
                          <a:spcPts val="0"/>
                        </a:spcBef>
                        <a:spcAft>
                          <a:spcPts val="0"/>
                        </a:spcAft>
                      </a:pPr>
                      <a:r>
                        <a:rPr lang="en-US" sz="1600" kern="100" dirty="0" err="1">
                          <a:effectLst/>
                          <a:latin typeface="Times New Roman" panose="02020603050405020304" pitchFamily="18" charset="0"/>
                          <a:ea typeface="맑은 고딕" panose="020B0503020000020004" pitchFamily="50" charset="-127"/>
                          <a:cs typeface="Times New Roman" panose="02020603050405020304" pitchFamily="18" charset="0"/>
                        </a:rPr>
                        <a:t>Fungal:Soil:Time</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2</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a:effectLst/>
                          <a:latin typeface="Times New Roman" panose="02020603050405020304" pitchFamily="18" charset="0"/>
                          <a:ea typeface="맑은 고딕" panose="020B0503020000020004" pitchFamily="50" charset="-127"/>
                          <a:cs typeface="Times New Roman" panose="02020603050405020304" pitchFamily="18" charset="0"/>
                        </a:rPr>
                        <a:t>3.52</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0.030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381793"/>
                  </a:ext>
                </a:extLst>
              </a:tr>
            </a:tbl>
          </a:graphicData>
        </a:graphic>
      </p:graphicFrame>
      <p:pic>
        <p:nvPicPr>
          <p:cNvPr id="21" name="Picture 20" descr="Chart, scatter chart&#10;&#10;Description automatically generated">
            <a:extLst>
              <a:ext uri="{FF2B5EF4-FFF2-40B4-BE49-F238E27FC236}">
                <a16:creationId xmlns:a16="http://schemas.microsoft.com/office/drawing/2014/main" id="{41ECF90B-EFA3-486C-A633-3EACDC466B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555" y="3306625"/>
            <a:ext cx="2993071" cy="2257653"/>
          </a:xfrm>
          <a:prstGeom prst="rect">
            <a:avLst/>
          </a:prstGeom>
        </p:spPr>
      </p:pic>
      <p:pic>
        <p:nvPicPr>
          <p:cNvPr id="23" name="Picture 22" descr="Chart, scatter chart&#10;&#10;Description automatically generated">
            <a:extLst>
              <a:ext uri="{FF2B5EF4-FFF2-40B4-BE49-F238E27FC236}">
                <a16:creationId xmlns:a16="http://schemas.microsoft.com/office/drawing/2014/main" id="{05931EBF-0556-465A-A6DC-3C8CEF47F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8393" y="3359573"/>
            <a:ext cx="2993071" cy="2257653"/>
          </a:xfrm>
          <a:prstGeom prst="rect">
            <a:avLst/>
          </a:prstGeom>
        </p:spPr>
      </p:pic>
      <p:sp>
        <p:nvSpPr>
          <p:cNvPr id="29" name="CustomShape 4">
            <a:extLst>
              <a:ext uri="{FF2B5EF4-FFF2-40B4-BE49-F238E27FC236}">
                <a16:creationId xmlns:a16="http://schemas.microsoft.com/office/drawing/2014/main" id="{740107B1-8074-460B-AC5A-19582DEE3514}"/>
              </a:ext>
            </a:extLst>
          </p:cNvPr>
          <p:cNvSpPr/>
          <p:nvPr/>
        </p:nvSpPr>
        <p:spPr>
          <a:xfrm>
            <a:off x="6370320" y="191209"/>
            <a:ext cx="2354307"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b="1" spc="-1" dirty="0">
                <a:solidFill>
                  <a:srgbClr val="000000"/>
                </a:solidFill>
                <a:latin typeface="Trebuchet MS"/>
              </a:rPr>
              <a:t>Spectral phenotyping </a:t>
            </a:r>
            <a:endParaRPr lang="en-US" sz="1800" b="1" strike="noStrike" spc="-1" dirty="0">
              <a:latin typeface="Arial"/>
            </a:endParaRPr>
          </a:p>
        </p:txBody>
      </p:sp>
      <p:sp>
        <p:nvSpPr>
          <p:cNvPr id="12" name="TextBox 11">
            <a:extLst>
              <a:ext uri="{FF2B5EF4-FFF2-40B4-BE49-F238E27FC236}">
                <a16:creationId xmlns:a16="http://schemas.microsoft.com/office/drawing/2014/main" id="{1BEC9A63-E6F7-4EF1-8FAB-58DACE6B730A}"/>
              </a:ext>
            </a:extLst>
          </p:cNvPr>
          <p:cNvSpPr txBox="1"/>
          <p:nvPr/>
        </p:nvSpPr>
        <p:spPr>
          <a:xfrm>
            <a:off x="638044" y="5610633"/>
            <a:ext cx="8224003" cy="1200329"/>
          </a:xfrm>
          <a:prstGeom prst="rect">
            <a:avLst/>
          </a:prstGeom>
          <a:solidFill>
            <a:schemeClr val="bg1">
              <a:lumMod val="95000"/>
            </a:schemeClr>
          </a:solidFill>
        </p:spPr>
        <p:txBody>
          <a:bodyPr wrap="square" rtlCol="0">
            <a:spAutoFit/>
          </a:bodyPr>
          <a:lstStyle/>
          <a:p>
            <a:pPr algn="ctr"/>
            <a:r>
              <a:rPr lang="en-US" altLang="ko-KR" b="1" dirty="0"/>
              <a:t>Spectral data identified differences in fungal treatment, soil type, and time point. However, the change of spectral data to fungal treatment depended on different soil types and time length after fungal infection and also depended on water availability.</a:t>
            </a:r>
            <a:endParaRPr lang="en-US" b="1" dirty="0"/>
          </a:p>
        </p:txBody>
      </p:sp>
      <p:sp>
        <p:nvSpPr>
          <p:cNvPr id="14" name="Arrow: Right 13">
            <a:extLst>
              <a:ext uri="{FF2B5EF4-FFF2-40B4-BE49-F238E27FC236}">
                <a16:creationId xmlns:a16="http://schemas.microsoft.com/office/drawing/2014/main" id="{CA7E444C-C673-4B39-AA49-C961B7AF1FF6}"/>
              </a:ext>
            </a:extLst>
          </p:cNvPr>
          <p:cNvSpPr/>
          <p:nvPr/>
        </p:nvSpPr>
        <p:spPr>
          <a:xfrm>
            <a:off x="184416" y="5920285"/>
            <a:ext cx="453628" cy="412679"/>
          </a:xfrm>
          <a:prstGeom prst="rightArrow">
            <a:avLst>
              <a:gd name="adj1" fmla="val 50000"/>
              <a:gd name="adj2" fmla="val 662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A6C8174-2FA6-44EF-9F4B-CBC0AAF3CCCE}"/>
              </a:ext>
            </a:extLst>
          </p:cNvPr>
          <p:cNvSpPr txBox="1"/>
          <p:nvPr/>
        </p:nvSpPr>
        <p:spPr>
          <a:xfrm>
            <a:off x="5729591" y="614981"/>
            <a:ext cx="2522763" cy="253916"/>
          </a:xfrm>
          <a:prstGeom prst="rect">
            <a:avLst/>
          </a:prstGeom>
          <a:noFill/>
        </p:spPr>
        <p:txBody>
          <a:bodyPr wrap="square" rtlCol="0">
            <a:spAutoFit/>
          </a:bodyPr>
          <a:lstStyle/>
          <a:p>
            <a:r>
              <a:rPr lang="en-US" sz="1050" dirty="0"/>
              <a:t>*** </a:t>
            </a:r>
            <a:r>
              <a:rPr lang="en-US" sz="1050" i="1" dirty="0"/>
              <a:t>p</a:t>
            </a:r>
            <a:r>
              <a:rPr lang="en-US" sz="1050" dirty="0"/>
              <a:t> &lt; 0.001; ** &lt; 0.01; * </a:t>
            </a:r>
            <a:r>
              <a:rPr lang="en-US" sz="1050"/>
              <a:t>&lt; 0.05</a:t>
            </a:r>
            <a:r>
              <a:rPr lang="en-US" altLang="ko-KR" sz="1050"/>
              <a:t>, . </a:t>
            </a:r>
            <a:r>
              <a:rPr lang="en-US" altLang="ko-KR" sz="1050" dirty="0"/>
              <a:t>&lt; 0.1</a:t>
            </a:r>
            <a:r>
              <a:rPr lang="en-US" sz="1050" dirty="0"/>
              <a:t> </a:t>
            </a:r>
          </a:p>
        </p:txBody>
      </p:sp>
      <p:sp>
        <p:nvSpPr>
          <p:cNvPr id="13" name="TextBox 12">
            <a:extLst>
              <a:ext uri="{FF2B5EF4-FFF2-40B4-BE49-F238E27FC236}">
                <a16:creationId xmlns:a16="http://schemas.microsoft.com/office/drawing/2014/main" id="{C550D652-2A87-48E4-82D8-E40E304E442F}"/>
              </a:ext>
            </a:extLst>
          </p:cNvPr>
          <p:cNvSpPr txBox="1"/>
          <p:nvPr/>
        </p:nvSpPr>
        <p:spPr>
          <a:xfrm>
            <a:off x="7314681" y="3477023"/>
            <a:ext cx="1278642" cy="276999"/>
          </a:xfrm>
          <a:prstGeom prst="rect">
            <a:avLst/>
          </a:prstGeom>
          <a:noFill/>
        </p:spPr>
        <p:txBody>
          <a:bodyPr wrap="square" rtlCol="0">
            <a:spAutoFit/>
          </a:bodyPr>
          <a:lstStyle/>
          <a:p>
            <a:r>
              <a:rPr lang="en-US" sz="1200" i="1" dirty="0"/>
              <a:t>P = </a:t>
            </a:r>
            <a:r>
              <a:rPr lang="en-US" sz="1200" dirty="0"/>
              <a:t>0.06 </a:t>
            </a:r>
          </a:p>
        </p:txBody>
      </p:sp>
      <p:sp>
        <p:nvSpPr>
          <p:cNvPr id="15" name="TextBox 14">
            <a:extLst>
              <a:ext uri="{FF2B5EF4-FFF2-40B4-BE49-F238E27FC236}">
                <a16:creationId xmlns:a16="http://schemas.microsoft.com/office/drawing/2014/main" id="{3A7925F3-0AAB-4661-B00F-6589684885FC}"/>
              </a:ext>
            </a:extLst>
          </p:cNvPr>
          <p:cNvSpPr txBox="1"/>
          <p:nvPr/>
        </p:nvSpPr>
        <p:spPr>
          <a:xfrm>
            <a:off x="3454608" y="3477024"/>
            <a:ext cx="1278642" cy="276999"/>
          </a:xfrm>
          <a:prstGeom prst="rect">
            <a:avLst/>
          </a:prstGeom>
          <a:noFill/>
        </p:spPr>
        <p:txBody>
          <a:bodyPr wrap="square" rtlCol="0">
            <a:spAutoFit/>
          </a:bodyPr>
          <a:lstStyle/>
          <a:p>
            <a:r>
              <a:rPr lang="en-US" sz="1200" i="1" dirty="0"/>
              <a:t>P </a:t>
            </a:r>
            <a:r>
              <a:rPr lang="en-US" altLang="ko-KR" sz="1200" i="1" dirty="0"/>
              <a:t>=</a:t>
            </a:r>
            <a:r>
              <a:rPr lang="en-US" sz="1200" i="1" dirty="0"/>
              <a:t> </a:t>
            </a:r>
            <a:r>
              <a:rPr lang="en-US" sz="1200" dirty="0"/>
              <a:t>0.0</a:t>
            </a:r>
            <a:r>
              <a:rPr lang="en-US" altLang="ko-KR" sz="1200" dirty="0"/>
              <a:t>2</a:t>
            </a:r>
            <a:r>
              <a:rPr lang="en-US" sz="1200" dirty="0"/>
              <a:t> </a:t>
            </a:r>
          </a:p>
        </p:txBody>
      </p:sp>
      <p:graphicFrame>
        <p:nvGraphicFramePr>
          <p:cNvPr id="17" name="Table 16">
            <a:extLst>
              <a:ext uri="{FF2B5EF4-FFF2-40B4-BE49-F238E27FC236}">
                <a16:creationId xmlns:a16="http://schemas.microsoft.com/office/drawing/2014/main" id="{B9C266E8-7994-471C-9A2E-0963C7C77C8E}"/>
              </a:ext>
            </a:extLst>
          </p:cNvPr>
          <p:cNvGraphicFramePr>
            <a:graphicFrameLocks noGrp="1"/>
          </p:cNvGraphicFramePr>
          <p:nvPr>
            <p:extLst>
              <p:ext uri="{D42A27DB-BD31-4B8C-83A1-F6EECF244321}">
                <p14:modId xmlns:p14="http://schemas.microsoft.com/office/powerpoint/2010/main" val="4223986284"/>
              </p:ext>
            </p:extLst>
          </p:nvPr>
        </p:nvGraphicFramePr>
        <p:xfrm>
          <a:off x="1006136" y="2669048"/>
          <a:ext cx="7191516" cy="485394"/>
        </p:xfrm>
        <a:graphic>
          <a:graphicData uri="http://schemas.openxmlformats.org/drawingml/2006/table">
            <a:tbl>
              <a:tblPr firstRow="1" firstCol="1" bandRow="1"/>
              <a:tblGrid>
                <a:gridCol w="2641736">
                  <a:extLst>
                    <a:ext uri="{9D8B030D-6E8A-4147-A177-3AD203B41FA5}">
                      <a16:colId xmlns:a16="http://schemas.microsoft.com/office/drawing/2014/main" val="4167200784"/>
                    </a:ext>
                  </a:extLst>
                </a:gridCol>
                <a:gridCol w="1896894">
                  <a:extLst>
                    <a:ext uri="{9D8B030D-6E8A-4147-A177-3AD203B41FA5}">
                      <a16:colId xmlns:a16="http://schemas.microsoft.com/office/drawing/2014/main" val="3706688806"/>
                    </a:ext>
                  </a:extLst>
                </a:gridCol>
                <a:gridCol w="872555">
                  <a:extLst>
                    <a:ext uri="{9D8B030D-6E8A-4147-A177-3AD203B41FA5}">
                      <a16:colId xmlns:a16="http://schemas.microsoft.com/office/drawing/2014/main" val="1442396463"/>
                    </a:ext>
                  </a:extLst>
                </a:gridCol>
                <a:gridCol w="1780331">
                  <a:extLst>
                    <a:ext uri="{9D8B030D-6E8A-4147-A177-3AD203B41FA5}">
                      <a16:colId xmlns:a16="http://schemas.microsoft.com/office/drawing/2014/main" val="2330230330"/>
                    </a:ext>
                  </a:extLst>
                </a:gridCol>
              </a:tblGrid>
              <a:tr h="0">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Effect</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a:effectLst/>
                          <a:latin typeface="Times New Roman" panose="02020603050405020304" pitchFamily="18" charset="0"/>
                          <a:ea typeface="맑은 고딕" panose="020B0503020000020004" pitchFamily="50" charset="-127"/>
                          <a:cs typeface="Times New Roman" panose="02020603050405020304" pitchFamily="18" charset="0"/>
                        </a:rPr>
                        <a:t>df</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F</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a:effectLst/>
                          <a:latin typeface="Times New Roman" panose="02020603050405020304" pitchFamily="18" charset="0"/>
                          <a:ea typeface="맑은 고딕" panose="020B0503020000020004" pitchFamily="50" charset="-127"/>
                          <a:cs typeface="Times New Roman" panose="02020603050405020304" pitchFamily="18" charset="0"/>
                        </a:rPr>
                        <a:t>p</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214464"/>
                  </a:ext>
                </a:extLst>
              </a:tr>
              <a:tr h="0">
                <a:tc>
                  <a:txBody>
                    <a:bodyPr/>
                    <a:lstStyle/>
                    <a:p>
                      <a:pPr marL="0" marR="0" algn="ctr" latinLnBrk="1">
                        <a:lnSpc>
                          <a:spcPct val="107000"/>
                        </a:lnSpc>
                        <a:spcBef>
                          <a:spcPts val="0"/>
                        </a:spcBef>
                        <a:spcAft>
                          <a:spcPts val="0"/>
                        </a:spcAft>
                      </a:pPr>
                      <a:r>
                        <a:rPr lang="en-US" sz="1600" i="1" kern="100" dirty="0" err="1">
                          <a:effectLst/>
                          <a:latin typeface="Times New Roman" panose="02020603050405020304" pitchFamily="18" charset="0"/>
                          <a:ea typeface="맑은 고딕" panose="020B0503020000020004" pitchFamily="50" charset="-127"/>
                          <a:cs typeface="Times New Roman" panose="02020603050405020304" pitchFamily="18" charset="0"/>
                        </a:rPr>
                        <a:t>Gm</a:t>
                      </a:r>
                      <a:r>
                        <a:rPr lang="en-US" sz="1600" kern="100" dirty="0" err="1">
                          <a:effectLst/>
                          <a:latin typeface="Times New Roman" panose="02020603050405020304" pitchFamily="18" charset="0"/>
                          <a:ea typeface="맑은 고딕" panose="020B0503020000020004" pitchFamily="50" charset="-127"/>
                          <a:cs typeface="Times New Roman" panose="02020603050405020304" pitchFamily="18" charset="0"/>
                        </a:rPr>
                        <a:t>:</a:t>
                      </a:r>
                      <a:r>
                        <a:rPr lang="en-US" altLang="ko-KR" sz="1600" kern="100" dirty="0" err="1">
                          <a:effectLst/>
                          <a:latin typeface="Times New Roman" panose="02020603050405020304" pitchFamily="18" charset="0"/>
                          <a:ea typeface="맑은 고딕" panose="020B0503020000020004" pitchFamily="50" charset="-127"/>
                          <a:cs typeface="Times New Roman" panose="02020603050405020304" pitchFamily="18" charset="0"/>
                        </a:rPr>
                        <a:t>Drought</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a:effectLst/>
                          <a:latin typeface="Times New Roman" panose="02020603050405020304" pitchFamily="18" charset="0"/>
                          <a:ea typeface="맑은 고딕" panose="020B0503020000020004" pitchFamily="50" charset="-127"/>
                          <a:cs typeface="Times New Roman" panose="02020603050405020304" pitchFamily="18" charset="0"/>
                        </a:rPr>
                        <a:t>3.34</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0.063 .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3860066"/>
                  </a:ext>
                </a:extLst>
              </a:tr>
            </a:tbl>
          </a:graphicData>
        </a:graphic>
      </p:graphicFrame>
    </p:spTree>
    <p:extLst>
      <p:ext uri="{BB962C8B-B14F-4D97-AF65-F5344CB8AC3E}">
        <p14:creationId xmlns:p14="http://schemas.microsoft.com/office/powerpoint/2010/main" val="253986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481DD93-7C27-4C30-A3E8-E010F6E62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98" y="3139411"/>
            <a:ext cx="3634508" cy="256032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BCA559E4-98E8-4F56-929D-CB30309EA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148" y="3156251"/>
            <a:ext cx="3634507" cy="2560320"/>
          </a:xfrm>
          <a:prstGeom prst="rect">
            <a:avLst/>
          </a:prstGeom>
        </p:spPr>
      </p:pic>
      <p:graphicFrame>
        <p:nvGraphicFramePr>
          <p:cNvPr id="4" name="Table 3">
            <a:extLst>
              <a:ext uri="{FF2B5EF4-FFF2-40B4-BE49-F238E27FC236}">
                <a16:creationId xmlns:a16="http://schemas.microsoft.com/office/drawing/2014/main" id="{D5966E40-FBCC-4130-A688-9B3E9725C673}"/>
              </a:ext>
            </a:extLst>
          </p:cNvPr>
          <p:cNvGraphicFramePr>
            <a:graphicFrameLocks noGrp="1"/>
          </p:cNvGraphicFramePr>
          <p:nvPr>
            <p:extLst>
              <p:ext uri="{D42A27DB-BD31-4B8C-83A1-F6EECF244321}">
                <p14:modId xmlns:p14="http://schemas.microsoft.com/office/powerpoint/2010/main" val="2389321647"/>
              </p:ext>
            </p:extLst>
          </p:nvPr>
        </p:nvGraphicFramePr>
        <p:xfrm>
          <a:off x="976243" y="761582"/>
          <a:ext cx="7191515" cy="2059668"/>
        </p:xfrm>
        <a:graphic>
          <a:graphicData uri="http://schemas.openxmlformats.org/drawingml/2006/table">
            <a:tbl>
              <a:tblPr firstRow="1" firstCol="1" bandRow="1"/>
              <a:tblGrid>
                <a:gridCol w="2899916">
                  <a:extLst>
                    <a:ext uri="{9D8B030D-6E8A-4147-A177-3AD203B41FA5}">
                      <a16:colId xmlns:a16="http://schemas.microsoft.com/office/drawing/2014/main" val="3124749630"/>
                    </a:ext>
                  </a:extLst>
                </a:gridCol>
                <a:gridCol w="1430533">
                  <a:extLst>
                    <a:ext uri="{9D8B030D-6E8A-4147-A177-3AD203B41FA5}">
                      <a16:colId xmlns:a16="http://schemas.microsoft.com/office/drawing/2014/main" val="2014711414"/>
                    </a:ext>
                  </a:extLst>
                </a:gridCol>
                <a:gridCol w="1430533">
                  <a:extLst>
                    <a:ext uri="{9D8B030D-6E8A-4147-A177-3AD203B41FA5}">
                      <a16:colId xmlns:a16="http://schemas.microsoft.com/office/drawing/2014/main" val="2575042096"/>
                    </a:ext>
                  </a:extLst>
                </a:gridCol>
                <a:gridCol w="1430533">
                  <a:extLst>
                    <a:ext uri="{9D8B030D-6E8A-4147-A177-3AD203B41FA5}">
                      <a16:colId xmlns:a16="http://schemas.microsoft.com/office/drawing/2014/main" val="1045534648"/>
                    </a:ext>
                  </a:extLst>
                </a:gridCol>
              </a:tblGrid>
              <a:tr h="248784">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Effect</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dirty="0">
                          <a:effectLst/>
                          <a:latin typeface="Times New Roman" panose="02020603050405020304" pitchFamily="18" charset="0"/>
                          <a:ea typeface="맑은 고딕" panose="020B0503020000020004" pitchFamily="50" charset="-127"/>
                          <a:cs typeface="Times New Roman" panose="02020603050405020304" pitchFamily="18" charset="0"/>
                        </a:rPr>
                        <a:t>df</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a:effectLst/>
                          <a:latin typeface="Times New Roman" panose="02020603050405020304" pitchFamily="18" charset="0"/>
                          <a:ea typeface="맑은 고딕" panose="020B0503020000020004" pitchFamily="50" charset="-127"/>
                          <a:cs typeface="Times New Roman" panose="02020603050405020304" pitchFamily="18" charset="0"/>
                        </a:rPr>
                        <a:t>F</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a:effectLst/>
                          <a:latin typeface="Times New Roman" panose="02020603050405020304" pitchFamily="18" charset="0"/>
                          <a:ea typeface="맑은 고딕" panose="020B0503020000020004" pitchFamily="50" charset="-127"/>
                          <a:cs typeface="Times New Roman" panose="02020603050405020304" pitchFamily="18" charset="0"/>
                        </a:rPr>
                        <a:t>p</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484970"/>
                  </a:ext>
                </a:extLst>
              </a:tr>
              <a:tr h="301814">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Drought treatment (W</a:t>
                      </a: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a:t>
                      </a: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W</a:t>
                      </a: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a:t>
                      </a: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3.25</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0.042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57768084"/>
                  </a:ext>
                </a:extLst>
              </a:tr>
              <a:tr h="301814">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Nutrient treatment (N+, N-)</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21.16</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&lt; 0.001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998288926"/>
                  </a:ext>
                </a:extLst>
              </a:tr>
              <a:tr h="301814">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Time </a:t>
                      </a: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point</a:t>
                      </a: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(1, 2)</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a:effectLst/>
                          <a:latin typeface="Times New Roman" panose="02020603050405020304" pitchFamily="18" charset="0"/>
                          <a:ea typeface="맑은 고딕" panose="020B0503020000020004" pitchFamily="50" charset="-127"/>
                          <a:cs typeface="Times New Roman" panose="02020603050405020304" pitchFamily="18" charset="0"/>
                        </a:rPr>
                        <a:t>35.97</a:t>
                      </a:r>
                      <a:endParaRPr lang="en-US" sz="11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&lt; 0.001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35328215"/>
                  </a:ext>
                </a:extLst>
              </a:tr>
              <a:tr h="301814">
                <a:tc>
                  <a:txBody>
                    <a:bodyPr/>
                    <a:lstStyle/>
                    <a:p>
                      <a:pPr marL="0" marR="0" algn="ctr" latinLnBrk="1">
                        <a:lnSpc>
                          <a:spcPct val="107000"/>
                        </a:lnSpc>
                        <a:spcBef>
                          <a:spcPts val="0"/>
                        </a:spcBef>
                        <a:spcAft>
                          <a:spcPts val="0"/>
                        </a:spcAft>
                      </a:pPr>
                      <a:r>
                        <a:rPr lang="en-US" sz="1600" kern="100" dirty="0" err="1">
                          <a:effectLst/>
                          <a:latin typeface="Times New Roman" panose="02020603050405020304" pitchFamily="18" charset="0"/>
                          <a:ea typeface="맑은 고딕" panose="020B0503020000020004" pitchFamily="50" charset="-127"/>
                          <a:cs typeface="Times New Roman" panose="02020603050405020304" pitchFamily="18" charset="0"/>
                        </a:rPr>
                        <a:t>Drought:Nutrient</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2.83</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0.059 .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332177402"/>
                  </a:ext>
                </a:extLst>
              </a:tr>
              <a:tr h="301814">
                <a:tc>
                  <a:txBody>
                    <a:bodyPr/>
                    <a:lstStyle/>
                    <a:p>
                      <a:pPr marL="0" marR="0" algn="ctr" latinLnBrk="1">
                        <a:lnSpc>
                          <a:spcPct val="107000"/>
                        </a:lnSpc>
                        <a:spcBef>
                          <a:spcPts val="0"/>
                        </a:spcBef>
                        <a:spcAft>
                          <a:spcPts val="0"/>
                        </a:spcAft>
                      </a:pPr>
                      <a:r>
                        <a:rPr lang="en-US" sz="1600" kern="100" dirty="0" err="1">
                          <a:effectLst/>
                          <a:latin typeface="Times New Roman" panose="02020603050405020304" pitchFamily="18" charset="0"/>
                          <a:ea typeface="맑은 고딕" panose="020B0503020000020004" pitchFamily="50" charset="-127"/>
                          <a:cs typeface="Times New Roman" panose="02020603050405020304" pitchFamily="18" charset="0"/>
                        </a:rPr>
                        <a:t>Drought:Time</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8.93</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&lt; 0.001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55008569"/>
                  </a:ext>
                </a:extLst>
              </a:tr>
              <a:tr h="301814">
                <a:tc>
                  <a:txBody>
                    <a:bodyPr/>
                    <a:lstStyle/>
                    <a:p>
                      <a:pPr marL="0" marR="0" algn="ctr" latinLnBrk="1">
                        <a:lnSpc>
                          <a:spcPct val="107000"/>
                        </a:lnSpc>
                        <a:spcBef>
                          <a:spcPts val="0"/>
                        </a:spcBef>
                        <a:spcAft>
                          <a:spcPts val="0"/>
                        </a:spcAft>
                      </a:pPr>
                      <a:r>
                        <a:rPr lang="en-US" sz="1600" kern="100" dirty="0" err="1">
                          <a:effectLst/>
                          <a:latin typeface="Times New Roman" panose="02020603050405020304" pitchFamily="18" charset="0"/>
                          <a:ea typeface="맑은 고딕" panose="020B0503020000020004" pitchFamily="50" charset="-127"/>
                          <a:cs typeface="Times New Roman" panose="02020603050405020304" pitchFamily="18" charset="0"/>
                        </a:rPr>
                        <a:t>Nutrient:Time</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2.68</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       0.068 .</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0227116"/>
                  </a:ext>
                </a:extLst>
              </a:tr>
            </a:tbl>
          </a:graphicData>
        </a:graphic>
      </p:graphicFrame>
      <p:sp>
        <p:nvSpPr>
          <p:cNvPr id="18" name="TextBox 17">
            <a:extLst>
              <a:ext uri="{FF2B5EF4-FFF2-40B4-BE49-F238E27FC236}">
                <a16:creationId xmlns:a16="http://schemas.microsoft.com/office/drawing/2014/main" id="{B3F76A23-312C-4279-B6C6-D54400D942AF}"/>
              </a:ext>
            </a:extLst>
          </p:cNvPr>
          <p:cNvSpPr txBox="1"/>
          <p:nvPr/>
        </p:nvSpPr>
        <p:spPr>
          <a:xfrm>
            <a:off x="1266724" y="3021581"/>
            <a:ext cx="1942821" cy="338554"/>
          </a:xfrm>
          <a:prstGeom prst="rect">
            <a:avLst/>
          </a:prstGeom>
          <a:noFill/>
        </p:spPr>
        <p:txBody>
          <a:bodyPr wrap="square" rtlCol="0">
            <a:spAutoFit/>
          </a:bodyPr>
          <a:lstStyle/>
          <a:p>
            <a:r>
              <a:rPr lang="en-US" sz="1600" dirty="0"/>
              <a:t>Drought treatment</a:t>
            </a:r>
          </a:p>
        </p:txBody>
      </p:sp>
      <p:sp>
        <p:nvSpPr>
          <p:cNvPr id="19" name="TextBox 18">
            <a:extLst>
              <a:ext uri="{FF2B5EF4-FFF2-40B4-BE49-F238E27FC236}">
                <a16:creationId xmlns:a16="http://schemas.microsoft.com/office/drawing/2014/main" id="{286342D6-2FF4-4BB0-B974-669D7C653A54}"/>
              </a:ext>
            </a:extLst>
          </p:cNvPr>
          <p:cNvSpPr txBox="1"/>
          <p:nvPr/>
        </p:nvSpPr>
        <p:spPr>
          <a:xfrm>
            <a:off x="5401615" y="3021291"/>
            <a:ext cx="1942821" cy="338554"/>
          </a:xfrm>
          <a:prstGeom prst="rect">
            <a:avLst/>
          </a:prstGeom>
          <a:noFill/>
        </p:spPr>
        <p:txBody>
          <a:bodyPr wrap="square" rtlCol="0">
            <a:spAutoFit/>
          </a:bodyPr>
          <a:lstStyle/>
          <a:p>
            <a:r>
              <a:rPr lang="en-US" sz="1600" dirty="0"/>
              <a:t>Nutrient treatment</a:t>
            </a:r>
          </a:p>
        </p:txBody>
      </p:sp>
      <p:sp>
        <p:nvSpPr>
          <p:cNvPr id="25" name="CustomShape 1">
            <a:extLst>
              <a:ext uri="{FF2B5EF4-FFF2-40B4-BE49-F238E27FC236}">
                <a16:creationId xmlns:a16="http://schemas.microsoft.com/office/drawing/2014/main" id="{BD95165B-1B24-4FFE-B8E0-046EAEAEC180}"/>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US" sz="1200" b="0" strike="noStrike" spc="-1" dirty="0">
              <a:latin typeface="Arial"/>
            </a:endParaRPr>
          </a:p>
        </p:txBody>
      </p:sp>
      <p:sp>
        <p:nvSpPr>
          <p:cNvPr id="12" name="TextBox 11">
            <a:extLst>
              <a:ext uri="{FF2B5EF4-FFF2-40B4-BE49-F238E27FC236}">
                <a16:creationId xmlns:a16="http://schemas.microsoft.com/office/drawing/2014/main" id="{1BD73AA5-51BC-48AA-A425-F370F4703BAC}"/>
              </a:ext>
            </a:extLst>
          </p:cNvPr>
          <p:cNvSpPr txBox="1"/>
          <p:nvPr/>
        </p:nvSpPr>
        <p:spPr>
          <a:xfrm>
            <a:off x="880935" y="5638936"/>
            <a:ext cx="7565720" cy="923330"/>
          </a:xfrm>
          <a:prstGeom prst="rect">
            <a:avLst/>
          </a:prstGeom>
          <a:solidFill>
            <a:schemeClr val="bg1">
              <a:lumMod val="95000"/>
            </a:schemeClr>
          </a:solidFill>
        </p:spPr>
        <p:txBody>
          <a:bodyPr wrap="square" rtlCol="0">
            <a:spAutoFit/>
          </a:bodyPr>
          <a:lstStyle/>
          <a:p>
            <a:r>
              <a:rPr lang="en-US" altLang="ko-KR" b="1" dirty="0"/>
              <a:t>Spectral data classified different groups in drought and nutrient treatment,  and these responses of spectral data were affected with other treatments and time points.</a:t>
            </a:r>
            <a:endParaRPr lang="en-US" b="1" dirty="0"/>
          </a:p>
        </p:txBody>
      </p:sp>
      <p:sp>
        <p:nvSpPr>
          <p:cNvPr id="13" name="Arrow: Right 12">
            <a:extLst>
              <a:ext uri="{FF2B5EF4-FFF2-40B4-BE49-F238E27FC236}">
                <a16:creationId xmlns:a16="http://schemas.microsoft.com/office/drawing/2014/main" id="{08798400-F63D-46D1-B261-BF8A1A919B10}"/>
              </a:ext>
            </a:extLst>
          </p:cNvPr>
          <p:cNvSpPr/>
          <p:nvPr/>
        </p:nvSpPr>
        <p:spPr>
          <a:xfrm>
            <a:off x="233184" y="5978904"/>
            <a:ext cx="453628" cy="412679"/>
          </a:xfrm>
          <a:prstGeom prst="rightArrow">
            <a:avLst>
              <a:gd name="adj1" fmla="val 50000"/>
              <a:gd name="adj2" fmla="val 662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551BEC-B01C-4CF6-8392-A773B35C7958}"/>
              </a:ext>
            </a:extLst>
          </p:cNvPr>
          <p:cNvSpPr txBox="1"/>
          <p:nvPr/>
        </p:nvSpPr>
        <p:spPr>
          <a:xfrm>
            <a:off x="5769201" y="535523"/>
            <a:ext cx="2585659" cy="253916"/>
          </a:xfrm>
          <a:prstGeom prst="rect">
            <a:avLst/>
          </a:prstGeom>
          <a:noFill/>
        </p:spPr>
        <p:txBody>
          <a:bodyPr wrap="square" rtlCol="0">
            <a:spAutoFit/>
          </a:bodyPr>
          <a:lstStyle/>
          <a:p>
            <a:r>
              <a:rPr lang="en-US" sz="1050" dirty="0"/>
              <a:t>*** </a:t>
            </a:r>
            <a:r>
              <a:rPr lang="en-US" sz="1050" i="1" dirty="0"/>
              <a:t>p</a:t>
            </a:r>
            <a:r>
              <a:rPr lang="en-US" sz="1050" dirty="0"/>
              <a:t> &lt; 0.001; ** &lt; 0.01; * &lt; 0.05; . &lt; 0.1  </a:t>
            </a:r>
          </a:p>
        </p:txBody>
      </p:sp>
      <p:sp>
        <p:nvSpPr>
          <p:cNvPr id="14" name="CustomShape 4">
            <a:extLst>
              <a:ext uri="{FF2B5EF4-FFF2-40B4-BE49-F238E27FC236}">
                <a16:creationId xmlns:a16="http://schemas.microsoft.com/office/drawing/2014/main" id="{A71C016C-8647-412A-B910-8A062242284D}"/>
              </a:ext>
            </a:extLst>
          </p:cNvPr>
          <p:cNvSpPr/>
          <p:nvPr/>
        </p:nvSpPr>
        <p:spPr>
          <a:xfrm>
            <a:off x="6370320" y="191209"/>
            <a:ext cx="2354307"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b="1" spc="-1" dirty="0">
                <a:solidFill>
                  <a:srgbClr val="000000"/>
                </a:solidFill>
                <a:latin typeface="Trebuchet MS"/>
              </a:rPr>
              <a:t>Spectral phenotyping </a:t>
            </a:r>
            <a:endParaRPr lang="en-US" sz="1800" b="1" strike="noStrike" spc="-1" dirty="0">
              <a:latin typeface="Arial"/>
            </a:endParaRPr>
          </a:p>
        </p:txBody>
      </p:sp>
      <p:sp>
        <p:nvSpPr>
          <p:cNvPr id="16" name="CustomShape 2">
            <a:extLst>
              <a:ext uri="{FF2B5EF4-FFF2-40B4-BE49-F238E27FC236}">
                <a16:creationId xmlns:a16="http://schemas.microsoft.com/office/drawing/2014/main" id="{054A8AA9-3F34-4A02-BA47-723884B4D37F}"/>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446099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EC9A63-E6F7-4EF1-8FAB-58DACE6B730A}"/>
              </a:ext>
            </a:extLst>
          </p:cNvPr>
          <p:cNvSpPr txBox="1"/>
          <p:nvPr/>
        </p:nvSpPr>
        <p:spPr>
          <a:xfrm>
            <a:off x="686813" y="4848937"/>
            <a:ext cx="8224003" cy="923330"/>
          </a:xfrm>
          <a:prstGeom prst="rect">
            <a:avLst/>
          </a:prstGeom>
          <a:solidFill>
            <a:schemeClr val="bg1">
              <a:lumMod val="95000"/>
            </a:schemeClr>
          </a:solidFill>
        </p:spPr>
        <p:txBody>
          <a:bodyPr wrap="square" rtlCol="0">
            <a:spAutoFit/>
          </a:bodyPr>
          <a:lstStyle/>
          <a:p>
            <a:pPr algn="ctr"/>
            <a:r>
              <a:rPr lang="en-US" altLang="ko-KR" dirty="0"/>
              <a:t>Spectrally predicted leaf trait responses varied among treatments of fungal infection, soil type, and time. We found significant fungal infection effects for gas-exchange related leaf traits.</a:t>
            </a:r>
            <a:endParaRPr lang="en-US" b="1" dirty="0"/>
          </a:p>
        </p:txBody>
      </p:sp>
      <p:sp>
        <p:nvSpPr>
          <p:cNvPr id="14" name="Arrow: Right 13">
            <a:extLst>
              <a:ext uri="{FF2B5EF4-FFF2-40B4-BE49-F238E27FC236}">
                <a16:creationId xmlns:a16="http://schemas.microsoft.com/office/drawing/2014/main" id="{CA7E444C-C673-4B39-AA49-C961B7AF1FF6}"/>
              </a:ext>
            </a:extLst>
          </p:cNvPr>
          <p:cNvSpPr/>
          <p:nvPr/>
        </p:nvSpPr>
        <p:spPr>
          <a:xfrm>
            <a:off x="233184" y="5111551"/>
            <a:ext cx="453628" cy="412679"/>
          </a:xfrm>
          <a:prstGeom prst="rightArrow">
            <a:avLst>
              <a:gd name="adj1" fmla="val 50000"/>
              <a:gd name="adj2" fmla="val 662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71924A04-BB8C-4385-90A4-5C3C847B56B3}"/>
              </a:ext>
            </a:extLst>
          </p:cNvPr>
          <p:cNvGraphicFramePr>
            <a:graphicFrameLocks noGrp="1"/>
          </p:cNvGraphicFramePr>
          <p:nvPr>
            <p:extLst>
              <p:ext uri="{D42A27DB-BD31-4B8C-83A1-F6EECF244321}">
                <p14:modId xmlns:p14="http://schemas.microsoft.com/office/powerpoint/2010/main" val="2860529140"/>
              </p:ext>
            </p:extLst>
          </p:nvPr>
        </p:nvGraphicFramePr>
        <p:xfrm>
          <a:off x="386080" y="1200073"/>
          <a:ext cx="8230080" cy="2746569"/>
        </p:xfrm>
        <a:graphic>
          <a:graphicData uri="http://schemas.openxmlformats.org/drawingml/2006/table">
            <a:tbl>
              <a:tblPr firstRow="1" firstCol="1" bandRow="1">
                <a:tableStyleId>{2D5ABB26-0587-4C30-8999-92F81FD0307C}</a:tableStyleId>
              </a:tblPr>
              <a:tblGrid>
                <a:gridCol w="965523">
                  <a:extLst>
                    <a:ext uri="{9D8B030D-6E8A-4147-A177-3AD203B41FA5}">
                      <a16:colId xmlns:a16="http://schemas.microsoft.com/office/drawing/2014/main" val="2696167639"/>
                    </a:ext>
                  </a:extLst>
                </a:gridCol>
                <a:gridCol w="313530">
                  <a:extLst>
                    <a:ext uri="{9D8B030D-6E8A-4147-A177-3AD203B41FA5}">
                      <a16:colId xmlns:a16="http://schemas.microsoft.com/office/drawing/2014/main" val="2682344141"/>
                    </a:ext>
                  </a:extLst>
                </a:gridCol>
                <a:gridCol w="649625">
                  <a:extLst>
                    <a:ext uri="{9D8B030D-6E8A-4147-A177-3AD203B41FA5}">
                      <a16:colId xmlns:a16="http://schemas.microsoft.com/office/drawing/2014/main" val="4068012316"/>
                    </a:ext>
                  </a:extLst>
                </a:gridCol>
                <a:gridCol w="739802">
                  <a:extLst>
                    <a:ext uri="{9D8B030D-6E8A-4147-A177-3AD203B41FA5}">
                      <a16:colId xmlns:a16="http://schemas.microsoft.com/office/drawing/2014/main" val="4105672719"/>
                    </a:ext>
                  </a:extLst>
                </a:gridCol>
                <a:gridCol w="696011">
                  <a:extLst>
                    <a:ext uri="{9D8B030D-6E8A-4147-A177-3AD203B41FA5}">
                      <a16:colId xmlns:a16="http://schemas.microsoft.com/office/drawing/2014/main" val="89199156"/>
                    </a:ext>
                  </a:extLst>
                </a:gridCol>
                <a:gridCol w="694713">
                  <a:extLst>
                    <a:ext uri="{9D8B030D-6E8A-4147-A177-3AD203B41FA5}">
                      <a16:colId xmlns:a16="http://schemas.microsoft.com/office/drawing/2014/main" val="2526762804"/>
                    </a:ext>
                  </a:extLst>
                </a:gridCol>
                <a:gridCol w="770976">
                  <a:extLst>
                    <a:ext uri="{9D8B030D-6E8A-4147-A177-3AD203B41FA5}">
                      <a16:colId xmlns:a16="http://schemas.microsoft.com/office/drawing/2014/main" val="1710238534"/>
                    </a:ext>
                  </a:extLst>
                </a:gridCol>
                <a:gridCol w="619749">
                  <a:extLst>
                    <a:ext uri="{9D8B030D-6E8A-4147-A177-3AD203B41FA5}">
                      <a16:colId xmlns:a16="http://schemas.microsoft.com/office/drawing/2014/main" val="381791416"/>
                    </a:ext>
                  </a:extLst>
                </a:gridCol>
                <a:gridCol w="694713">
                  <a:extLst>
                    <a:ext uri="{9D8B030D-6E8A-4147-A177-3AD203B41FA5}">
                      <a16:colId xmlns:a16="http://schemas.microsoft.com/office/drawing/2014/main" val="3028032321"/>
                    </a:ext>
                  </a:extLst>
                </a:gridCol>
                <a:gridCol w="635926">
                  <a:extLst>
                    <a:ext uri="{9D8B030D-6E8A-4147-A177-3AD203B41FA5}">
                      <a16:colId xmlns:a16="http://schemas.microsoft.com/office/drawing/2014/main" val="1065839218"/>
                    </a:ext>
                  </a:extLst>
                </a:gridCol>
                <a:gridCol w="722366">
                  <a:extLst>
                    <a:ext uri="{9D8B030D-6E8A-4147-A177-3AD203B41FA5}">
                      <a16:colId xmlns:a16="http://schemas.microsoft.com/office/drawing/2014/main" val="1041331071"/>
                    </a:ext>
                  </a:extLst>
                </a:gridCol>
                <a:gridCol w="727146">
                  <a:extLst>
                    <a:ext uri="{9D8B030D-6E8A-4147-A177-3AD203B41FA5}">
                      <a16:colId xmlns:a16="http://schemas.microsoft.com/office/drawing/2014/main" val="205367465"/>
                    </a:ext>
                  </a:extLst>
                </a:gridCol>
              </a:tblGrid>
              <a:tr h="300101">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Treatment</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i="1" kern="0" dirty="0">
                          <a:effectLst/>
                          <a:latin typeface="Arial" panose="020B0604020202020204" pitchFamily="34" charset="0"/>
                          <a:cs typeface="Arial" panose="020B0604020202020204" pitchFamily="34" charset="0"/>
                        </a:rPr>
                        <a:t>df</a:t>
                      </a:r>
                      <a:endParaRPr lang="en-US" sz="1500" i="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i="1" kern="0" dirty="0">
                          <a:effectLst/>
                          <a:latin typeface="Arial" panose="020B0604020202020204" pitchFamily="34" charset="0"/>
                          <a:cs typeface="Arial" panose="020B0604020202020204" pitchFamily="34" charset="0"/>
                        </a:rPr>
                        <a:t>A</a:t>
                      </a:r>
                      <a:endParaRPr lang="en-US" sz="1500" i="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i="1" kern="0" dirty="0" err="1">
                          <a:effectLst/>
                          <a:latin typeface="Arial" panose="020B0604020202020204" pitchFamily="34" charset="0"/>
                          <a:cs typeface="Arial" panose="020B0604020202020204" pitchFamily="34" charset="0"/>
                        </a:rPr>
                        <a:t>g</a:t>
                      </a:r>
                      <a:r>
                        <a:rPr lang="en-US" sz="1500" kern="0" baseline="-25000" dirty="0" err="1">
                          <a:effectLst/>
                          <a:latin typeface="Arial" panose="020B0604020202020204" pitchFamily="34" charset="0"/>
                          <a:cs typeface="Arial" panose="020B0604020202020204" pitchFamily="34" charset="0"/>
                        </a:rPr>
                        <a:t>s</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i="1" kern="0" dirty="0">
                          <a:effectLst/>
                          <a:latin typeface="Arial" panose="020B0604020202020204" pitchFamily="34" charset="0"/>
                          <a:cs typeface="Arial" panose="020B0604020202020204" pitchFamily="34" charset="0"/>
                        </a:rPr>
                        <a:t>C</a:t>
                      </a:r>
                      <a:r>
                        <a:rPr lang="en-US" sz="1500" kern="0" baseline="-25000" dirty="0">
                          <a:effectLst/>
                          <a:latin typeface="Arial" panose="020B0604020202020204" pitchFamily="34" charset="0"/>
                          <a:cs typeface="Arial" panose="020B0604020202020204" pitchFamily="34" charset="0"/>
                        </a:rPr>
                        <a:t>i</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i="1" kern="0" dirty="0">
                          <a:effectLst/>
                          <a:latin typeface="Arial" panose="020B0604020202020204" pitchFamily="34" charset="0"/>
                          <a:cs typeface="Arial" panose="020B0604020202020204" pitchFamily="34" charset="0"/>
                        </a:rPr>
                        <a:t>E</a:t>
                      </a:r>
                      <a:endParaRPr lang="en-US" sz="1500" i="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dirty="0" err="1">
                          <a:effectLst/>
                          <a:latin typeface="Arial" panose="020B0604020202020204" pitchFamily="34" charset="0"/>
                          <a:cs typeface="Arial" panose="020B0604020202020204" pitchFamily="34" charset="0"/>
                        </a:rPr>
                        <a:t>WUE</a:t>
                      </a:r>
                      <a:r>
                        <a:rPr lang="en-US" sz="1500" kern="0" baseline="-25000" dirty="0" err="1">
                          <a:effectLst/>
                          <a:latin typeface="Arial" panose="020B0604020202020204" pitchFamily="34" charset="0"/>
                          <a:cs typeface="Arial" panose="020B0604020202020204" pitchFamily="34" charset="0"/>
                        </a:rPr>
                        <a:t>i</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l-GR" altLang="it-IT" sz="1400" dirty="0">
                          <a:latin typeface="Arial" panose="020B0604020202020204" pitchFamily="34" charset="0"/>
                          <a:cs typeface="Arial" panose="020B0604020202020204" pitchFamily="34" charset="0"/>
                        </a:rPr>
                        <a:t>Ψ</a:t>
                      </a:r>
                      <a:r>
                        <a:rPr lang="it-IT" altLang="it-IT" sz="1400" baseline="-25000" dirty="0">
                          <a:latin typeface="Arial" panose="020B0604020202020204" pitchFamily="34" charset="0"/>
                          <a:cs typeface="Arial" panose="020B0604020202020204" pitchFamily="34" charset="0"/>
                        </a:rPr>
                        <a:t>w</a:t>
                      </a:r>
                      <a:endParaRPr lang="en-US" sz="14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l-GR" altLang="it-IT" sz="1400" dirty="0">
                          <a:latin typeface="Arial" panose="020B0604020202020204" pitchFamily="34" charset="0"/>
                          <a:cs typeface="Arial" panose="020B0604020202020204" pitchFamily="34" charset="0"/>
                        </a:rPr>
                        <a:t>Ψ</a:t>
                      </a:r>
                      <a:r>
                        <a:rPr lang="el-GR" altLang="it-IT" sz="1400" baseline="-25000" dirty="0">
                          <a:latin typeface="Arial" panose="020B0604020202020204" pitchFamily="34" charset="0"/>
                          <a:cs typeface="Arial" panose="020B0604020202020204" pitchFamily="34" charset="0"/>
                        </a:rPr>
                        <a:t>π</a:t>
                      </a:r>
                      <a:endParaRPr lang="en-US" sz="14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RWC</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dirty="0" err="1">
                          <a:effectLst/>
                          <a:latin typeface="Arial" panose="020B0604020202020204" pitchFamily="34" charset="0"/>
                          <a:cs typeface="Arial" panose="020B0604020202020204" pitchFamily="34" charset="0"/>
                        </a:rPr>
                        <a:t>Fv</a:t>
                      </a:r>
                      <a:r>
                        <a:rPr lang="en-US" sz="1500" kern="0" dirty="0">
                          <a:effectLst/>
                          <a:latin typeface="Arial" panose="020B0604020202020204" pitchFamily="34" charset="0"/>
                          <a:cs typeface="Arial" panose="020B0604020202020204" pitchFamily="34" charset="0"/>
                        </a:rPr>
                        <a:t>/Fm</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dirty="0" err="1">
                          <a:effectLst/>
                          <a:latin typeface="Arial" panose="020B0604020202020204" pitchFamily="34" charset="0"/>
                          <a:cs typeface="Arial" panose="020B0604020202020204" pitchFamily="34" charset="0"/>
                        </a:rPr>
                        <a:t>Fv</a:t>
                      </a:r>
                      <a:r>
                        <a:rPr lang="en-US" sz="1500" kern="0" dirty="0">
                          <a:effectLst/>
                          <a:latin typeface="Arial" panose="020B0604020202020204" pitchFamily="34" charset="0"/>
                          <a:cs typeface="Arial" panose="020B0604020202020204" pitchFamily="34" charset="0"/>
                        </a:rPr>
                        <a:t>/</a:t>
                      </a:r>
                      <a:r>
                        <a:rPr lang="en-US" sz="1500" kern="0" dirty="0" err="1">
                          <a:effectLst/>
                          <a:latin typeface="Arial" panose="020B0604020202020204" pitchFamily="34" charset="0"/>
                          <a:cs typeface="Arial" panose="020B0604020202020204" pitchFamily="34" charset="0"/>
                        </a:rPr>
                        <a:t>Fo</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565363"/>
                  </a:ext>
                </a:extLst>
              </a:tr>
              <a:tr h="300101">
                <a:tc>
                  <a:txBody>
                    <a:bodyPr/>
                    <a:lstStyle/>
                    <a:p>
                      <a:pPr marL="0" marR="0" algn="ctr" latinLnBrk="1">
                        <a:lnSpc>
                          <a:spcPct val="150000"/>
                        </a:lnSpc>
                        <a:spcBef>
                          <a:spcPts val="0"/>
                        </a:spcBef>
                        <a:spcAft>
                          <a:spcPts val="0"/>
                        </a:spcAft>
                      </a:pPr>
                      <a:r>
                        <a:rPr lang="en-US" sz="1500" i="1" kern="0">
                          <a:effectLst/>
                          <a:latin typeface="Arial" panose="020B0604020202020204" pitchFamily="34" charset="0"/>
                          <a:cs typeface="Arial" panose="020B0604020202020204" pitchFamily="34" charset="0"/>
                        </a:rPr>
                        <a:t>Gm</a:t>
                      </a:r>
                      <a:endParaRPr lang="en-US" sz="1500" i="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1</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0.018</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0.020</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0.215</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0.016</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0.074</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0.777</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0.741</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0.592</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0.387</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0.506</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19170493"/>
                  </a:ext>
                </a:extLst>
              </a:tr>
              <a:tr h="300101">
                <a:tc>
                  <a:txBody>
                    <a:bodyPr/>
                    <a:lstStyle/>
                    <a:p>
                      <a:pPr marL="0" marR="0" algn="ctr" latinLnBrk="1">
                        <a:lnSpc>
                          <a:spcPct val="150000"/>
                        </a:lnSpc>
                        <a:spcBef>
                          <a:spcPts val="0"/>
                        </a:spcBef>
                        <a:spcAft>
                          <a:spcPts val="0"/>
                        </a:spcAft>
                      </a:pPr>
                      <a:r>
                        <a:rPr lang="en-US" sz="1500" i="1" kern="0">
                          <a:effectLst/>
                          <a:latin typeface="Arial" panose="020B0604020202020204" pitchFamily="34" charset="0"/>
                          <a:cs typeface="Arial" panose="020B0604020202020204" pitchFamily="34" charset="0"/>
                        </a:rPr>
                        <a:t>S</a:t>
                      </a:r>
                      <a:endParaRPr lang="en-US" sz="1500" i="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2</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0.110</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&lt;0.001</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&lt;0.001</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0.015</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0.243</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0.454</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0.603</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0.853</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&lt;0.001</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&lt;0.001</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extLst>
                  <a:ext uri="{0D108BD9-81ED-4DB2-BD59-A6C34878D82A}">
                    <a16:rowId xmlns:a16="http://schemas.microsoft.com/office/drawing/2014/main" val="3192450909"/>
                  </a:ext>
                </a:extLst>
              </a:tr>
              <a:tr h="300101">
                <a:tc>
                  <a:txBody>
                    <a:bodyPr/>
                    <a:lstStyle/>
                    <a:p>
                      <a:pPr marL="0" marR="0" algn="ctr" latinLnBrk="1">
                        <a:lnSpc>
                          <a:spcPct val="150000"/>
                        </a:lnSpc>
                        <a:spcBef>
                          <a:spcPts val="0"/>
                        </a:spcBef>
                        <a:spcAft>
                          <a:spcPts val="0"/>
                        </a:spcAft>
                      </a:pPr>
                      <a:r>
                        <a:rPr lang="en-US" sz="1500" i="1" kern="0">
                          <a:effectLst/>
                          <a:latin typeface="Arial" panose="020B0604020202020204" pitchFamily="34" charset="0"/>
                          <a:cs typeface="Arial" panose="020B0604020202020204" pitchFamily="34" charset="0"/>
                        </a:rPr>
                        <a:t>T</a:t>
                      </a:r>
                      <a:endParaRPr lang="en-US" sz="1500" i="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1</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0.001</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0.428</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&lt;0.001</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0.075</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&lt;0.001</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0.443</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0.211</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0.052</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0.006</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0.064</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extLst>
                  <a:ext uri="{0D108BD9-81ED-4DB2-BD59-A6C34878D82A}">
                    <a16:rowId xmlns:a16="http://schemas.microsoft.com/office/drawing/2014/main" val="24480451"/>
                  </a:ext>
                </a:extLst>
              </a:tr>
              <a:tr h="300101">
                <a:tc>
                  <a:txBody>
                    <a:bodyPr/>
                    <a:lstStyle/>
                    <a:p>
                      <a:pPr marL="0" marR="0" algn="ctr" latinLnBrk="1">
                        <a:lnSpc>
                          <a:spcPct val="150000"/>
                        </a:lnSpc>
                        <a:spcBef>
                          <a:spcPts val="0"/>
                        </a:spcBef>
                        <a:spcAft>
                          <a:spcPts val="0"/>
                        </a:spcAft>
                      </a:pPr>
                      <a:r>
                        <a:rPr lang="en-US" sz="1500" i="1" kern="0">
                          <a:effectLst/>
                          <a:latin typeface="Arial" panose="020B0604020202020204" pitchFamily="34" charset="0"/>
                          <a:cs typeface="Arial" panose="020B0604020202020204" pitchFamily="34" charset="0"/>
                        </a:rPr>
                        <a:t>Gm×S</a:t>
                      </a:r>
                      <a:endParaRPr lang="en-US" sz="1500" i="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2</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0.054</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0.548</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a:effectLst/>
                          <a:latin typeface="Arial" panose="020B0604020202020204" pitchFamily="34" charset="0"/>
                          <a:cs typeface="Arial" panose="020B0604020202020204" pitchFamily="34" charset="0"/>
                        </a:rPr>
                        <a:t>0.016</a:t>
                      </a:r>
                      <a:endParaRPr lang="en-US" sz="1500" b="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0.687</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0.168</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0.915</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0.720</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0.934</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a:effectLst/>
                          <a:latin typeface="Arial" panose="020B0604020202020204" pitchFamily="34" charset="0"/>
                          <a:cs typeface="Arial" panose="020B0604020202020204" pitchFamily="34" charset="0"/>
                        </a:rPr>
                        <a:t>0.039</a:t>
                      </a:r>
                      <a:endParaRPr lang="en-US" sz="1500" b="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0.008</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extLst>
                  <a:ext uri="{0D108BD9-81ED-4DB2-BD59-A6C34878D82A}">
                    <a16:rowId xmlns:a16="http://schemas.microsoft.com/office/drawing/2014/main" val="388653773"/>
                  </a:ext>
                </a:extLst>
              </a:tr>
              <a:tr h="300101">
                <a:tc>
                  <a:txBody>
                    <a:bodyPr/>
                    <a:lstStyle/>
                    <a:p>
                      <a:pPr marL="0" marR="0" algn="ctr" latinLnBrk="1">
                        <a:lnSpc>
                          <a:spcPct val="150000"/>
                        </a:lnSpc>
                        <a:spcBef>
                          <a:spcPts val="0"/>
                        </a:spcBef>
                        <a:spcAft>
                          <a:spcPts val="0"/>
                        </a:spcAft>
                      </a:pPr>
                      <a:r>
                        <a:rPr lang="en-US" sz="1500" i="1" kern="0">
                          <a:effectLst/>
                          <a:latin typeface="Arial" panose="020B0604020202020204" pitchFamily="34" charset="0"/>
                          <a:cs typeface="Arial" panose="020B0604020202020204" pitchFamily="34" charset="0"/>
                        </a:rPr>
                        <a:t>Gm×T</a:t>
                      </a:r>
                      <a:endParaRPr lang="en-US" sz="1500" i="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1</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0.375</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0.787</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a:effectLst/>
                          <a:latin typeface="Arial" panose="020B0604020202020204" pitchFamily="34" charset="0"/>
                          <a:cs typeface="Arial" panose="020B0604020202020204" pitchFamily="34" charset="0"/>
                        </a:rPr>
                        <a:t>0.003</a:t>
                      </a:r>
                      <a:endParaRPr lang="en-US" sz="1500" b="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0.717</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0.008</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0.742</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0.370</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0.668</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0.526</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0.426</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extLst>
                  <a:ext uri="{0D108BD9-81ED-4DB2-BD59-A6C34878D82A}">
                    <a16:rowId xmlns:a16="http://schemas.microsoft.com/office/drawing/2014/main" val="2792756533"/>
                  </a:ext>
                </a:extLst>
              </a:tr>
              <a:tr h="300101">
                <a:tc>
                  <a:txBody>
                    <a:bodyPr/>
                    <a:lstStyle/>
                    <a:p>
                      <a:pPr marL="0" marR="0" algn="ctr" latinLnBrk="1">
                        <a:lnSpc>
                          <a:spcPct val="150000"/>
                        </a:lnSpc>
                        <a:spcBef>
                          <a:spcPts val="0"/>
                        </a:spcBef>
                        <a:spcAft>
                          <a:spcPts val="0"/>
                        </a:spcAft>
                      </a:pPr>
                      <a:r>
                        <a:rPr lang="en-US" sz="1500" i="1" kern="0">
                          <a:effectLst/>
                          <a:latin typeface="Arial" panose="020B0604020202020204" pitchFamily="34" charset="0"/>
                          <a:cs typeface="Arial" panose="020B0604020202020204" pitchFamily="34" charset="0"/>
                        </a:rPr>
                        <a:t>S×T</a:t>
                      </a:r>
                      <a:endParaRPr lang="en-US" sz="1500" i="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2</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0.062</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0.051</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b="1" kern="0">
                          <a:effectLst/>
                          <a:latin typeface="Arial" panose="020B0604020202020204" pitchFamily="34" charset="0"/>
                          <a:cs typeface="Arial" panose="020B0604020202020204" pitchFamily="34" charset="0"/>
                        </a:rPr>
                        <a:t>0.014</a:t>
                      </a:r>
                      <a:endParaRPr lang="en-US" sz="1500" b="1"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0.785</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0.273</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0.526</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0.722</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0.268</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0.111</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0.240</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tc>
                <a:extLst>
                  <a:ext uri="{0D108BD9-81ED-4DB2-BD59-A6C34878D82A}">
                    <a16:rowId xmlns:a16="http://schemas.microsoft.com/office/drawing/2014/main" val="2138071243"/>
                  </a:ext>
                </a:extLst>
              </a:tr>
              <a:tr h="642491">
                <a:tc>
                  <a:txBody>
                    <a:bodyPr/>
                    <a:lstStyle/>
                    <a:p>
                      <a:pPr marL="0" marR="0" algn="ctr" latinLnBrk="1">
                        <a:lnSpc>
                          <a:spcPct val="150000"/>
                        </a:lnSpc>
                        <a:spcBef>
                          <a:spcPts val="0"/>
                        </a:spcBef>
                        <a:spcAft>
                          <a:spcPts val="0"/>
                        </a:spcAft>
                      </a:pPr>
                      <a:r>
                        <a:rPr lang="en-US" sz="1500" i="1" kern="0" dirty="0" err="1">
                          <a:effectLst/>
                          <a:latin typeface="Arial" panose="020B0604020202020204" pitchFamily="34" charset="0"/>
                          <a:cs typeface="Arial" panose="020B0604020202020204" pitchFamily="34" charset="0"/>
                        </a:rPr>
                        <a:t>Gm×S</a:t>
                      </a:r>
                      <a:endParaRPr lang="en-US" sz="1500" i="1" kern="0" dirty="0">
                        <a:effectLst/>
                        <a:latin typeface="Arial" panose="020B0604020202020204" pitchFamily="34" charset="0"/>
                        <a:cs typeface="Arial" panose="020B0604020202020204" pitchFamily="34" charset="0"/>
                      </a:endParaRPr>
                    </a:p>
                    <a:p>
                      <a:pPr marL="0" marR="0" algn="ctr" latinLnBrk="1">
                        <a:lnSpc>
                          <a:spcPct val="150000"/>
                        </a:lnSpc>
                        <a:spcBef>
                          <a:spcPts val="0"/>
                        </a:spcBef>
                        <a:spcAft>
                          <a:spcPts val="0"/>
                        </a:spcAft>
                      </a:pPr>
                      <a:r>
                        <a:rPr lang="en-US" sz="1500" i="1" kern="0" dirty="0">
                          <a:effectLst/>
                          <a:latin typeface="Arial" panose="020B0604020202020204" pitchFamily="34" charset="0"/>
                          <a:cs typeface="Arial" panose="020B0604020202020204" pitchFamily="34" charset="0"/>
                        </a:rPr>
                        <a:t>×T</a:t>
                      </a:r>
                      <a:endParaRPr lang="en-US" sz="1500" i="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2</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0.154</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0.140</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0.009</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0.562</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0.200</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0.549</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a:effectLst/>
                          <a:latin typeface="Arial" panose="020B0604020202020204" pitchFamily="34" charset="0"/>
                          <a:cs typeface="Arial" panose="020B0604020202020204" pitchFamily="34" charset="0"/>
                        </a:rPr>
                        <a:t>0.701</a:t>
                      </a:r>
                      <a:endParaRPr lang="en-US" sz="1500" kern="10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b="1" kern="0" dirty="0">
                          <a:effectLst/>
                          <a:latin typeface="Arial" panose="020B0604020202020204" pitchFamily="34" charset="0"/>
                          <a:cs typeface="Arial" panose="020B0604020202020204" pitchFamily="34" charset="0"/>
                        </a:rPr>
                        <a:t>0.043</a:t>
                      </a:r>
                      <a:endParaRPr lang="en-US" sz="1500" b="1"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0.057</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tc>
                  <a:txBody>
                    <a:bodyPr/>
                    <a:lstStyle/>
                    <a:p>
                      <a:pPr marL="0" marR="0" algn="ctr" latinLnBrk="1">
                        <a:lnSpc>
                          <a:spcPct val="150000"/>
                        </a:lnSpc>
                        <a:spcBef>
                          <a:spcPts val="0"/>
                        </a:spcBef>
                        <a:spcAft>
                          <a:spcPts val="0"/>
                        </a:spcAft>
                      </a:pPr>
                      <a:r>
                        <a:rPr lang="en-US" sz="1500" kern="0" dirty="0">
                          <a:effectLst/>
                          <a:latin typeface="Arial" panose="020B0604020202020204" pitchFamily="34" charset="0"/>
                          <a:cs typeface="Arial" panose="020B0604020202020204" pitchFamily="34" charset="0"/>
                        </a:rPr>
                        <a:t>0.222</a:t>
                      </a:r>
                      <a:endParaRPr lang="en-US" sz="1500" kern="100" dirty="0">
                        <a:effectLst/>
                        <a:latin typeface="Arial" panose="020B0604020202020204" pitchFamily="34" charset="0"/>
                        <a:ea typeface="바탕" panose="02030600000101010101" pitchFamily="18" charset="-127"/>
                        <a:cs typeface="Arial" panose="020B0604020202020204" pitchFamily="34" charset="0"/>
                      </a:endParaRPr>
                    </a:p>
                  </a:txBody>
                  <a:tcPr marL="39565" marR="3956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795540"/>
                  </a:ext>
                </a:extLst>
              </a:tr>
            </a:tbl>
          </a:graphicData>
        </a:graphic>
      </p:graphicFrame>
      <p:sp>
        <p:nvSpPr>
          <p:cNvPr id="7" name="CustomShape 4">
            <a:extLst>
              <a:ext uri="{FF2B5EF4-FFF2-40B4-BE49-F238E27FC236}">
                <a16:creationId xmlns:a16="http://schemas.microsoft.com/office/drawing/2014/main" id="{01581F68-3C72-4C9F-BE81-945E38068F51}"/>
              </a:ext>
            </a:extLst>
          </p:cNvPr>
          <p:cNvSpPr/>
          <p:nvPr/>
        </p:nvSpPr>
        <p:spPr>
          <a:xfrm>
            <a:off x="6370320" y="191209"/>
            <a:ext cx="2354307"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b="1" spc="-1" dirty="0">
                <a:solidFill>
                  <a:srgbClr val="000000"/>
                </a:solidFill>
                <a:latin typeface="Trebuchet MS"/>
              </a:rPr>
              <a:t>Trait retrievals + Spectral phenotyping </a:t>
            </a:r>
            <a:endParaRPr lang="en-US" sz="1800" b="1" strike="noStrike" spc="-1" dirty="0">
              <a:latin typeface="Arial"/>
            </a:endParaRPr>
          </a:p>
        </p:txBody>
      </p:sp>
      <p:sp>
        <p:nvSpPr>
          <p:cNvPr id="2" name="TextBox 1">
            <a:extLst>
              <a:ext uri="{FF2B5EF4-FFF2-40B4-BE49-F238E27FC236}">
                <a16:creationId xmlns:a16="http://schemas.microsoft.com/office/drawing/2014/main" id="{B0C4C685-1A5A-4637-A08E-CD0AED1F411B}"/>
              </a:ext>
            </a:extLst>
          </p:cNvPr>
          <p:cNvSpPr txBox="1"/>
          <p:nvPr/>
        </p:nvSpPr>
        <p:spPr>
          <a:xfrm>
            <a:off x="459998" y="3954001"/>
            <a:ext cx="8450818" cy="646331"/>
          </a:xfrm>
          <a:prstGeom prst="rect">
            <a:avLst/>
          </a:prstGeom>
          <a:noFill/>
        </p:spPr>
        <p:txBody>
          <a:bodyPr wrap="square" rtlCol="0">
            <a:spAutoFit/>
          </a:bodyPr>
          <a:lstStyle/>
          <a:p>
            <a:r>
              <a:rPr lang="en-US" altLang="it-IT" sz="1200" dirty="0">
                <a:cs typeface="Arial" panose="020B0604020202020204" pitchFamily="34" charset="0"/>
              </a:rPr>
              <a:t>Trait abbreviations: </a:t>
            </a:r>
            <a:r>
              <a:rPr lang="en-US" altLang="it-IT" sz="1200" i="1" dirty="0">
                <a:cs typeface="Arial" panose="020B0604020202020204" pitchFamily="34" charset="0"/>
              </a:rPr>
              <a:t>A</a:t>
            </a:r>
            <a:r>
              <a:rPr lang="en-US" altLang="it-IT" sz="1200" dirty="0">
                <a:cs typeface="Arial" panose="020B0604020202020204" pitchFamily="34" charset="0"/>
              </a:rPr>
              <a:t>, CO</a:t>
            </a:r>
            <a:r>
              <a:rPr lang="en-US" altLang="it-IT" sz="1200" baseline="-25000" dirty="0">
                <a:cs typeface="Arial" panose="020B0604020202020204" pitchFamily="34" charset="0"/>
              </a:rPr>
              <a:t>2</a:t>
            </a:r>
            <a:r>
              <a:rPr lang="en-US" altLang="it-IT" sz="1200" dirty="0">
                <a:cs typeface="Arial" panose="020B0604020202020204" pitchFamily="34" charset="0"/>
              </a:rPr>
              <a:t> assimilation rate; </a:t>
            </a:r>
            <a:r>
              <a:rPr lang="en-US" altLang="it-IT" sz="1200" i="1" dirty="0" err="1">
                <a:cs typeface="Arial" panose="020B0604020202020204" pitchFamily="34" charset="0"/>
              </a:rPr>
              <a:t>g</a:t>
            </a:r>
            <a:r>
              <a:rPr lang="en-US" altLang="it-IT" sz="1200" baseline="-25000" dirty="0" err="1">
                <a:cs typeface="Arial" panose="020B0604020202020204" pitchFamily="34" charset="0"/>
              </a:rPr>
              <a:t>s</a:t>
            </a:r>
            <a:r>
              <a:rPr lang="en-US" altLang="it-IT" sz="1200" dirty="0">
                <a:cs typeface="Arial" panose="020B0604020202020204" pitchFamily="34" charset="0"/>
              </a:rPr>
              <a:t>, stomatal conductance;, </a:t>
            </a:r>
            <a:r>
              <a:rPr lang="en-US" altLang="it-IT" sz="1200" i="1" dirty="0">
                <a:cs typeface="Arial" panose="020B0604020202020204" pitchFamily="34" charset="0"/>
              </a:rPr>
              <a:t>C</a:t>
            </a:r>
            <a:r>
              <a:rPr lang="en-US" altLang="it-IT" sz="1200" baseline="-25000" dirty="0">
                <a:cs typeface="Arial" panose="020B0604020202020204" pitchFamily="34" charset="0"/>
              </a:rPr>
              <a:t>i</a:t>
            </a:r>
            <a:r>
              <a:rPr lang="en-US" altLang="it-IT" sz="1200" dirty="0">
                <a:cs typeface="Arial" panose="020B0604020202020204" pitchFamily="34" charset="0"/>
              </a:rPr>
              <a:t>, intercellular CO</a:t>
            </a:r>
            <a:r>
              <a:rPr lang="en-US" altLang="it-IT" sz="1200" baseline="-25000" dirty="0">
                <a:cs typeface="Arial" panose="020B0604020202020204" pitchFamily="34" charset="0"/>
              </a:rPr>
              <a:t>2</a:t>
            </a:r>
            <a:r>
              <a:rPr lang="en-US" altLang="it-IT" sz="1200" dirty="0">
                <a:cs typeface="Arial" panose="020B0604020202020204" pitchFamily="34" charset="0"/>
              </a:rPr>
              <a:t> concentration; E, transpiration rate; </a:t>
            </a:r>
            <a:r>
              <a:rPr lang="en-US" altLang="it-IT" sz="1200" dirty="0" err="1">
                <a:cs typeface="Arial" panose="020B0604020202020204" pitchFamily="34" charset="0"/>
              </a:rPr>
              <a:t>WUE</a:t>
            </a:r>
            <a:r>
              <a:rPr lang="en-US" altLang="it-IT" sz="1200" baseline="-25000" dirty="0" err="1">
                <a:cs typeface="Arial" panose="020B0604020202020204" pitchFamily="34" charset="0"/>
              </a:rPr>
              <a:t>i</a:t>
            </a:r>
            <a:r>
              <a:rPr lang="en-US" altLang="it-IT" sz="1200" dirty="0">
                <a:cs typeface="Arial" panose="020B0604020202020204" pitchFamily="34" charset="0"/>
              </a:rPr>
              <a:t>, instantaneous water use efficiency; </a:t>
            </a:r>
            <a:r>
              <a:rPr lang="el-GR" altLang="it-IT" sz="1200" dirty="0">
                <a:cs typeface="Arial" panose="020B0604020202020204" pitchFamily="34" charset="0"/>
              </a:rPr>
              <a:t>Ψ</a:t>
            </a:r>
            <a:r>
              <a:rPr lang="it-IT" altLang="it-IT" sz="1200" baseline="-25000" dirty="0">
                <a:cs typeface="Arial" panose="020B0604020202020204" pitchFamily="34" charset="0"/>
              </a:rPr>
              <a:t>w</a:t>
            </a:r>
            <a:r>
              <a:rPr lang="it-IT" altLang="it-IT" sz="1200" dirty="0">
                <a:cs typeface="Arial" panose="020B0604020202020204" pitchFamily="34" charset="0"/>
              </a:rPr>
              <a:t>, </a:t>
            </a:r>
            <a:r>
              <a:rPr lang="en-US" altLang="it-IT" sz="1200" dirty="0">
                <a:cs typeface="Arial" panose="020B0604020202020204" pitchFamily="34" charset="0"/>
              </a:rPr>
              <a:t>leaf</a:t>
            </a:r>
            <a:r>
              <a:rPr lang="it-IT" altLang="it-IT" sz="1200" dirty="0">
                <a:cs typeface="Arial" panose="020B0604020202020204" pitchFamily="34" charset="0"/>
              </a:rPr>
              <a:t> water </a:t>
            </a:r>
            <a:r>
              <a:rPr lang="en-US" altLang="it-IT" sz="1200" dirty="0">
                <a:cs typeface="Arial" panose="020B0604020202020204" pitchFamily="34" charset="0"/>
              </a:rPr>
              <a:t>potential</a:t>
            </a:r>
            <a:r>
              <a:rPr lang="it-IT" altLang="it-IT" sz="1200" dirty="0">
                <a:cs typeface="Arial" panose="020B0604020202020204" pitchFamily="34" charset="0"/>
              </a:rPr>
              <a:t>; </a:t>
            </a:r>
            <a:r>
              <a:rPr lang="el-GR" altLang="it-IT" sz="1200" dirty="0">
                <a:cs typeface="Arial" panose="020B0604020202020204" pitchFamily="34" charset="0"/>
              </a:rPr>
              <a:t>Ψ</a:t>
            </a:r>
            <a:r>
              <a:rPr lang="el-GR" altLang="it-IT" sz="1200" baseline="-25000" dirty="0">
                <a:cs typeface="Arial" panose="020B0604020202020204" pitchFamily="34" charset="0"/>
              </a:rPr>
              <a:t>π</a:t>
            </a:r>
            <a:r>
              <a:rPr lang="it-IT" altLang="it-IT" sz="1200" dirty="0">
                <a:cs typeface="Arial" panose="020B0604020202020204" pitchFamily="34" charset="0"/>
              </a:rPr>
              <a:t>, </a:t>
            </a:r>
            <a:r>
              <a:rPr lang="en-US" altLang="it-IT" sz="1200" dirty="0">
                <a:cs typeface="Arial" panose="020B0604020202020204" pitchFamily="34" charset="0"/>
              </a:rPr>
              <a:t>leaf</a:t>
            </a:r>
            <a:r>
              <a:rPr lang="it-IT" altLang="it-IT" sz="1200" dirty="0">
                <a:cs typeface="Arial" panose="020B0604020202020204" pitchFamily="34" charset="0"/>
              </a:rPr>
              <a:t> </a:t>
            </a:r>
            <a:r>
              <a:rPr lang="en-US" altLang="it-IT" sz="1200" dirty="0">
                <a:cs typeface="Arial" panose="020B0604020202020204" pitchFamily="34" charset="0"/>
              </a:rPr>
              <a:t>osmotic</a:t>
            </a:r>
            <a:r>
              <a:rPr lang="it-IT" altLang="it-IT" sz="1200" dirty="0">
                <a:cs typeface="Arial" panose="020B0604020202020204" pitchFamily="34" charset="0"/>
              </a:rPr>
              <a:t> </a:t>
            </a:r>
            <a:r>
              <a:rPr lang="en-US" altLang="it-IT" sz="1200" dirty="0">
                <a:cs typeface="Arial" panose="020B0604020202020204" pitchFamily="34" charset="0"/>
              </a:rPr>
              <a:t>potential</a:t>
            </a:r>
            <a:r>
              <a:rPr lang="it-IT" altLang="it-IT" sz="1200" dirty="0">
                <a:cs typeface="Arial" panose="020B0604020202020204" pitchFamily="34" charset="0"/>
              </a:rPr>
              <a:t>; RWC, relative water </a:t>
            </a:r>
            <a:r>
              <a:rPr lang="en-US" altLang="it-IT" sz="1200" dirty="0">
                <a:cs typeface="Arial" panose="020B0604020202020204" pitchFamily="34" charset="0"/>
              </a:rPr>
              <a:t>content</a:t>
            </a:r>
            <a:r>
              <a:rPr lang="it-IT" altLang="it-IT" sz="1200" dirty="0">
                <a:cs typeface="Arial" panose="020B0604020202020204" pitchFamily="34" charset="0"/>
              </a:rPr>
              <a:t>; </a:t>
            </a:r>
            <a:r>
              <a:rPr lang="en-US" altLang="it-IT" sz="1200" dirty="0" err="1">
                <a:cs typeface="Arial" panose="020B0604020202020204" pitchFamily="34" charset="0"/>
              </a:rPr>
              <a:t>Fv</a:t>
            </a:r>
            <a:r>
              <a:rPr lang="en-US" altLang="it-IT" sz="1200" dirty="0">
                <a:cs typeface="Arial" panose="020B0604020202020204" pitchFamily="34" charset="0"/>
              </a:rPr>
              <a:t>/Fm, </a:t>
            </a:r>
            <a:r>
              <a:rPr lang="it-IT" altLang="it-IT" sz="1200" dirty="0">
                <a:cs typeface="Arial" panose="020B0604020202020204" pitchFamily="34" charset="0"/>
              </a:rPr>
              <a:t>m</a:t>
            </a:r>
            <a:r>
              <a:rPr lang="en-US" altLang="it-IT" sz="1200" dirty="0" err="1">
                <a:cs typeface="Arial" panose="020B0604020202020204" pitchFamily="34" charset="0"/>
              </a:rPr>
              <a:t>aximum</a:t>
            </a:r>
            <a:r>
              <a:rPr lang="en-US" altLang="it-IT" sz="1200" dirty="0">
                <a:cs typeface="Arial" panose="020B0604020202020204" pitchFamily="34" charset="0"/>
              </a:rPr>
              <a:t> quantum efficiency of PSII; </a:t>
            </a:r>
            <a:r>
              <a:rPr lang="en-US" altLang="it-IT" sz="1200" dirty="0" err="1">
                <a:cs typeface="Arial" panose="020B0604020202020204" pitchFamily="34" charset="0"/>
              </a:rPr>
              <a:t>Fv</a:t>
            </a:r>
            <a:r>
              <a:rPr lang="en-US" altLang="it-IT" sz="1200" dirty="0">
                <a:cs typeface="Arial" panose="020B0604020202020204" pitchFamily="34" charset="0"/>
              </a:rPr>
              <a:t>/</a:t>
            </a:r>
            <a:r>
              <a:rPr lang="en-US" altLang="it-IT" sz="1200" dirty="0" err="1">
                <a:cs typeface="Arial" panose="020B0604020202020204" pitchFamily="34" charset="0"/>
              </a:rPr>
              <a:t>Fo</a:t>
            </a:r>
            <a:r>
              <a:rPr lang="en-US" altLang="it-IT" sz="1200" dirty="0">
                <a:cs typeface="Arial" panose="020B0604020202020204" pitchFamily="34" charset="0"/>
              </a:rPr>
              <a:t>, maximum primary yield of photochemistry of PSII.</a:t>
            </a:r>
            <a:endParaRPr lang="en-US" sz="1200" dirty="0"/>
          </a:p>
        </p:txBody>
      </p:sp>
      <p:sp>
        <p:nvSpPr>
          <p:cNvPr id="3" name="TextBox 2">
            <a:extLst>
              <a:ext uri="{FF2B5EF4-FFF2-40B4-BE49-F238E27FC236}">
                <a16:creationId xmlns:a16="http://schemas.microsoft.com/office/drawing/2014/main" id="{00B3AF38-1404-46F5-82CE-724876D5D747}"/>
              </a:ext>
            </a:extLst>
          </p:cNvPr>
          <p:cNvSpPr txBox="1"/>
          <p:nvPr/>
        </p:nvSpPr>
        <p:spPr>
          <a:xfrm>
            <a:off x="459998" y="701040"/>
            <a:ext cx="5910322" cy="369332"/>
          </a:xfrm>
          <a:prstGeom prst="rect">
            <a:avLst/>
          </a:prstGeom>
          <a:noFill/>
        </p:spPr>
        <p:txBody>
          <a:bodyPr wrap="square" rtlCol="0">
            <a:spAutoFit/>
          </a:bodyPr>
          <a:lstStyle/>
          <a:p>
            <a:r>
              <a:rPr lang="en-US" dirty="0"/>
              <a:t>Spectrally predictive </a:t>
            </a:r>
            <a:r>
              <a:rPr lang="en-US" altLang="ko-KR" dirty="0"/>
              <a:t>leaf functional traits</a:t>
            </a:r>
            <a:endParaRPr lang="en-US" dirty="0"/>
          </a:p>
        </p:txBody>
      </p:sp>
      <p:sp>
        <p:nvSpPr>
          <p:cNvPr id="8" name="CustomShape 2">
            <a:extLst>
              <a:ext uri="{FF2B5EF4-FFF2-40B4-BE49-F238E27FC236}">
                <a16:creationId xmlns:a16="http://schemas.microsoft.com/office/drawing/2014/main" id="{95AF961F-5587-4334-BEAA-1D3BDF8D2B24}"/>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651006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FDC7758-C606-4383-88A7-3E9FA4BEC615}"/>
              </a:ext>
            </a:extLst>
          </p:cNvPr>
          <p:cNvSpPr>
            <a:spLocks noGrp="1"/>
          </p:cNvSpPr>
          <p:nvPr>
            <p:ph type="subTitle"/>
          </p:nvPr>
        </p:nvSpPr>
        <p:spPr>
          <a:xfrm>
            <a:off x="457380" y="1624262"/>
            <a:ext cx="8229240" cy="4624863"/>
          </a:xfrm>
        </p:spPr>
        <p:txBody>
          <a:bodyPr anchor="t">
            <a:normAutofit/>
          </a:bodyPr>
          <a:lstStyle/>
          <a:p>
            <a:pPr marL="342900" indent="-342900">
              <a:buFont typeface="Arial" panose="020B0604020202020204" pitchFamily="34" charset="0"/>
              <a:buChar char="•"/>
            </a:pPr>
            <a:r>
              <a:rPr lang="en-US" sz="2400" dirty="0">
                <a:latin typeface="+mn-lt"/>
              </a:rPr>
              <a:t>Predict other biochemical leaf traits under abiotic and biotic stressors.</a:t>
            </a:r>
          </a:p>
          <a:p>
            <a:pPr marL="457200" lvl="1" indent="0">
              <a:buNone/>
            </a:pPr>
            <a:r>
              <a:rPr lang="en-US" altLang="ko-KR" sz="2000" dirty="0"/>
              <a:t>Leaf </a:t>
            </a:r>
            <a:r>
              <a:rPr lang="en-US" sz="2000" dirty="0"/>
              <a:t>pigments, phenolic compounds, condensed tannins, sugars, and starch.</a:t>
            </a:r>
          </a:p>
        </p:txBody>
      </p:sp>
      <p:sp>
        <p:nvSpPr>
          <p:cNvPr id="5" name="CustomShape 4">
            <a:extLst>
              <a:ext uri="{FF2B5EF4-FFF2-40B4-BE49-F238E27FC236}">
                <a16:creationId xmlns:a16="http://schemas.microsoft.com/office/drawing/2014/main" id="{F4E6A504-3006-4F60-ADAC-0AAA5B4811F9}"/>
              </a:ext>
            </a:extLst>
          </p:cNvPr>
          <p:cNvSpPr/>
          <p:nvPr/>
        </p:nvSpPr>
        <p:spPr>
          <a:xfrm>
            <a:off x="6370320" y="191209"/>
            <a:ext cx="2354307"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altLang="ko-KR" b="1" spc="-1" dirty="0">
                <a:solidFill>
                  <a:srgbClr val="000000"/>
                </a:solidFill>
                <a:latin typeface="Trebuchet MS"/>
              </a:rPr>
              <a:t>Future Direction</a:t>
            </a:r>
            <a:endParaRPr lang="en-US" sz="1800" b="1" strike="noStrike" spc="-1" dirty="0">
              <a:latin typeface="Arial"/>
            </a:endParaRPr>
          </a:p>
        </p:txBody>
      </p:sp>
      <p:sp>
        <p:nvSpPr>
          <p:cNvPr id="4" name="CustomShape 2">
            <a:extLst>
              <a:ext uri="{FF2B5EF4-FFF2-40B4-BE49-F238E27FC236}">
                <a16:creationId xmlns:a16="http://schemas.microsoft.com/office/drawing/2014/main" id="{C053AB26-D4A5-4E83-ADDE-DA43A0B03477}"/>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02954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457200" y="685800"/>
            <a:ext cx="8228880" cy="685080"/>
          </a:xfrm>
          <a:prstGeom prst="rect">
            <a:avLst/>
          </a:prstGeom>
          <a:noFill/>
          <a:ln>
            <a:noFill/>
          </a:ln>
        </p:spPr>
        <p:style>
          <a:lnRef idx="0">
            <a:scrgbClr r="0" g="0" b="0"/>
          </a:lnRef>
          <a:fillRef idx="0">
            <a:scrgbClr r="0" g="0" b="0"/>
          </a:fillRef>
          <a:effectRef idx="0">
            <a:scrgbClr r="0" g="0" b="0"/>
          </a:effectRef>
          <a:fontRef idx="minor"/>
        </p:style>
      </p:sp>
      <p:sp>
        <p:nvSpPr>
          <p:cNvPr id="92" name="CustomShape 2"/>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
        <p:nvSpPr>
          <p:cNvPr id="93" name="CustomShape 3"/>
          <p:cNvSpPr/>
          <p:nvPr/>
        </p:nvSpPr>
        <p:spPr>
          <a:xfrm>
            <a:off x="457200" y="1371600"/>
            <a:ext cx="8228880" cy="472356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prstClr val="black"/>
                </a:solidFill>
                <a:effectLst/>
                <a:uLnTx/>
                <a:uFillTx/>
                <a:latin typeface="Arial"/>
              </a:rPr>
              <a:t>Project Overview</a:t>
            </a:r>
          </a:p>
        </p:txBody>
      </p:sp>
      <p:sp>
        <p:nvSpPr>
          <p:cNvPr id="2" name="TextBox 1"/>
          <p:cNvSpPr txBox="1"/>
          <p:nvPr/>
        </p:nvSpPr>
        <p:spPr>
          <a:xfrm>
            <a:off x="709769" y="962861"/>
            <a:ext cx="469845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rPr>
              <a:t>Monitoring forest health is challenging because of the spatial scale (both horizontal and vertical) of forests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rPr>
              <a:t>Remote sensing approaches to monitor natural and managed forest systems have the potential to resolve logistical challenges with integrating precision agricultural into forest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rPr>
              <a:t>Questions remain about relating information available from remote sensing into forest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ndParaRPr>
          </a:p>
        </p:txBody>
      </p:sp>
      <p:pic>
        <p:nvPicPr>
          <p:cNvPr id="7" name="Picture 6" descr="CarbonCore_Multicopter_Hexacopter_Hexa950_Zenmuse_Z15_Sony_NEX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250" y="3542076"/>
            <a:ext cx="1720150" cy="1143901"/>
          </a:xfrm>
          <a:prstGeom prst="rect">
            <a:avLst/>
          </a:prstGeom>
        </p:spPr>
      </p:pic>
      <p:pic>
        <p:nvPicPr>
          <p:cNvPr id="8" name="Picture 7" descr="u-2_science_12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366" y="2280575"/>
            <a:ext cx="1935918" cy="1239729"/>
          </a:xfrm>
          <a:prstGeom prst="rect">
            <a:avLst/>
          </a:prstGeom>
        </p:spPr>
      </p:pic>
      <p:pic>
        <p:nvPicPr>
          <p:cNvPr id="9" name="Picture 8"/>
          <p:cNvPicPr>
            <a:picLocks noChangeAspect="1"/>
          </p:cNvPicPr>
          <p:nvPr/>
        </p:nvPicPr>
        <p:blipFill>
          <a:blip r:embed="rId4"/>
          <a:stretch>
            <a:fillRect/>
          </a:stretch>
        </p:blipFill>
        <p:spPr>
          <a:xfrm>
            <a:off x="6199414" y="808200"/>
            <a:ext cx="1914704" cy="1397807"/>
          </a:xfrm>
          <a:prstGeom prst="rect">
            <a:avLst/>
          </a:prstGeom>
        </p:spPr>
      </p:pic>
      <p:pic>
        <p:nvPicPr>
          <p:cNvPr id="10" name="Picture 9"/>
          <p:cNvPicPr>
            <a:picLocks noChangeAspect="1"/>
          </p:cNvPicPr>
          <p:nvPr/>
        </p:nvPicPr>
        <p:blipFill rotWithShape="1">
          <a:blip r:embed="rId5"/>
          <a:srcRect l="5928" t="18148" r="8301" b="9136"/>
          <a:stretch/>
        </p:blipFill>
        <p:spPr>
          <a:xfrm>
            <a:off x="6427138" y="4783876"/>
            <a:ext cx="1501804" cy="88144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stomShape 4">
            <a:extLst>
              <a:ext uri="{FF2B5EF4-FFF2-40B4-BE49-F238E27FC236}">
                <a16:creationId xmlns:a16="http://schemas.microsoft.com/office/drawing/2014/main" id="{44C1B125-F7FA-48CD-85D7-7BFF25F19F20}"/>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altLang="ko-KR" b="1" spc="-1" dirty="0">
                <a:solidFill>
                  <a:srgbClr val="000000"/>
                </a:solidFill>
                <a:latin typeface="Trebuchet MS"/>
              </a:rPr>
              <a:t>Research project</a:t>
            </a:r>
            <a:endParaRPr lang="en-US" b="1" spc="-1" dirty="0"/>
          </a:p>
        </p:txBody>
      </p:sp>
      <p:sp>
        <p:nvSpPr>
          <p:cNvPr id="25" name="내용 개체 틀 2">
            <a:extLst>
              <a:ext uri="{FF2B5EF4-FFF2-40B4-BE49-F238E27FC236}">
                <a16:creationId xmlns:a16="http://schemas.microsoft.com/office/drawing/2014/main" id="{32C88428-E512-405C-9CDA-DB901C476388}"/>
              </a:ext>
            </a:extLst>
          </p:cNvPr>
          <p:cNvSpPr txBox="1">
            <a:spLocks/>
          </p:cNvSpPr>
          <p:nvPr/>
        </p:nvSpPr>
        <p:spPr>
          <a:xfrm>
            <a:off x="0" y="1825625"/>
            <a:ext cx="9144000" cy="127032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r>
              <a:rPr lang="en-US" altLang="ko-KR" sz="2000" dirty="0"/>
              <a:t>-Abiotic stress: Silvicultural practice </a:t>
            </a:r>
          </a:p>
          <a:p>
            <a:pPr marL="457200" lvl="1" indent="0" algn="just">
              <a:buNone/>
            </a:pPr>
            <a:r>
              <a:rPr lang="en-US" altLang="ko-KR" sz="2000" dirty="0"/>
              <a:t>		     Three fertilization levels;150, 225, &amp; 300  kg N/ha</a:t>
            </a:r>
          </a:p>
          <a:p>
            <a:pPr marL="457200" lvl="1" indent="0" algn="just">
              <a:buNone/>
            </a:pPr>
            <a:r>
              <a:rPr lang="en-US" altLang="ko-KR" sz="2000" dirty="0"/>
              <a:t>-Biotic stress: Luna moth (</a:t>
            </a:r>
            <a:r>
              <a:rPr lang="en-US" altLang="ko-KR" sz="2000" i="1" dirty="0"/>
              <a:t>Actias </a:t>
            </a:r>
            <a:r>
              <a:rPr lang="en-US" altLang="ko-KR" sz="2000" i="1" dirty="0" err="1"/>
              <a:t>luna</a:t>
            </a:r>
            <a:r>
              <a:rPr lang="en-US" altLang="ko-KR" sz="2000" i="1" dirty="0"/>
              <a:t> </a:t>
            </a:r>
            <a:r>
              <a:rPr lang="en-US" altLang="ko-KR" sz="2000" dirty="0"/>
              <a:t>L.)</a:t>
            </a:r>
          </a:p>
          <a:p>
            <a:pPr marL="457200" lvl="1" indent="0" algn="just">
              <a:buNone/>
            </a:pPr>
            <a:r>
              <a:rPr lang="en-US" altLang="ko-KR" sz="2000" dirty="0"/>
              <a:t>-Tree</a:t>
            </a:r>
            <a:r>
              <a:rPr lang="ko-KR" altLang="en-US" sz="2000" dirty="0"/>
              <a:t> </a:t>
            </a:r>
            <a:r>
              <a:rPr lang="en-US" altLang="ko-KR" sz="2000" dirty="0"/>
              <a:t>species:</a:t>
            </a:r>
            <a:r>
              <a:rPr lang="ko-KR" altLang="en-US" sz="2000" dirty="0"/>
              <a:t> </a:t>
            </a:r>
            <a:r>
              <a:rPr lang="en-US" altLang="ko-KR" sz="2000" dirty="0"/>
              <a:t>Black walnut</a:t>
            </a:r>
          </a:p>
        </p:txBody>
      </p:sp>
      <p:sp>
        <p:nvSpPr>
          <p:cNvPr id="26" name="TextBox 25">
            <a:extLst>
              <a:ext uri="{FF2B5EF4-FFF2-40B4-BE49-F238E27FC236}">
                <a16:creationId xmlns:a16="http://schemas.microsoft.com/office/drawing/2014/main" id="{8CAEF373-2D5C-4926-AA6D-69ED4D935D64}"/>
              </a:ext>
            </a:extLst>
          </p:cNvPr>
          <p:cNvSpPr txBox="1"/>
          <p:nvPr/>
        </p:nvSpPr>
        <p:spPr>
          <a:xfrm>
            <a:off x="0" y="490861"/>
            <a:ext cx="9143999" cy="830997"/>
          </a:xfrm>
          <a:prstGeom prst="rect">
            <a:avLst/>
          </a:prstGeom>
          <a:noFill/>
        </p:spPr>
        <p:txBody>
          <a:bodyPr wrap="square" rtlCol="0">
            <a:spAutoFit/>
          </a:bodyPr>
          <a:lstStyle/>
          <a:p>
            <a:pPr lvl="1" algn="just"/>
            <a:r>
              <a:rPr lang="en-US" altLang="ko-KR" sz="2400" dirty="0"/>
              <a:t>Project 2: Hyperspectral detection of</a:t>
            </a:r>
          </a:p>
          <a:p>
            <a:pPr lvl="1" algn="just"/>
            <a:r>
              <a:rPr lang="en-US" altLang="ko-KR" sz="2400" dirty="0"/>
              <a:t>induced plant defense responses to insect herbivory</a:t>
            </a:r>
          </a:p>
        </p:txBody>
      </p:sp>
      <p:grpSp>
        <p:nvGrpSpPr>
          <p:cNvPr id="27" name="그룹 33">
            <a:extLst>
              <a:ext uri="{FF2B5EF4-FFF2-40B4-BE49-F238E27FC236}">
                <a16:creationId xmlns:a16="http://schemas.microsoft.com/office/drawing/2014/main" id="{EE27814E-8163-4F83-ABE4-CFD44C1FAB13}"/>
              </a:ext>
            </a:extLst>
          </p:cNvPr>
          <p:cNvGrpSpPr/>
          <p:nvPr/>
        </p:nvGrpSpPr>
        <p:grpSpPr>
          <a:xfrm>
            <a:off x="6241934" y="3331480"/>
            <a:ext cx="1229720" cy="881107"/>
            <a:chOff x="8971418" y="2348499"/>
            <a:chExt cx="1639627" cy="881107"/>
          </a:xfrm>
        </p:grpSpPr>
        <p:sp>
          <p:nvSpPr>
            <p:cNvPr id="28" name="TextBox 27">
              <a:extLst>
                <a:ext uri="{FF2B5EF4-FFF2-40B4-BE49-F238E27FC236}">
                  <a16:creationId xmlns:a16="http://schemas.microsoft.com/office/drawing/2014/main" id="{4ABE1EFF-FFB6-430B-82BA-981B6F9135CE}"/>
                </a:ext>
              </a:extLst>
            </p:cNvPr>
            <p:cNvSpPr txBox="1"/>
            <p:nvPr/>
          </p:nvSpPr>
          <p:spPr>
            <a:xfrm>
              <a:off x="8971418" y="2594249"/>
              <a:ext cx="1639624" cy="338554"/>
            </a:xfrm>
            <a:prstGeom prst="rect">
              <a:avLst/>
            </a:prstGeom>
            <a:noFill/>
          </p:spPr>
          <p:txBody>
            <a:bodyPr wrap="square" rtlCol="0" anchor="ctr">
              <a:spAutoFit/>
            </a:bodyPr>
            <a:lstStyle/>
            <a:p>
              <a:pPr algn="ctr"/>
              <a:r>
                <a:rPr lang="en-US" altLang="ko-KR" sz="1600" dirty="0"/>
                <a:t>Fertilization</a:t>
              </a:r>
              <a:endParaRPr lang="ko-KR" altLang="en-US" sz="1600" dirty="0"/>
            </a:p>
          </p:txBody>
        </p:sp>
        <p:sp>
          <p:nvSpPr>
            <p:cNvPr id="29" name="직사각형 5">
              <a:extLst>
                <a:ext uri="{FF2B5EF4-FFF2-40B4-BE49-F238E27FC236}">
                  <a16:creationId xmlns:a16="http://schemas.microsoft.com/office/drawing/2014/main" id="{DA9887D4-5A3B-45F2-9298-B59731BA287B}"/>
                </a:ext>
              </a:extLst>
            </p:cNvPr>
            <p:cNvSpPr/>
            <p:nvPr/>
          </p:nvSpPr>
          <p:spPr>
            <a:xfrm>
              <a:off x="8971420" y="2348499"/>
              <a:ext cx="1639625" cy="8811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0" name="그룹 35">
            <a:extLst>
              <a:ext uri="{FF2B5EF4-FFF2-40B4-BE49-F238E27FC236}">
                <a16:creationId xmlns:a16="http://schemas.microsoft.com/office/drawing/2014/main" id="{E13F3050-F114-4C7C-9F68-78D9758E46CE}"/>
              </a:ext>
            </a:extLst>
          </p:cNvPr>
          <p:cNvGrpSpPr/>
          <p:nvPr/>
        </p:nvGrpSpPr>
        <p:grpSpPr>
          <a:xfrm>
            <a:off x="4868630" y="5168972"/>
            <a:ext cx="1229726" cy="799258"/>
            <a:chOff x="7562977" y="4466567"/>
            <a:chExt cx="1639634" cy="799258"/>
          </a:xfrm>
        </p:grpSpPr>
        <p:sp>
          <p:nvSpPr>
            <p:cNvPr id="31" name="TextBox 30">
              <a:extLst>
                <a:ext uri="{FF2B5EF4-FFF2-40B4-BE49-F238E27FC236}">
                  <a16:creationId xmlns:a16="http://schemas.microsoft.com/office/drawing/2014/main" id="{BA0253A2-FF4F-46E5-8703-9A4B2B073FBB}"/>
                </a:ext>
              </a:extLst>
            </p:cNvPr>
            <p:cNvSpPr txBox="1"/>
            <p:nvPr/>
          </p:nvSpPr>
          <p:spPr>
            <a:xfrm>
              <a:off x="7562977" y="4662165"/>
              <a:ext cx="1639625" cy="338554"/>
            </a:xfrm>
            <a:prstGeom prst="rect">
              <a:avLst/>
            </a:prstGeom>
            <a:noFill/>
          </p:spPr>
          <p:txBody>
            <a:bodyPr wrap="square" rtlCol="0" anchor="ctr">
              <a:spAutoFit/>
            </a:bodyPr>
            <a:lstStyle/>
            <a:p>
              <a:pPr algn="ctr"/>
              <a:r>
                <a:rPr lang="en-US" altLang="ko-KR" sz="1600" dirty="0"/>
                <a:t>Herbivores</a:t>
              </a:r>
              <a:endParaRPr lang="ko-KR" altLang="en-US" sz="1600" dirty="0"/>
            </a:p>
          </p:txBody>
        </p:sp>
        <p:sp>
          <p:nvSpPr>
            <p:cNvPr id="32" name="직사각형 31">
              <a:extLst>
                <a:ext uri="{FF2B5EF4-FFF2-40B4-BE49-F238E27FC236}">
                  <a16:creationId xmlns:a16="http://schemas.microsoft.com/office/drawing/2014/main" id="{B4DAAA5A-726C-4928-A836-42AF301B2E25}"/>
                </a:ext>
              </a:extLst>
            </p:cNvPr>
            <p:cNvSpPr/>
            <p:nvPr/>
          </p:nvSpPr>
          <p:spPr>
            <a:xfrm>
              <a:off x="7562988" y="4466567"/>
              <a:ext cx="1639623" cy="7992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3" name="그룹 34">
            <a:extLst>
              <a:ext uri="{FF2B5EF4-FFF2-40B4-BE49-F238E27FC236}">
                <a16:creationId xmlns:a16="http://schemas.microsoft.com/office/drawing/2014/main" id="{9BC690BD-D518-4AC2-89B8-CB7EC576610A}"/>
              </a:ext>
            </a:extLst>
          </p:cNvPr>
          <p:cNvGrpSpPr/>
          <p:nvPr/>
        </p:nvGrpSpPr>
        <p:grpSpPr>
          <a:xfrm>
            <a:off x="7676140" y="5147700"/>
            <a:ext cx="1228740" cy="772293"/>
            <a:chOff x="10124879" y="4521036"/>
            <a:chExt cx="1638320" cy="772293"/>
          </a:xfrm>
        </p:grpSpPr>
        <p:sp>
          <p:nvSpPr>
            <p:cNvPr id="34" name="TextBox 33">
              <a:extLst>
                <a:ext uri="{FF2B5EF4-FFF2-40B4-BE49-F238E27FC236}">
                  <a16:creationId xmlns:a16="http://schemas.microsoft.com/office/drawing/2014/main" id="{C009021D-779E-4011-95BA-FDC2B0209E2F}"/>
                </a:ext>
              </a:extLst>
            </p:cNvPr>
            <p:cNvSpPr txBox="1"/>
            <p:nvPr/>
          </p:nvSpPr>
          <p:spPr>
            <a:xfrm>
              <a:off x="10124880" y="4722516"/>
              <a:ext cx="1638319" cy="338554"/>
            </a:xfrm>
            <a:prstGeom prst="rect">
              <a:avLst/>
            </a:prstGeom>
            <a:noFill/>
          </p:spPr>
          <p:txBody>
            <a:bodyPr wrap="square" rtlCol="0" anchor="ctr">
              <a:spAutoFit/>
            </a:bodyPr>
            <a:lstStyle/>
            <a:p>
              <a:pPr algn="ctr"/>
              <a:r>
                <a:rPr lang="en-US" altLang="ko-KR" sz="1600" dirty="0"/>
                <a:t>Host plant</a:t>
              </a:r>
              <a:endParaRPr lang="ko-KR" altLang="en-US" sz="1600" dirty="0"/>
            </a:p>
          </p:txBody>
        </p:sp>
        <p:sp>
          <p:nvSpPr>
            <p:cNvPr id="35" name="직사각형 32">
              <a:extLst>
                <a:ext uri="{FF2B5EF4-FFF2-40B4-BE49-F238E27FC236}">
                  <a16:creationId xmlns:a16="http://schemas.microsoft.com/office/drawing/2014/main" id="{7479B4BE-5212-4688-B426-3AE731D1A9E1}"/>
                </a:ext>
              </a:extLst>
            </p:cNvPr>
            <p:cNvSpPr/>
            <p:nvPr/>
          </p:nvSpPr>
          <p:spPr>
            <a:xfrm>
              <a:off x="10124879" y="4521036"/>
              <a:ext cx="1638320" cy="7722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6" name="직선 화살표 연결선 2">
            <a:extLst>
              <a:ext uri="{FF2B5EF4-FFF2-40B4-BE49-F238E27FC236}">
                <a16:creationId xmlns:a16="http://schemas.microsoft.com/office/drawing/2014/main" id="{43E10445-8AAE-4D2D-9E39-2A35C3652CCD}"/>
              </a:ext>
            </a:extLst>
          </p:cNvPr>
          <p:cNvCxnSpPr>
            <a:cxnSpLocks/>
            <a:stCxn id="29" idx="3"/>
            <a:endCxn id="35" idx="0"/>
          </p:cNvCxnSpPr>
          <p:nvPr/>
        </p:nvCxnSpPr>
        <p:spPr>
          <a:xfrm>
            <a:off x="7471654" y="3772034"/>
            <a:ext cx="818856" cy="13756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8">
            <a:extLst>
              <a:ext uri="{FF2B5EF4-FFF2-40B4-BE49-F238E27FC236}">
                <a16:creationId xmlns:a16="http://schemas.microsoft.com/office/drawing/2014/main" id="{CB510BAE-3A7C-4376-8584-779CE621109D}"/>
              </a:ext>
            </a:extLst>
          </p:cNvPr>
          <p:cNvCxnSpPr>
            <a:cxnSpLocks/>
          </p:cNvCxnSpPr>
          <p:nvPr/>
        </p:nvCxnSpPr>
        <p:spPr>
          <a:xfrm flipH="1">
            <a:off x="6241934" y="5518457"/>
            <a:ext cx="1290614" cy="1539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41">
            <a:extLst>
              <a:ext uri="{FF2B5EF4-FFF2-40B4-BE49-F238E27FC236}">
                <a16:creationId xmlns:a16="http://schemas.microsoft.com/office/drawing/2014/main" id="{3FF9366F-9DB7-40B9-ABBF-5936090DFD02}"/>
              </a:ext>
            </a:extLst>
          </p:cNvPr>
          <p:cNvCxnSpPr>
            <a:cxnSpLocks/>
            <a:stCxn id="29" idx="1"/>
            <a:endCxn id="32" idx="0"/>
          </p:cNvCxnSpPr>
          <p:nvPr/>
        </p:nvCxnSpPr>
        <p:spPr>
          <a:xfrm flipH="1">
            <a:off x="5483497" y="3772034"/>
            <a:ext cx="758438" cy="1396938"/>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DB8038A5-EE98-441E-AB85-40C13EC0CF39}"/>
              </a:ext>
            </a:extLst>
          </p:cNvPr>
          <p:cNvPicPr>
            <a:picLocks noChangeAspect="1"/>
          </p:cNvPicPr>
          <p:nvPr/>
        </p:nvPicPr>
        <p:blipFill rotWithShape="1">
          <a:blip r:embed="rId3"/>
          <a:srcRect l="61538" t="28517" r="20001" b="21872"/>
          <a:stretch/>
        </p:blipFill>
        <p:spPr bwMode="auto">
          <a:xfrm>
            <a:off x="679424" y="3270993"/>
            <a:ext cx="3295875" cy="2910731"/>
          </a:xfrm>
          <a:prstGeom prst="rect">
            <a:avLst/>
          </a:prstGeom>
          <a:ln>
            <a:noFill/>
          </a:ln>
          <a:extLst>
            <a:ext uri="{53640926-AAD7-44D8-BBD7-CCE9431645EC}">
              <a14:shadowObscured xmlns:a14="http://schemas.microsoft.com/office/drawing/2010/main"/>
            </a:ext>
          </a:extLst>
        </p:spPr>
      </p:pic>
      <p:sp>
        <p:nvSpPr>
          <p:cNvPr id="18" name="CustomShape 2">
            <a:extLst>
              <a:ext uri="{FF2B5EF4-FFF2-40B4-BE49-F238E27FC236}">
                <a16:creationId xmlns:a16="http://schemas.microsoft.com/office/drawing/2014/main" id="{359F02AF-E527-4408-846D-95FC7E8C145E}"/>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864860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ustomShape 1"/>
          <p:cNvSpPr/>
          <p:nvPr/>
        </p:nvSpPr>
        <p:spPr>
          <a:xfrm>
            <a:off x="457200" y="685800"/>
            <a:ext cx="8228880" cy="685080"/>
          </a:xfrm>
          <a:prstGeom prst="rect">
            <a:avLst/>
          </a:prstGeom>
          <a:noFill/>
          <a:ln>
            <a:noFill/>
          </a:ln>
        </p:spPr>
        <p:style>
          <a:lnRef idx="0">
            <a:scrgbClr r="0" g="0" b="0"/>
          </a:lnRef>
          <a:fillRef idx="0">
            <a:scrgbClr r="0" g="0" b="0"/>
          </a:fillRef>
          <a:effectRef idx="0">
            <a:scrgbClr r="0" g="0" b="0"/>
          </a:effectRef>
          <a:fontRef idx="minor"/>
        </p:style>
      </p:sp>
      <p:sp>
        <p:nvSpPr>
          <p:cNvPr id="97" name="CustomShape 3"/>
          <p:cNvSpPr/>
          <p:nvPr/>
        </p:nvSpPr>
        <p:spPr>
          <a:xfrm>
            <a:off x="457200" y="1371600"/>
            <a:ext cx="8228880" cy="4723560"/>
          </a:xfrm>
          <a:prstGeom prst="rect">
            <a:avLst/>
          </a:prstGeom>
          <a:noFill/>
          <a:ln>
            <a:noFill/>
          </a:ln>
        </p:spPr>
        <p:style>
          <a:lnRef idx="0">
            <a:scrgbClr r="0" g="0" b="0"/>
          </a:lnRef>
          <a:fillRef idx="0">
            <a:scrgbClr r="0" g="0" b="0"/>
          </a:fillRef>
          <a:effectRef idx="0">
            <a:scrgbClr r="0" g="0" b="0"/>
          </a:effectRef>
          <a:fontRef idx="minor"/>
        </p:style>
      </p:sp>
      <p:sp>
        <p:nvSpPr>
          <p:cNvPr id="7" name="TextBox 6"/>
          <p:cNvSpPr txBox="1"/>
          <p:nvPr/>
        </p:nvSpPr>
        <p:spPr>
          <a:xfrm>
            <a:off x="948087" y="3368544"/>
            <a:ext cx="7253804" cy="3139321"/>
          </a:xfrm>
          <a:prstGeom prst="rect">
            <a:avLst/>
          </a:prstGeom>
          <a:noFill/>
        </p:spPr>
        <p:txBody>
          <a:bodyPr wrap="square" rtlCol="0">
            <a:spAutoFit/>
          </a:bodyPr>
          <a:lstStyle/>
          <a:p>
            <a:r>
              <a:rPr lang="en-US" altLang="ko-KR" sz="2200" dirty="0">
                <a:latin typeface="Arial" panose="020B0604020202020204" pitchFamily="34" charset="0"/>
                <a:cs typeface="Arial" panose="020B0604020202020204" pitchFamily="34" charset="0"/>
              </a:rPr>
              <a:t>T</a:t>
            </a:r>
            <a:r>
              <a:rPr lang="en-US" sz="2200" dirty="0">
                <a:latin typeface="Arial" panose="020B0604020202020204" pitchFamily="34" charset="0"/>
                <a:cs typeface="Arial" panose="020B0604020202020204" pitchFamily="34" charset="0"/>
              </a:rPr>
              <a:t>wo specific objectives:</a:t>
            </a:r>
          </a:p>
          <a:p>
            <a:pPr marL="342900" indent="-342900">
              <a:buAutoNum type="arabicPeriod"/>
            </a:pPr>
            <a:r>
              <a:rPr lang="en-US" altLang="ko-KR" sz="2200" dirty="0">
                <a:latin typeface="Arial" panose="020B0604020202020204" pitchFamily="34" charset="0"/>
                <a:cs typeface="Arial" panose="020B0604020202020204" pitchFamily="34" charset="0"/>
              </a:rPr>
              <a:t>D</a:t>
            </a:r>
            <a:r>
              <a:rPr lang="en-US" sz="2200" dirty="0">
                <a:latin typeface="Arial" panose="020B0604020202020204" pitchFamily="34" charset="0"/>
                <a:cs typeface="Arial" panose="020B0604020202020204" pitchFamily="34" charset="0"/>
              </a:rPr>
              <a:t>etermine how nitrogen availability affect local and systemic changes in primary and secondary compounds in black walnut foliage in response to </a:t>
            </a:r>
            <a:r>
              <a:rPr lang="en-US" sz="2200" dirty="0" err="1">
                <a:latin typeface="Arial" panose="020B0604020202020204" pitchFamily="34" charset="0"/>
                <a:cs typeface="Arial" panose="020B0604020202020204" pitchFamily="34" charset="0"/>
              </a:rPr>
              <a:t>luna</a:t>
            </a:r>
            <a:r>
              <a:rPr lang="en-US" sz="2200" dirty="0">
                <a:latin typeface="Arial" panose="020B0604020202020204" pitchFamily="34" charset="0"/>
                <a:cs typeface="Arial" panose="020B0604020202020204" pitchFamily="34" charset="0"/>
              </a:rPr>
              <a:t> moth herbivory</a:t>
            </a:r>
          </a:p>
          <a:p>
            <a:pPr marL="342900" indent="-342900">
              <a:buFontTx/>
              <a:buAutoNum type="arabicPeriod"/>
            </a:pPr>
            <a:r>
              <a:rPr lang="en-US" sz="2200" dirty="0">
                <a:latin typeface="Arial" panose="020B0604020202020204" pitchFamily="34" charset="0"/>
                <a:cs typeface="Arial" panose="020B0604020202020204" pitchFamily="34" charset="0"/>
              </a:rPr>
              <a:t>Determine how reliably hyperspectral data can detect changes in primary and secondary compounds in black walnut foliage in response to </a:t>
            </a:r>
            <a:r>
              <a:rPr lang="en-US" sz="2200" dirty="0" err="1">
                <a:latin typeface="Arial" panose="020B0604020202020204" pitchFamily="34" charset="0"/>
                <a:cs typeface="Arial" panose="020B0604020202020204" pitchFamily="34" charset="0"/>
              </a:rPr>
              <a:t>luna</a:t>
            </a:r>
            <a:r>
              <a:rPr lang="en-US" sz="2200" dirty="0">
                <a:latin typeface="Arial" panose="020B0604020202020204" pitchFamily="34" charset="0"/>
                <a:cs typeface="Arial" panose="020B0604020202020204" pitchFamily="34" charset="0"/>
              </a:rPr>
              <a:t> moth herbivory</a:t>
            </a:r>
            <a:r>
              <a:rPr lang="en-US" altLang="ko-KR" sz="22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96B6876-BF54-4B8C-BB5F-2535D9ABDAFD}"/>
              </a:ext>
            </a:extLst>
          </p:cNvPr>
          <p:cNvSpPr txBox="1"/>
          <p:nvPr/>
        </p:nvSpPr>
        <p:spPr>
          <a:xfrm>
            <a:off x="948087" y="1765626"/>
            <a:ext cx="7247106" cy="1446550"/>
          </a:xfrm>
          <a:prstGeom prst="rect">
            <a:avLst/>
          </a:prstGeom>
          <a:noFill/>
        </p:spPr>
        <p:txBody>
          <a:bodyPr wrap="square" rtlCol="0">
            <a:spAutoFit/>
          </a:bodyPr>
          <a:lstStyle/>
          <a:p>
            <a:r>
              <a:rPr lang="en-US" altLang="ko-KR" sz="2200" dirty="0">
                <a:latin typeface="Arial" panose="020B0604020202020204" pitchFamily="34" charset="0"/>
                <a:cs typeface="Arial" panose="020B0604020202020204" pitchFamily="34" charset="0"/>
              </a:rPr>
              <a:t>Many questions still remain to be explored in our understanding of how we can incorporate the ability of the hyperspectral approach in studying these insect-plant interactions.</a:t>
            </a:r>
          </a:p>
        </p:txBody>
      </p:sp>
      <p:sp>
        <p:nvSpPr>
          <p:cNvPr id="10" name="TextBox 9">
            <a:extLst>
              <a:ext uri="{FF2B5EF4-FFF2-40B4-BE49-F238E27FC236}">
                <a16:creationId xmlns:a16="http://schemas.microsoft.com/office/drawing/2014/main" id="{AFA20E55-EE1E-4D24-9E65-AFEBB61B01CA}"/>
              </a:ext>
            </a:extLst>
          </p:cNvPr>
          <p:cNvSpPr txBox="1"/>
          <p:nvPr/>
        </p:nvSpPr>
        <p:spPr>
          <a:xfrm>
            <a:off x="0" y="490861"/>
            <a:ext cx="9143999" cy="830997"/>
          </a:xfrm>
          <a:prstGeom prst="rect">
            <a:avLst/>
          </a:prstGeom>
          <a:noFill/>
        </p:spPr>
        <p:txBody>
          <a:bodyPr wrap="square" rtlCol="0">
            <a:spAutoFit/>
          </a:bodyPr>
          <a:lstStyle/>
          <a:p>
            <a:pPr lvl="1" algn="just"/>
            <a:r>
              <a:rPr lang="en-US" altLang="ko-KR" sz="2400" dirty="0"/>
              <a:t>Project 2: Hyperspectral detection of</a:t>
            </a:r>
          </a:p>
          <a:p>
            <a:pPr lvl="1" algn="just"/>
            <a:r>
              <a:rPr lang="en-US" altLang="ko-KR" sz="2400" dirty="0"/>
              <a:t>induced plant defense responses to insect herbivory</a:t>
            </a:r>
          </a:p>
        </p:txBody>
      </p:sp>
      <p:sp>
        <p:nvSpPr>
          <p:cNvPr id="8" name="CustomShape 2">
            <a:extLst>
              <a:ext uri="{FF2B5EF4-FFF2-40B4-BE49-F238E27FC236}">
                <a16:creationId xmlns:a16="http://schemas.microsoft.com/office/drawing/2014/main" id="{3568E26A-0856-4ECB-A0A5-B08BBA380D22}"/>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423873501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sitting&#10;&#10;Description automatically generated">
            <a:extLst>
              <a:ext uri="{FF2B5EF4-FFF2-40B4-BE49-F238E27FC236}">
                <a16:creationId xmlns:a16="http://schemas.microsoft.com/office/drawing/2014/main" id="{93E01CD6-1904-4419-89CD-067DAC859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9" t="517" r="2" b="1313"/>
          <a:stretch/>
        </p:blipFill>
        <p:spPr>
          <a:xfrm rot="5400000">
            <a:off x="67605" y="1250839"/>
            <a:ext cx="3102438" cy="2406025"/>
          </a:xfrm>
          <a:prstGeom prst="rect">
            <a:avLst/>
          </a:prstGeom>
        </p:spPr>
      </p:pic>
      <p:pic>
        <p:nvPicPr>
          <p:cNvPr id="5" name="Picture 4">
            <a:extLst>
              <a:ext uri="{FF2B5EF4-FFF2-40B4-BE49-F238E27FC236}">
                <a16:creationId xmlns:a16="http://schemas.microsoft.com/office/drawing/2014/main" id="{34ADB91C-0791-492E-8045-EE69FFDF2D72}"/>
              </a:ext>
            </a:extLst>
          </p:cNvPr>
          <p:cNvPicPr>
            <a:picLocks noChangeAspect="1"/>
          </p:cNvPicPr>
          <p:nvPr/>
        </p:nvPicPr>
        <p:blipFill rotWithShape="1">
          <a:blip r:embed="rId4"/>
          <a:srcRect l="8548" r="16282"/>
          <a:stretch/>
        </p:blipFill>
        <p:spPr>
          <a:xfrm>
            <a:off x="3237649" y="902633"/>
            <a:ext cx="3273121" cy="3102438"/>
          </a:xfrm>
          <a:prstGeom prst="rect">
            <a:avLst/>
          </a:prstGeom>
        </p:spPr>
      </p:pic>
      <p:pic>
        <p:nvPicPr>
          <p:cNvPr id="6" name="Picture 5" descr="A picture containing table, sitting, bag&#10;&#10;Description automatically generated">
            <a:extLst>
              <a:ext uri="{FF2B5EF4-FFF2-40B4-BE49-F238E27FC236}">
                <a16:creationId xmlns:a16="http://schemas.microsoft.com/office/drawing/2014/main" id="{81ED69F4-DD1B-4F8F-8FE4-307A6F120C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 b="1830"/>
          <a:stretch/>
        </p:blipFill>
        <p:spPr>
          <a:xfrm rot="5400000">
            <a:off x="6398893" y="1352277"/>
            <a:ext cx="2974893" cy="2190418"/>
          </a:xfrm>
          <a:prstGeom prst="rect">
            <a:avLst/>
          </a:prstGeom>
        </p:spPr>
      </p:pic>
      <p:sp>
        <p:nvSpPr>
          <p:cNvPr id="7" name="CustomShape 4">
            <a:extLst>
              <a:ext uri="{FF2B5EF4-FFF2-40B4-BE49-F238E27FC236}">
                <a16:creationId xmlns:a16="http://schemas.microsoft.com/office/drawing/2014/main" id="{EC7AA188-7BCF-45DF-9F76-2F6BA82EFEFB}"/>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spcAft>
                <a:spcPts val="600"/>
              </a:spcAft>
            </a:pPr>
            <a:r>
              <a:rPr lang="en-US" b="1" spc="-1" dirty="0">
                <a:solidFill>
                  <a:srgbClr val="000000"/>
                </a:solidFill>
              </a:rPr>
              <a:t>Induced plant defense responses: systemic induction or local induction</a:t>
            </a:r>
            <a:endParaRPr lang="en-US" sz="1800" b="1" strike="noStrike" spc="-1" dirty="0">
              <a:latin typeface="Arial"/>
            </a:endParaRPr>
          </a:p>
        </p:txBody>
      </p:sp>
      <p:sp>
        <p:nvSpPr>
          <p:cNvPr id="9" name="TextBox 8">
            <a:extLst>
              <a:ext uri="{FF2B5EF4-FFF2-40B4-BE49-F238E27FC236}">
                <a16:creationId xmlns:a16="http://schemas.microsoft.com/office/drawing/2014/main" id="{11F31FC0-3550-4A25-A15A-8A5AD50E2503}"/>
              </a:ext>
            </a:extLst>
          </p:cNvPr>
          <p:cNvSpPr txBox="1"/>
          <p:nvPr/>
        </p:nvSpPr>
        <p:spPr>
          <a:xfrm>
            <a:off x="4733924" y="4473526"/>
            <a:ext cx="4410076" cy="1107996"/>
          </a:xfrm>
          <a:prstGeom prst="rect">
            <a:avLst/>
          </a:prstGeom>
          <a:noFill/>
        </p:spPr>
        <p:txBody>
          <a:bodyPr wrap="square" rtlCol="0">
            <a:spAutoFit/>
          </a:bodyPr>
          <a:lstStyle/>
          <a:p>
            <a:r>
              <a:rPr lang="en-US" b="1" dirty="0"/>
              <a:t>Treatment</a:t>
            </a:r>
          </a:p>
          <a:p>
            <a:pPr lvl="1"/>
            <a:r>
              <a:rPr lang="en-US" sz="1600" b="1" dirty="0"/>
              <a:t>Local</a:t>
            </a:r>
            <a:r>
              <a:rPr lang="en-US" sz="1600" dirty="0"/>
              <a:t> (e.g., within a damaged leaf)</a:t>
            </a:r>
          </a:p>
          <a:p>
            <a:pPr lvl="1"/>
            <a:r>
              <a:rPr lang="en-US" sz="1600" dirty="0"/>
              <a:t>&amp; </a:t>
            </a:r>
            <a:r>
              <a:rPr lang="en-US" sz="1600" b="1" dirty="0"/>
              <a:t>systemic</a:t>
            </a:r>
            <a:r>
              <a:rPr lang="en-US" sz="1600" dirty="0"/>
              <a:t> (e.g., whole-plant) </a:t>
            </a:r>
            <a:r>
              <a:rPr lang="en-US" sz="1600" b="1" dirty="0"/>
              <a:t>induction</a:t>
            </a:r>
            <a:r>
              <a:rPr lang="en-US" sz="1600" dirty="0"/>
              <a:t> of defense chemicals in black walnut</a:t>
            </a:r>
          </a:p>
        </p:txBody>
      </p:sp>
      <p:sp>
        <p:nvSpPr>
          <p:cNvPr id="10" name="TextBox 9">
            <a:extLst>
              <a:ext uri="{FF2B5EF4-FFF2-40B4-BE49-F238E27FC236}">
                <a16:creationId xmlns:a16="http://schemas.microsoft.com/office/drawing/2014/main" id="{842EB69F-7900-4F2C-B974-934ECC0E70CD}"/>
              </a:ext>
            </a:extLst>
          </p:cNvPr>
          <p:cNvSpPr txBox="1"/>
          <p:nvPr/>
        </p:nvSpPr>
        <p:spPr>
          <a:xfrm>
            <a:off x="3346048" y="4473526"/>
            <a:ext cx="1064029" cy="369332"/>
          </a:xfrm>
          <a:prstGeom prst="rect">
            <a:avLst/>
          </a:prstGeom>
          <a:noFill/>
        </p:spPr>
        <p:txBody>
          <a:bodyPr wrap="square" rtlCol="0">
            <a:spAutoFit/>
          </a:bodyPr>
          <a:lstStyle/>
          <a:p>
            <a:r>
              <a:rPr lang="en-US" b="1" dirty="0"/>
              <a:t>Control</a:t>
            </a:r>
          </a:p>
        </p:txBody>
      </p:sp>
      <p:sp>
        <p:nvSpPr>
          <p:cNvPr id="11" name="TextBox 10">
            <a:extLst>
              <a:ext uri="{FF2B5EF4-FFF2-40B4-BE49-F238E27FC236}">
                <a16:creationId xmlns:a16="http://schemas.microsoft.com/office/drawing/2014/main" id="{B6A1240F-D959-4D29-95F9-20F80C16FA7B}"/>
              </a:ext>
            </a:extLst>
          </p:cNvPr>
          <p:cNvSpPr txBox="1"/>
          <p:nvPr/>
        </p:nvSpPr>
        <p:spPr>
          <a:xfrm>
            <a:off x="117230" y="6371816"/>
            <a:ext cx="2307358" cy="246221"/>
          </a:xfrm>
          <a:prstGeom prst="rect">
            <a:avLst/>
          </a:prstGeom>
          <a:noFill/>
        </p:spPr>
        <p:txBody>
          <a:bodyPr wrap="square" rtlCol="0">
            <a:spAutoFit/>
          </a:bodyPr>
          <a:lstStyle/>
          <a:p>
            <a:r>
              <a:rPr lang="en-US" altLang="ko-KR" sz="1000" dirty="0" err="1"/>
              <a:t>Rubert-Nason</a:t>
            </a:r>
            <a:r>
              <a:rPr lang="en-US" altLang="ko-KR" sz="1000" dirty="0"/>
              <a:t> et al. 2015</a:t>
            </a:r>
          </a:p>
        </p:txBody>
      </p:sp>
      <p:sp>
        <p:nvSpPr>
          <p:cNvPr id="2" name="TextBox 1">
            <a:extLst>
              <a:ext uri="{FF2B5EF4-FFF2-40B4-BE49-F238E27FC236}">
                <a16:creationId xmlns:a16="http://schemas.microsoft.com/office/drawing/2014/main" id="{34ABF215-D6BB-439F-8219-80F4AB3CE2C8}"/>
              </a:ext>
            </a:extLst>
          </p:cNvPr>
          <p:cNvSpPr txBox="1"/>
          <p:nvPr/>
        </p:nvSpPr>
        <p:spPr>
          <a:xfrm>
            <a:off x="3709037" y="4728765"/>
            <a:ext cx="701040" cy="369332"/>
          </a:xfrm>
          <a:prstGeom prst="rect">
            <a:avLst/>
          </a:prstGeom>
          <a:noFill/>
        </p:spPr>
        <p:txBody>
          <a:bodyPr wrap="square" rtlCol="0">
            <a:spAutoFit/>
          </a:bodyPr>
          <a:lstStyle/>
          <a:p>
            <a:r>
              <a:rPr lang="en-US" altLang="ko-KR"/>
              <a:t>a</a:t>
            </a:r>
            <a:endParaRPr lang="en-US"/>
          </a:p>
        </p:txBody>
      </p:sp>
      <p:sp>
        <p:nvSpPr>
          <p:cNvPr id="12" name="TextBox 11">
            <a:extLst>
              <a:ext uri="{FF2B5EF4-FFF2-40B4-BE49-F238E27FC236}">
                <a16:creationId xmlns:a16="http://schemas.microsoft.com/office/drawing/2014/main" id="{44B7A660-620F-4DB1-93B9-0589C07AC4EE}"/>
              </a:ext>
            </a:extLst>
          </p:cNvPr>
          <p:cNvSpPr txBox="1"/>
          <p:nvPr/>
        </p:nvSpPr>
        <p:spPr>
          <a:xfrm>
            <a:off x="4874209" y="4736250"/>
            <a:ext cx="701040" cy="369332"/>
          </a:xfrm>
          <a:prstGeom prst="rect">
            <a:avLst/>
          </a:prstGeom>
          <a:noFill/>
        </p:spPr>
        <p:txBody>
          <a:bodyPr wrap="square" rtlCol="0">
            <a:spAutoFit/>
          </a:bodyPr>
          <a:lstStyle/>
          <a:p>
            <a:r>
              <a:rPr lang="en-US" altLang="ko-KR" dirty="0"/>
              <a:t>b</a:t>
            </a:r>
            <a:endParaRPr lang="en-US" dirty="0"/>
          </a:p>
        </p:txBody>
      </p:sp>
      <p:sp>
        <p:nvSpPr>
          <p:cNvPr id="13" name="TextBox 12">
            <a:extLst>
              <a:ext uri="{FF2B5EF4-FFF2-40B4-BE49-F238E27FC236}">
                <a16:creationId xmlns:a16="http://schemas.microsoft.com/office/drawing/2014/main" id="{D029CED7-226F-477C-8999-55E4CD1FF03A}"/>
              </a:ext>
            </a:extLst>
          </p:cNvPr>
          <p:cNvSpPr txBox="1"/>
          <p:nvPr/>
        </p:nvSpPr>
        <p:spPr>
          <a:xfrm>
            <a:off x="4874209" y="5040312"/>
            <a:ext cx="701040" cy="369332"/>
          </a:xfrm>
          <a:prstGeom prst="rect">
            <a:avLst/>
          </a:prstGeom>
          <a:noFill/>
        </p:spPr>
        <p:txBody>
          <a:bodyPr wrap="square" rtlCol="0">
            <a:spAutoFit/>
          </a:bodyPr>
          <a:lstStyle/>
          <a:p>
            <a:r>
              <a:rPr lang="en-US" altLang="ko-KR" dirty="0"/>
              <a:t>c</a:t>
            </a:r>
            <a:endParaRPr lang="en-US" dirty="0"/>
          </a:p>
        </p:txBody>
      </p:sp>
      <p:sp>
        <p:nvSpPr>
          <p:cNvPr id="14" name="CustomShape 2">
            <a:extLst>
              <a:ext uri="{FF2B5EF4-FFF2-40B4-BE49-F238E27FC236}">
                <a16:creationId xmlns:a16="http://schemas.microsoft.com/office/drawing/2014/main" id="{2EF36149-9749-46D9-AC50-DF9397E12F56}"/>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304083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ood, wrapped, bag&#10;&#10;Description automatically generated">
            <a:extLst>
              <a:ext uri="{FF2B5EF4-FFF2-40B4-BE49-F238E27FC236}">
                <a16:creationId xmlns:a16="http://schemas.microsoft.com/office/drawing/2014/main" id="{5D6EDB7C-EC59-4A03-BB42-94A2841C5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5328" y="1334023"/>
            <a:ext cx="2172188" cy="1629141"/>
          </a:xfrm>
          <a:prstGeom prst="rect">
            <a:avLst/>
          </a:prstGeom>
        </p:spPr>
      </p:pic>
      <p:pic>
        <p:nvPicPr>
          <p:cNvPr id="11" name="Picture 10" descr="A store inside of a building&#10;&#10;Description automatically generated">
            <a:extLst>
              <a:ext uri="{FF2B5EF4-FFF2-40B4-BE49-F238E27FC236}">
                <a16:creationId xmlns:a16="http://schemas.microsoft.com/office/drawing/2014/main" id="{C1BBA4E3-66FA-4FB5-8A28-AD32D527D1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336" y="1061200"/>
            <a:ext cx="2865183" cy="2148887"/>
          </a:xfrm>
          <a:prstGeom prst="rect">
            <a:avLst/>
          </a:prstGeom>
        </p:spPr>
      </p:pic>
      <p:sp>
        <p:nvSpPr>
          <p:cNvPr id="18" name="TextBox 17">
            <a:extLst>
              <a:ext uri="{FF2B5EF4-FFF2-40B4-BE49-F238E27FC236}">
                <a16:creationId xmlns:a16="http://schemas.microsoft.com/office/drawing/2014/main" id="{53667AA9-4E6D-4CDE-8904-2E20EAD83451}"/>
              </a:ext>
            </a:extLst>
          </p:cNvPr>
          <p:cNvSpPr txBox="1"/>
          <p:nvPr/>
        </p:nvSpPr>
        <p:spPr>
          <a:xfrm>
            <a:off x="1511088" y="3712876"/>
            <a:ext cx="1083881" cy="369332"/>
          </a:xfrm>
          <a:prstGeom prst="rect">
            <a:avLst/>
          </a:prstGeom>
          <a:solidFill>
            <a:schemeClr val="bg1"/>
          </a:solidFill>
        </p:spPr>
        <p:txBody>
          <a:bodyPr wrap="square" rtlCol="0">
            <a:spAutoFit/>
          </a:bodyPr>
          <a:lstStyle/>
          <a:p>
            <a:r>
              <a:rPr lang="en-US" dirty="0"/>
              <a:t>June </a:t>
            </a:r>
            <a:r>
              <a:rPr lang="en-US" altLang="ko-KR" dirty="0"/>
              <a:t>15</a:t>
            </a:r>
            <a:endParaRPr lang="en-US" dirty="0"/>
          </a:p>
        </p:txBody>
      </p:sp>
      <p:sp>
        <p:nvSpPr>
          <p:cNvPr id="27" name="TextBox 26">
            <a:extLst>
              <a:ext uri="{FF2B5EF4-FFF2-40B4-BE49-F238E27FC236}">
                <a16:creationId xmlns:a16="http://schemas.microsoft.com/office/drawing/2014/main" id="{D1D56E13-0FE5-470B-9FC2-B5A7CAF06895}"/>
              </a:ext>
            </a:extLst>
          </p:cNvPr>
          <p:cNvSpPr txBox="1"/>
          <p:nvPr/>
        </p:nvSpPr>
        <p:spPr>
          <a:xfrm>
            <a:off x="3398483" y="3299387"/>
            <a:ext cx="1077640" cy="369332"/>
          </a:xfrm>
          <a:prstGeom prst="rect">
            <a:avLst/>
          </a:prstGeom>
          <a:solidFill>
            <a:schemeClr val="bg1"/>
          </a:solidFill>
        </p:spPr>
        <p:txBody>
          <a:bodyPr wrap="square" rtlCol="0">
            <a:spAutoFit/>
          </a:bodyPr>
          <a:lstStyle/>
          <a:p>
            <a:r>
              <a:rPr lang="en-US" dirty="0"/>
              <a:t>June </a:t>
            </a:r>
            <a:r>
              <a:rPr lang="en-US" altLang="ko-KR" dirty="0"/>
              <a:t>25</a:t>
            </a:r>
            <a:endParaRPr lang="en-US" dirty="0"/>
          </a:p>
        </p:txBody>
      </p:sp>
      <p:pic>
        <p:nvPicPr>
          <p:cNvPr id="30" name="Picture 29" descr="A plant in a garden&#10;&#10;Description automatically generated">
            <a:extLst>
              <a:ext uri="{FF2B5EF4-FFF2-40B4-BE49-F238E27FC236}">
                <a16:creationId xmlns:a16="http://schemas.microsoft.com/office/drawing/2014/main" id="{54A681BB-5ED8-4D18-8258-B2B67235D0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5845" y="3974690"/>
            <a:ext cx="3117911" cy="2338433"/>
          </a:xfrm>
          <a:prstGeom prst="rect">
            <a:avLst/>
          </a:prstGeom>
        </p:spPr>
      </p:pic>
      <p:sp>
        <p:nvSpPr>
          <p:cNvPr id="31" name="TextBox 30">
            <a:extLst>
              <a:ext uri="{FF2B5EF4-FFF2-40B4-BE49-F238E27FC236}">
                <a16:creationId xmlns:a16="http://schemas.microsoft.com/office/drawing/2014/main" id="{D5E93AC7-3A77-4682-927B-4FAE3013DBF5}"/>
              </a:ext>
            </a:extLst>
          </p:cNvPr>
          <p:cNvSpPr txBox="1"/>
          <p:nvPr/>
        </p:nvSpPr>
        <p:spPr>
          <a:xfrm>
            <a:off x="7621511" y="3265012"/>
            <a:ext cx="1022536" cy="378295"/>
          </a:xfrm>
          <a:prstGeom prst="rect">
            <a:avLst/>
          </a:prstGeom>
          <a:solidFill>
            <a:schemeClr val="bg1"/>
          </a:solidFill>
        </p:spPr>
        <p:txBody>
          <a:bodyPr wrap="square" rtlCol="0">
            <a:spAutoFit/>
          </a:bodyPr>
          <a:lstStyle/>
          <a:p>
            <a:r>
              <a:rPr lang="en-US" dirty="0"/>
              <a:t>July 19</a:t>
            </a:r>
          </a:p>
        </p:txBody>
      </p:sp>
      <p:pic>
        <p:nvPicPr>
          <p:cNvPr id="46" name="Picture 45" descr="A piece of cake sitting on top of a metal pan&#10;&#10;Description automatically generated">
            <a:extLst>
              <a:ext uri="{FF2B5EF4-FFF2-40B4-BE49-F238E27FC236}">
                <a16:creationId xmlns:a16="http://schemas.microsoft.com/office/drawing/2014/main" id="{0A041279-F985-46B4-A286-B8319F676C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0014" y="1062500"/>
            <a:ext cx="2865183" cy="2148888"/>
          </a:xfrm>
          <a:prstGeom prst="rect">
            <a:avLst/>
          </a:prstGeom>
        </p:spPr>
      </p:pic>
      <p:sp>
        <p:nvSpPr>
          <p:cNvPr id="47" name="TextBox 46">
            <a:extLst>
              <a:ext uri="{FF2B5EF4-FFF2-40B4-BE49-F238E27FC236}">
                <a16:creationId xmlns:a16="http://schemas.microsoft.com/office/drawing/2014/main" id="{5D95A809-AA1C-4CE5-9EE9-5267F7E2DD22}"/>
              </a:ext>
            </a:extLst>
          </p:cNvPr>
          <p:cNvSpPr txBox="1"/>
          <p:nvPr/>
        </p:nvSpPr>
        <p:spPr>
          <a:xfrm>
            <a:off x="5904567" y="3656670"/>
            <a:ext cx="941731" cy="373313"/>
          </a:xfrm>
          <a:prstGeom prst="rect">
            <a:avLst/>
          </a:prstGeom>
          <a:solidFill>
            <a:schemeClr val="bg1"/>
          </a:solidFill>
        </p:spPr>
        <p:txBody>
          <a:bodyPr wrap="square" rtlCol="0">
            <a:spAutoFit/>
          </a:bodyPr>
          <a:lstStyle/>
          <a:p>
            <a:r>
              <a:rPr lang="en-US" dirty="0"/>
              <a:t>July 11</a:t>
            </a:r>
          </a:p>
        </p:txBody>
      </p:sp>
      <p:cxnSp>
        <p:nvCxnSpPr>
          <p:cNvPr id="22" name="직선 연결선 28">
            <a:extLst>
              <a:ext uri="{FF2B5EF4-FFF2-40B4-BE49-F238E27FC236}">
                <a16:creationId xmlns:a16="http://schemas.microsoft.com/office/drawing/2014/main" id="{4E88EF53-E41A-4B0B-BE85-2877030D5604}"/>
              </a:ext>
            </a:extLst>
          </p:cNvPr>
          <p:cNvCxnSpPr>
            <a:cxnSpLocks/>
          </p:cNvCxnSpPr>
          <p:nvPr/>
        </p:nvCxnSpPr>
        <p:spPr>
          <a:xfrm flipV="1">
            <a:off x="914760" y="3647913"/>
            <a:ext cx="8229240" cy="416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Isosceles Triangle 28">
            <a:extLst>
              <a:ext uri="{FF2B5EF4-FFF2-40B4-BE49-F238E27FC236}">
                <a16:creationId xmlns:a16="http://schemas.microsoft.com/office/drawing/2014/main" id="{39464765-5D7F-4A06-BB72-1442755CF10B}"/>
              </a:ext>
            </a:extLst>
          </p:cNvPr>
          <p:cNvSpPr/>
          <p:nvPr/>
        </p:nvSpPr>
        <p:spPr>
          <a:xfrm rot="10800000">
            <a:off x="3708429" y="3698935"/>
            <a:ext cx="217171" cy="208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3F337967-BD62-48AC-9E25-7E350E81F2F4}"/>
              </a:ext>
            </a:extLst>
          </p:cNvPr>
          <p:cNvSpPr/>
          <p:nvPr/>
        </p:nvSpPr>
        <p:spPr>
          <a:xfrm rot="10800000">
            <a:off x="7867382" y="3655076"/>
            <a:ext cx="217171" cy="208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080ADB67-7B53-4B48-9556-163B7C34CCC2}"/>
              </a:ext>
            </a:extLst>
          </p:cNvPr>
          <p:cNvSpPr/>
          <p:nvPr/>
        </p:nvSpPr>
        <p:spPr>
          <a:xfrm>
            <a:off x="6190873" y="3446576"/>
            <a:ext cx="217171" cy="208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48BB20AD-0A7E-4942-BB3E-EBB1B4FEDE64}"/>
              </a:ext>
            </a:extLst>
          </p:cNvPr>
          <p:cNvSpPr/>
          <p:nvPr/>
        </p:nvSpPr>
        <p:spPr>
          <a:xfrm>
            <a:off x="1914022" y="3482195"/>
            <a:ext cx="217171" cy="208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0F0C8B3-62B3-4415-9407-3882B0ABD724}"/>
              </a:ext>
            </a:extLst>
          </p:cNvPr>
          <p:cNvSpPr txBox="1"/>
          <p:nvPr/>
        </p:nvSpPr>
        <p:spPr>
          <a:xfrm>
            <a:off x="166775" y="3528210"/>
            <a:ext cx="782715" cy="369332"/>
          </a:xfrm>
          <a:prstGeom prst="rect">
            <a:avLst/>
          </a:prstGeom>
          <a:solidFill>
            <a:schemeClr val="bg1"/>
          </a:solidFill>
        </p:spPr>
        <p:txBody>
          <a:bodyPr wrap="square" rtlCol="0">
            <a:spAutoFit/>
          </a:bodyPr>
          <a:lstStyle/>
          <a:p>
            <a:r>
              <a:rPr lang="en-US" altLang="ko-KR" dirty="0"/>
              <a:t>2020</a:t>
            </a:r>
            <a:endParaRPr lang="en-US" dirty="0"/>
          </a:p>
        </p:txBody>
      </p:sp>
      <p:sp>
        <p:nvSpPr>
          <p:cNvPr id="40" name="CustomShape 4">
            <a:extLst>
              <a:ext uri="{FF2B5EF4-FFF2-40B4-BE49-F238E27FC236}">
                <a16:creationId xmlns:a16="http://schemas.microsoft.com/office/drawing/2014/main" id="{1DE3F01D-AEC9-401C-81FE-D383CAF75F86}"/>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altLang="ko-KR" b="1">
                <a:latin typeface="Arial" panose="020B0604020202020204" pitchFamily="34" charset="0"/>
                <a:cs typeface="Arial" panose="020B0604020202020204" pitchFamily="34" charset="0"/>
              </a:rPr>
              <a:t>Experimental Procedure: Black walnut</a:t>
            </a:r>
            <a:endParaRPr lang="en-US" sz="1800" b="1" strike="noStrike" spc="-1" dirty="0">
              <a:latin typeface="Arial"/>
            </a:endParaRPr>
          </a:p>
        </p:txBody>
      </p:sp>
      <p:sp>
        <p:nvSpPr>
          <p:cNvPr id="12" name="TextBox 11">
            <a:extLst>
              <a:ext uri="{FF2B5EF4-FFF2-40B4-BE49-F238E27FC236}">
                <a16:creationId xmlns:a16="http://schemas.microsoft.com/office/drawing/2014/main" id="{E6615971-DFC1-4A94-A74C-9E2765525CF9}"/>
              </a:ext>
            </a:extLst>
          </p:cNvPr>
          <p:cNvSpPr txBox="1"/>
          <p:nvPr/>
        </p:nvSpPr>
        <p:spPr>
          <a:xfrm>
            <a:off x="1206517" y="408973"/>
            <a:ext cx="3477988" cy="307777"/>
          </a:xfrm>
          <a:prstGeom prst="rect">
            <a:avLst/>
          </a:prstGeom>
          <a:noFill/>
        </p:spPr>
        <p:txBody>
          <a:bodyPr wrap="square" rtlCol="0">
            <a:spAutoFit/>
          </a:bodyPr>
          <a:lstStyle/>
          <a:p>
            <a:r>
              <a:rPr lang="en-US" altLang="ko-KR" sz="1400" dirty="0"/>
              <a:t>Purdue Wright Forestry Center</a:t>
            </a:r>
            <a:endParaRPr lang="en-US" sz="1400" dirty="0"/>
          </a:p>
        </p:txBody>
      </p:sp>
      <p:pic>
        <p:nvPicPr>
          <p:cNvPr id="14" name="Picture 13" descr="A plant in a garden&#10;&#10;Description automatically generated">
            <a:extLst>
              <a:ext uri="{FF2B5EF4-FFF2-40B4-BE49-F238E27FC236}">
                <a16:creationId xmlns:a16="http://schemas.microsoft.com/office/drawing/2014/main" id="{45BBF6FE-DC67-411D-89F1-75D56F9E83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9395"/>
          <a:stretch/>
        </p:blipFill>
        <p:spPr>
          <a:xfrm>
            <a:off x="2594969" y="3974690"/>
            <a:ext cx="2513174" cy="2338434"/>
          </a:xfrm>
          <a:prstGeom prst="rect">
            <a:avLst/>
          </a:prstGeom>
        </p:spPr>
      </p:pic>
      <p:sp>
        <p:nvSpPr>
          <p:cNvPr id="19" name="CustomShape 2">
            <a:extLst>
              <a:ext uri="{FF2B5EF4-FFF2-40B4-BE49-F238E27FC236}">
                <a16:creationId xmlns:a16="http://schemas.microsoft.com/office/drawing/2014/main" id="{2DFBB4EF-B7E1-4DBF-8775-CE477132CEE5}"/>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112905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small, bird, table&#10;&#10;Description automatically generated">
            <a:extLst>
              <a:ext uri="{FF2B5EF4-FFF2-40B4-BE49-F238E27FC236}">
                <a16:creationId xmlns:a16="http://schemas.microsoft.com/office/drawing/2014/main" id="{BE1B300C-D42F-46E0-9CDF-F136585A3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38814" y="4248275"/>
            <a:ext cx="2227548" cy="1670661"/>
          </a:xfrm>
          <a:prstGeom prst="rect">
            <a:avLst/>
          </a:prstGeom>
        </p:spPr>
      </p:pic>
      <p:sp>
        <p:nvSpPr>
          <p:cNvPr id="8" name="TextBox 7">
            <a:extLst>
              <a:ext uri="{FF2B5EF4-FFF2-40B4-BE49-F238E27FC236}">
                <a16:creationId xmlns:a16="http://schemas.microsoft.com/office/drawing/2014/main" id="{722B310B-6AE8-43D6-BCDB-9F6AEC68E97F}"/>
              </a:ext>
            </a:extLst>
          </p:cNvPr>
          <p:cNvSpPr txBox="1"/>
          <p:nvPr/>
        </p:nvSpPr>
        <p:spPr>
          <a:xfrm>
            <a:off x="5474239" y="3278202"/>
            <a:ext cx="1031161" cy="369332"/>
          </a:xfrm>
          <a:prstGeom prst="rect">
            <a:avLst/>
          </a:prstGeom>
          <a:solidFill>
            <a:schemeClr val="bg1"/>
          </a:solidFill>
        </p:spPr>
        <p:txBody>
          <a:bodyPr wrap="square" rtlCol="0">
            <a:spAutoFit/>
          </a:bodyPr>
          <a:lstStyle/>
          <a:p>
            <a:r>
              <a:rPr lang="en-US" dirty="0"/>
              <a:t>Aug</a:t>
            </a:r>
            <a:r>
              <a:rPr lang="en-US" altLang="ko-KR" dirty="0"/>
              <a:t>.</a:t>
            </a:r>
            <a:r>
              <a:rPr lang="en-US" dirty="0"/>
              <a:t> 12</a:t>
            </a:r>
          </a:p>
        </p:txBody>
      </p:sp>
      <p:pic>
        <p:nvPicPr>
          <p:cNvPr id="5" name="Picture 4" descr="A hand holding a small tree&#10;&#10;Description automatically generated">
            <a:extLst>
              <a:ext uri="{FF2B5EF4-FFF2-40B4-BE49-F238E27FC236}">
                <a16:creationId xmlns:a16="http://schemas.microsoft.com/office/drawing/2014/main" id="{D0DBD3E3-A1E8-42A6-B055-8E439612E0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32" t="4413" r="9426" b="-1"/>
          <a:stretch/>
        </p:blipFill>
        <p:spPr>
          <a:xfrm rot="5400000">
            <a:off x="6674543" y="905035"/>
            <a:ext cx="2385675" cy="2252131"/>
          </a:xfrm>
          <a:prstGeom prst="rect">
            <a:avLst/>
          </a:prstGeom>
        </p:spPr>
      </p:pic>
      <p:pic>
        <p:nvPicPr>
          <p:cNvPr id="13" name="Picture 12" descr="A picture containing timeline&#10;&#10;Description automatically generated">
            <a:extLst>
              <a:ext uri="{FF2B5EF4-FFF2-40B4-BE49-F238E27FC236}">
                <a16:creationId xmlns:a16="http://schemas.microsoft.com/office/drawing/2014/main" id="{C834043A-39D8-427E-911B-8569A06F68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08" r="10294"/>
          <a:stretch/>
        </p:blipFill>
        <p:spPr>
          <a:xfrm rot="5400000">
            <a:off x="6940675" y="4028522"/>
            <a:ext cx="2227550" cy="2090972"/>
          </a:xfrm>
          <a:prstGeom prst="rect">
            <a:avLst/>
          </a:prstGeom>
        </p:spPr>
      </p:pic>
      <p:sp>
        <p:nvSpPr>
          <p:cNvPr id="14" name="TextBox 13">
            <a:extLst>
              <a:ext uri="{FF2B5EF4-FFF2-40B4-BE49-F238E27FC236}">
                <a16:creationId xmlns:a16="http://schemas.microsoft.com/office/drawing/2014/main" id="{78838D4D-C710-48A2-A71B-22F51E03C321}"/>
              </a:ext>
            </a:extLst>
          </p:cNvPr>
          <p:cNvSpPr txBox="1"/>
          <p:nvPr/>
        </p:nvSpPr>
        <p:spPr>
          <a:xfrm>
            <a:off x="8068775" y="3239536"/>
            <a:ext cx="1031161" cy="369332"/>
          </a:xfrm>
          <a:prstGeom prst="rect">
            <a:avLst/>
          </a:prstGeom>
          <a:noFill/>
        </p:spPr>
        <p:txBody>
          <a:bodyPr wrap="square" rtlCol="0">
            <a:spAutoFit/>
          </a:bodyPr>
          <a:lstStyle/>
          <a:p>
            <a:r>
              <a:rPr lang="en-US" dirty="0"/>
              <a:t>Aug</a:t>
            </a:r>
            <a:r>
              <a:rPr lang="en-US" altLang="ko-KR" dirty="0"/>
              <a:t>.</a:t>
            </a:r>
            <a:r>
              <a:rPr lang="en-US" dirty="0"/>
              <a:t> 1</a:t>
            </a:r>
            <a:r>
              <a:rPr lang="en-US" altLang="ko-KR" dirty="0"/>
              <a:t>3</a:t>
            </a:r>
            <a:endParaRPr lang="en-US" dirty="0"/>
          </a:p>
        </p:txBody>
      </p:sp>
      <p:pic>
        <p:nvPicPr>
          <p:cNvPr id="15" name="Picture 14" descr="A close up of a green plant&#10;&#10;Description automatically generated">
            <a:extLst>
              <a:ext uri="{FF2B5EF4-FFF2-40B4-BE49-F238E27FC236}">
                <a16:creationId xmlns:a16="http://schemas.microsoft.com/office/drawing/2014/main" id="{75772A92-4516-416C-A873-6E58A3D770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76986" y="4257384"/>
            <a:ext cx="2382087" cy="1786565"/>
          </a:xfrm>
          <a:prstGeom prst="rect">
            <a:avLst/>
          </a:prstGeom>
        </p:spPr>
      </p:pic>
      <p:pic>
        <p:nvPicPr>
          <p:cNvPr id="17" name="Picture 16" descr="A picture containing sitting, table, flower, standing&#10;&#10;Description automatically generated">
            <a:extLst>
              <a:ext uri="{FF2B5EF4-FFF2-40B4-BE49-F238E27FC236}">
                <a16:creationId xmlns:a16="http://schemas.microsoft.com/office/drawing/2014/main" id="{4892AD3B-DDC7-4662-8A5A-1018A34DD3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828809" y="4260190"/>
            <a:ext cx="2357761" cy="1777044"/>
          </a:xfrm>
          <a:prstGeom prst="rect">
            <a:avLst/>
          </a:prstGeom>
        </p:spPr>
      </p:pic>
      <p:sp>
        <p:nvSpPr>
          <p:cNvPr id="18" name="TextBox 17">
            <a:extLst>
              <a:ext uri="{FF2B5EF4-FFF2-40B4-BE49-F238E27FC236}">
                <a16:creationId xmlns:a16="http://schemas.microsoft.com/office/drawing/2014/main" id="{0A957217-0B03-4AD8-9DE4-5BA914C2DBD7}"/>
              </a:ext>
            </a:extLst>
          </p:cNvPr>
          <p:cNvSpPr txBox="1"/>
          <p:nvPr/>
        </p:nvSpPr>
        <p:spPr>
          <a:xfrm>
            <a:off x="3862123" y="3318628"/>
            <a:ext cx="1068806" cy="368925"/>
          </a:xfrm>
          <a:prstGeom prst="rect">
            <a:avLst/>
          </a:prstGeom>
          <a:solidFill>
            <a:schemeClr val="bg1"/>
          </a:solidFill>
        </p:spPr>
        <p:txBody>
          <a:bodyPr wrap="square" rtlCol="0">
            <a:spAutoFit/>
          </a:bodyPr>
          <a:lstStyle/>
          <a:p>
            <a:r>
              <a:rPr lang="en-US" dirty="0"/>
              <a:t>Aug</a:t>
            </a:r>
            <a:r>
              <a:rPr lang="en-US" altLang="ko-KR" dirty="0"/>
              <a:t>.</a:t>
            </a:r>
            <a:r>
              <a:rPr lang="en-US" dirty="0"/>
              <a:t> 10</a:t>
            </a:r>
          </a:p>
        </p:txBody>
      </p:sp>
      <p:sp>
        <p:nvSpPr>
          <p:cNvPr id="21" name="TextBox 20">
            <a:extLst>
              <a:ext uri="{FF2B5EF4-FFF2-40B4-BE49-F238E27FC236}">
                <a16:creationId xmlns:a16="http://schemas.microsoft.com/office/drawing/2014/main" id="{5525B3FB-4512-4EE4-96D4-46653E421A18}"/>
              </a:ext>
            </a:extLst>
          </p:cNvPr>
          <p:cNvSpPr txBox="1"/>
          <p:nvPr/>
        </p:nvSpPr>
        <p:spPr>
          <a:xfrm>
            <a:off x="1026019" y="3634917"/>
            <a:ext cx="1031160" cy="369332"/>
          </a:xfrm>
          <a:prstGeom prst="rect">
            <a:avLst/>
          </a:prstGeom>
          <a:noFill/>
        </p:spPr>
        <p:txBody>
          <a:bodyPr wrap="square" rtlCol="0">
            <a:spAutoFit/>
          </a:bodyPr>
          <a:lstStyle/>
          <a:p>
            <a:r>
              <a:rPr lang="en-US" dirty="0"/>
              <a:t>Aug. </a:t>
            </a:r>
            <a:r>
              <a:rPr lang="en-US" altLang="ko-KR" dirty="0"/>
              <a:t>5</a:t>
            </a:r>
            <a:endParaRPr lang="en-US" dirty="0"/>
          </a:p>
        </p:txBody>
      </p:sp>
      <p:sp>
        <p:nvSpPr>
          <p:cNvPr id="4" name="TextBox 3">
            <a:extLst>
              <a:ext uri="{FF2B5EF4-FFF2-40B4-BE49-F238E27FC236}">
                <a16:creationId xmlns:a16="http://schemas.microsoft.com/office/drawing/2014/main" id="{E6B9AA60-669F-4A87-B6BC-CD217D1C6BE8}"/>
              </a:ext>
            </a:extLst>
          </p:cNvPr>
          <p:cNvSpPr txBox="1"/>
          <p:nvPr/>
        </p:nvSpPr>
        <p:spPr>
          <a:xfrm>
            <a:off x="749951" y="537973"/>
            <a:ext cx="1262743" cy="369332"/>
          </a:xfrm>
          <a:prstGeom prst="rect">
            <a:avLst/>
          </a:prstGeom>
          <a:noFill/>
        </p:spPr>
        <p:txBody>
          <a:bodyPr wrap="square" rtlCol="0">
            <a:spAutoFit/>
          </a:bodyPr>
          <a:lstStyle/>
          <a:p>
            <a:r>
              <a:rPr lang="en-US" altLang="ko-KR" dirty="0"/>
              <a:t>First instar</a:t>
            </a:r>
            <a:endParaRPr lang="en-US" dirty="0"/>
          </a:p>
        </p:txBody>
      </p:sp>
      <p:pic>
        <p:nvPicPr>
          <p:cNvPr id="27" name="Picture 26" descr="A close up of a flower garden&#10;&#10;Description automatically generated">
            <a:extLst>
              <a:ext uri="{FF2B5EF4-FFF2-40B4-BE49-F238E27FC236}">
                <a16:creationId xmlns:a16="http://schemas.microsoft.com/office/drawing/2014/main" id="{90D9F3B7-6991-4D93-8C42-CD21DC40E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7641" y="1044370"/>
            <a:ext cx="2808017" cy="2106013"/>
          </a:xfrm>
          <a:prstGeom prst="rect">
            <a:avLst/>
          </a:prstGeom>
        </p:spPr>
      </p:pic>
      <p:cxnSp>
        <p:nvCxnSpPr>
          <p:cNvPr id="39" name="직선 연결선 28">
            <a:extLst>
              <a:ext uri="{FF2B5EF4-FFF2-40B4-BE49-F238E27FC236}">
                <a16:creationId xmlns:a16="http://schemas.microsoft.com/office/drawing/2014/main" id="{2A6A491C-9A52-4C35-8551-F00B69809BF6}"/>
              </a:ext>
            </a:extLst>
          </p:cNvPr>
          <p:cNvCxnSpPr>
            <a:cxnSpLocks/>
          </p:cNvCxnSpPr>
          <p:nvPr/>
        </p:nvCxnSpPr>
        <p:spPr>
          <a:xfrm flipV="1">
            <a:off x="914760" y="3647913"/>
            <a:ext cx="8229240" cy="416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250A0A94-5FC6-45E5-A447-966439A1B87A}"/>
              </a:ext>
            </a:extLst>
          </p:cNvPr>
          <p:cNvSpPr>
            <a:spLocks noChangeAspect="1"/>
          </p:cNvSpPr>
          <p:nvPr/>
        </p:nvSpPr>
        <p:spPr>
          <a:xfrm rot="10800000">
            <a:off x="3704989" y="3684379"/>
            <a:ext cx="161813" cy="1554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6F134EF4-D45E-47C8-AC4B-17E588C49DDE}"/>
              </a:ext>
            </a:extLst>
          </p:cNvPr>
          <p:cNvSpPr>
            <a:spLocks noChangeAspect="1"/>
          </p:cNvSpPr>
          <p:nvPr/>
        </p:nvSpPr>
        <p:spPr>
          <a:xfrm rot="10800000">
            <a:off x="7922740" y="3667616"/>
            <a:ext cx="161813" cy="1554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3FD57D84-B3CD-4D57-90CD-CFB2F67CC81C}"/>
              </a:ext>
            </a:extLst>
          </p:cNvPr>
          <p:cNvSpPr>
            <a:spLocks noChangeAspect="1"/>
          </p:cNvSpPr>
          <p:nvPr/>
        </p:nvSpPr>
        <p:spPr>
          <a:xfrm>
            <a:off x="7867381" y="3473119"/>
            <a:ext cx="161813" cy="1554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B58F5D2D-3D35-4A9E-84AF-C62B1709FD65}"/>
              </a:ext>
            </a:extLst>
          </p:cNvPr>
          <p:cNvSpPr>
            <a:spLocks noChangeAspect="1"/>
          </p:cNvSpPr>
          <p:nvPr/>
        </p:nvSpPr>
        <p:spPr>
          <a:xfrm>
            <a:off x="1370628" y="3501517"/>
            <a:ext cx="161813" cy="1554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823D1D7-CCBC-41E3-9C80-7C845AF1239C}"/>
              </a:ext>
            </a:extLst>
          </p:cNvPr>
          <p:cNvSpPr txBox="1"/>
          <p:nvPr/>
        </p:nvSpPr>
        <p:spPr>
          <a:xfrm>
            <a:off x="166775" y="3528210"/>
            <a:ext cx="782715" cy="369332"/>
          </a:xfrm>
          <a:prstGeom prst="rect">
            <a:avLst/>
          </a:prstGeom>
          <a:solidFill>
            <a:schemeClr val="bg1"/>
          </a:solidFill>
        </p:spPr>
        <p:txBody>
          <a:bodyPr wrap="square" rtlCol="0">
            <a:spAutoFit/>
          </a:bodyPr>
          <a:lstStyle/>
          <a:p>
            <a:r>
              <a:rPr lang="en-US" altLang="ko-KR" dirty="0"/>
              <a:t>2020</a:t>
            </a:r>
            <a:endParaRPr lang="en-US" dirty="0"/>
          </a:p>
        </p:txBody>
      </p:sp>
      <p:sp>
        <p:nvSpPr>
          <p:cNvPr id="45" name="CustomShape 4">
            <a:extLst>
              <a:ext uri="{FF2B5EF4-FFF2-40B4-BE49-F238E27FC236}">
                <a16:creationId xmlns:a16="http://schemas.microsoft.com/office/drawing/2014/main" id="{5858FDBD-C16E-43A9-9EB3-CF1C596E9622}"/>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altLang="ko-KR" b="1" dirty="0">
                <a:latin typeface="Arial" panose="020B0604020202020204" pitchFamily="34" charset="0"/>
                <a:cs typeface="Arial" panose="020B0604020202020204" pitchFamily="34" charset="0"/>
              </a:rPr>
              <a:t>Experimental Procedure: Luna moth</a:t>
            </a:r>
            <a:endParaRPr lang="en-US" sz="1800" b="1" strike="noStrike" spc="-1" dirty="0">
              <a:latin typeface="Arial"/>
            </a:endParaRPr>
          </a:p>
        </p:txBody>
      </p:sp>
      <p:sp>
        <p:nvSpPr>
          <p:cNvPr id="47" name="Isosceles Triangle 46">
            <a:extLst>
              <a:ext uri="{FF2B5EF4-FFF2-40B4-BE49-F238E27FC236}">
                <a16:creationId xmlns:a16="http://schemas.microsoft.com/office/drawing/2014/main" id="{7BB3434C-116B-4B7F-80CC-079AEA9E2795}"/>
              </a:ext>
            </a:extLst>
          </p:cNvPr>
          <p:cNvSpPr>
            <a:spLocks noChangeAspect="1"/>
          </p:cNvSpPr>
          <p:nvPr/>
        </p:nvSpPr>
        <p:spPr>
          <a:xfrm rot="10800000">
            <a:off x="5899362" y="3676679"/>
            <a:ext cx="161813" cy="1554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picture containing table, indoor, food, sitting&#10;&#10;Description automatically generated">
            <a:extLst>
              <a:ext uri="{FF2B5EF4-FFF2-40B4-BE49-F238E27FC236}">
                <a16:creationId xmlns:a16="http://schemas.microsoft.com/office/drawing/2014/main" id="{F10398A0-2CAC-48F6-BE0A-5061724ED3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247" y="1066542"/>
            <a:ext cx="2761932" cy="2071449"/>
          </a:xfrm>
          <a:prstGeom prst="rect">
            <a:avLst/>
          </a:prstGeom>
        </p:spPr>
      </p:pic>
      <p:sp>
        <p:nvSpPr>
          <p:cNvPr id="51" name="Isosceles Triangle 50">
            <a:extLst>
              <a:ext uri="{FF2B5EF4-FFF2-40B4-BE49-F238E27FC236}">
                <a16:creationId xmlns:a16="http://schemas.microsoft.com/office/drawing/2014/main" id="{AF3412B3-B945-4486-9D96-36B76418ABBC}"/>
              </a:ext>
            </a:extLst>
          </p:cNvPr>
          <p:cNvSpPr>
            <a:spLocks noChangeAspect="1"/>
          </p:cNvSpPr>
          <p:nvPr/>
        </p:nvSpPr>
        <p:spPr>
          <a:xfrm>
            <a:off x="3649631" y="3500409"/>
            <a:ext cx="161813" cy="1554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stomShape 2">
            <a:extLst>
              <a:ext uri="{FF2B5EF4-FFF2-40B4-BE49-F238E27FC236}">
                <a16:creationId xmlns:a16="http://schemas.microsoft.com/office/drawing/2014/main" id="{5B13C813-3C27-44F5-9ACA-79E112AD381B}"/>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200008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stomShape 4">
            <a:extLst>
              <a:ext uri="{FF2B5EF4-FFF2-40B4-BE49-F238E27FC236}">
                <a16:creationId xmlns:a16="http://schemas.microsoft.com/office/drawing/2014/main" id="{3D80A5E2-3246-44A4-80FD-BD858EAAE687}"/>
              </a:ext>
            </a:extLst>
          </p:cNvPr>
          <p:cNvSpPr/>
          <p:nvPr/>
        </p:nvSpPr>
        <p:spPr>
          <a:xfrm>
            <a:off x="1111827" y="334920"/>
            <a:ext cx="7608933"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spcAft>
                <a:spcPts val="600"/>
              </a:spcAft>
            </a:pPr>
            <a:r>
              <a:rPr lang="en-US" b="1" spc="-1" dirty="0">
                <a:solidFill>
                  <a:srgbClr val="000000"/>
                </a:solidFill>
              </a:rPr>
              <a:t>Spectral data identified the influence of </a:t>
            </a:r>
            <a:r>
              <a:rPr lang="en-US" b="1" spc="-1" dirty="0" err="1">
                <a:solidFill>
                  <a:srgbClr val="000000"/>
                </a:solidFill>
              </a:rPr>
              <a:t>luna</a:t>
            </a:r>
            <a:r>
              <a:rPr lang="en-US" b="1" spc="-1" dirty="0">
                <a:solidFill>
                  <a:srgbClr val="000000"/>
                </a:solidFill>
              </a:rPr>
              <a:t> moth herbivory on trees</a:t>
            </a:r>
          </a:p>
        </p:txBody>
      </p:sp>
      <p:pic>
        <p:nvPicPr>
          <p:cNvPr id="12" name="Picture 11" descr="Chart, scatter chart&#10;&#10;Description automatically generated">
            <a:extLst>
              <a:ext uri="{FF2B5EF4-FFF2-40B4-BE49-F238E27FC236}">
                <a16:creationId xmlns:a16="http://schemas.microsoft.com/office/drawing/2014/main" id="{47B5EF7F-8ADB-4AD8-8DD1-491725444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485" y="2233661"/>
            <a:ext cx="3394390" cy="2743200"/>
          </a:xfrm>
          <a:prstGeom prst="rect">
            <a:avLst/>
          </a:prstGeom>
        </p:spPr>
      </p:pic>
      <p:pic>
        <p:nvPicPr>
          <p:cNvPr id="14" name="Picture 13" descr="Chart, scatter chart&#10;&#10;Description automatically generated">
            <a:extLst>
              <a:ext uri="{FF2B5EF4-FFF2-40B4-BE49-F238E27FC236}">
                <a16:creationId xmlns:a16="http://schemas.microsoft.com/office/drawing/2014/main" id="{89D9ACB4-84A9-47AB-8D66-2E6C4DA4A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04" y="2247078"/>
            <a:ext cx="3394390" cy="2743200"/>
          </a:xfrm>
          <a:prstGeom prst="rect">
            <a:avLst/>
          </a:prstGeom>
        </p:spPr>
      </p:pic>
      <p:graphicFrame>
        <p:nvGraphicFramePr>
          <p:cNvPr id="18" name="Table 17">
            <a:extLst>
              <a:ext uri="{FF2B5EF4-FFF2-40B4-BE49-F238E27FC236}">
                <a16:creationId xmlns:a16="http://schemas.microsoft.com/office/drawing/2014/main" id="{8EE9E4EB-1D05-406F-BF2B-8962AA8D172C}"/>
              </a:ext>
            </a:extLst>
          </p:cNvPr>
          <p:cNvGraphicFramePr>
            <a:graphicFrameLocks noGrp="1"/>
          </p:cNvGraphicFramePr>
          <p:nvPr>
            <p:extLst>
              <p:ext uri="{D42A27DB-BD31-4B8C-83A1-F6EECF244321}">
                <p14:modId xmlns:p14="http://schemas.microsoft.com/office/powerpoint/2010/main" val="1725734438"/>
              </p:ext>
            </p:extLst>
          </p:nvPr>
        </p:nvGraphicFramePr>
        <p:xfrm>
          <a:off x="5237825" y="1335405"/>
          <a:ext cx="2918330" cy="675265"/>
        </p:xfrm>
        <a:graphic>
          <a:graphicData uri="http://schemas.openxmlformats.org/drawingml/2006/table">
            <a:tbl>
              <a:tblPr firstRow="1" firstCol="1" bandRow="1"/>
              <a:tblGrid>
                <a:gridCol w="711494">
                  <a:extLst>
                    <a:ext uri="{9D8B030D-6E8A-4147-A177-3AD203B41FA5}">
                      <a16:colId xmlns:a16="http://schemas.microsoft.com/office/drawing/2014/main" val="491241159"/>
                    </a:ext>
                  </a:extLst>
                </a:gridCol>
                <a:gridCol w="419792">
                  <a:extLst>
                    <a:ext uri="{9D8B030D-6E8A-4147-A177-3AD203B41FA5}">
                      <a16:colId xmlns:a16="http://schemas.microsoft.com/office/drawing/2014/main" val="3101152183"/>
                    </a:ext>
                  </a:extLst>
                </a:gridCol>
                <a:gridCol w="893522">
                  <a:extLst>
                    <a:ext uri="{9D8B030D-6E8A-4147-A177-3AD203B41FA5}">
                      <a16:colId xmlns:a16="http://schemas.microsoft.com/office/drawing/2014/main" val="3023193212"/>
                    </a:ext>
                  </a:extLst>
                </a:gridCol>
                <a:gridCol w="893522">
                  <a:extLst>
                    <a:ext uri="{9D8B030D-6E8A-4147-A177-3AD203B41FA5}">
                      <a16:colId xmlns:a16="http://schemas.microsoft.com/office/drawing/2014/main" val="1135615572"/>
                    </a:ext>
                  </a:extLst>
                </a:gridCol>
              </a:tblGrid>
              <a:tr h="208458">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Effect</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dirty="0">
                          <a:effectLst/>
                          <a:latin typeface="Times New Roman" panose="02020603050405020304" pitchFamily="18" charset="0"/>
                          <a:ea typeface="맑은 고딕" panose="020B0503020000020004" pitchFamily="50" charset="-127"/>
                          <a:cs typeface="Times New Roman" panose="02020603050405020304" pitchFamily="18" charset="0"/>
                        </a:rPr>
                        <a:t>df</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F</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dirty="0">
                          <a:effectLst/>
                          <a:latin typeface="Times New Roman" panose="02020603050405020304" pitchFamily="18" charset="0"/>
                          <a:ea typeface="맑은 고딕" panose="020B0503020000020004" pitchFamily="50" charset="-127"/>
                          <a:cs typeface="Times New Roman" panose="02020603050405020304" pitchFamily="18" charset="0"/>
                        </a:rPr>
                        <a:t>p</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747641"/>
                  </a:ext>
                </a:extLst>
              </a:tr>
              <a:tr h="432568">
                <a:tc>
                  <a:txBody>
                    <a:bodyPr/>
                    <a:lstStyle/>
                    <a:p>
                      <a:pPr marL="0" marR="0" algn="ctr" latinLnBrk="1">
                        <a:lnSpc>
                          <a:spcPct val="107000"/>
                        </a:lnSpc>
                        <a:spcBef>
                          <a:spcPts val="0"/>
                        </a:spcBef>
                        <a:spcAft>
                          <a:spcPts val="0"/>
                        </a:spcAft>
                      </a:pP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Time</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altLang="ko-KR" sz="1600" kern="1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10.60</a:t>
                      </a:r>
                      <a:endParaRPr lang="en-US" sz="1600" kern="1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&lt; 0.001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020818"/>
                  </a:ext>
                </a:extLst>
              </a:tr>
            </a:tbl>
          </a:graphicData>
        </a:graphic>
      </p:graphicFrame>
      <p:sp>
        <p:nvSpPr>
          <p:cNvPr id="19" name="TextBox 18">
            <a:extLst>
              <a:ext uri="{FF2B5EF4-FFF2-40B4-BE49-F238E27FC236}">
                <a16:creationId xmlns:a16="http://schemas.microsoft.com/office/drawing/2014/main" id="{5CE56BBC-8A5F-4BEB-BDB9-A24E6C0F5074}"/>
              </a:ext>
            </a:extLst>
          </p:cNvPr>
          <p:cNvSpPr txBox="1"/>
          <p:nvPr/>
        </p:nvSpPr>
        <p:spPr>
          <a:xfrm>
            <a:off x="897439" y="5164339"/>
            <a:ext cx="7348401" cy="923330"/>
          </a:xfrm>
          <a:prstGeom prst="rect">
            <a:avLst/>
          </a:prstGeom>
          <a:noFill/>
        </p:spPr>
        <p:txBody>
          <a:bodyPr wrap="square" rtlCol="0">
            <a:spAutoFit/>
          </a:bodyPr>
          <a:lstStyle/>
          <a:p>
            <a:pPr>
              <a:lnSpc>
                <a:spcPct val="100000"/>
              </a:lnSpc>
              <a:spcAft>
                <a:spcPts val="600"/>
              </a:spcAft>
            </a:pPr>
            <a:r>
              <a:rPr lang="en-US" altLang="ko-KR" spc="-1" dirty="0">
                <a:solidFill>
                  <a:srgbClr val="000000"/>
                </a:solidFill>
              </a:rPr>
              <a:t>Final PERMANOVA revealed that herbivory treatment affected reflectance profile of black walnut, whereas no significant effects were found in control group. </a:t>
            </a:r>
            <a:r>
              <a:rPr lang="en-US" altLang="ko-KR" i="1" spc="-1" dirty="0">
                <a:solidFill>
                  <a:srgbClr val="000000"/>
                </a:solidFill>
              </a:rPr>
              <a:t>Still processing tissues for chemical profiles.</a:t>
            </a:r>
            <a:endParaRPr lang="en-US" altLang="ko-KR" spc="-1" dirty="0">
              <a:solidFill>
                <a:srgbClr val="000000"/>
              </a:solidFill>
            </a:endParaRPr>
          </a:p>
        </p:txBody>
      </p:sp>
      <p:graphicFrame>
        <p:nvGraphicFramePr>
          <p:cNvPr id="10" name="Table 9">
            <a:extLst>
              <a:ext uri="{FF2B5EF4-FFF2-40B4-BE49-F238E27FC236}">
                <a16:creationId xmlns:a16="http://schemas.microsoft.com/office/drawing/2014/main" id="{CF8BB103-1261-48E9-BE57-F433550CEFB1}"/>
              </a:ext>
            </a:extLst>
          </p:cNvPr>
          <p:cNvGraphicFramePr>
            <a:graphicFrameLocks noGrp="1"/>
          </p:cNvGraphicFramePr>
          <p:nvPr>
            <p:extLst>
              <p:ext uri="{D42A27DB-BD31-4B8C-83A1-F6EECF244321}">
                <p14:modId xmlns:p14="http://schemas.microsoft.com/office/powerpoint/2010/main" val="1726636617"/>
              </p:ext>
            </p:extLst>
          </p:nvPr>
        </p:nvGraphicFramePr>
        <p:xfrm>
          <a:off x="1111827" y="1335405"/>
          <a:ext cx="2916936" cy="675265"/>
        </p:xfrm>
        <a:graphic>
          <a:graphicData uri="http://schemas.openxmlformats.org/drawingml/2006/table">
            <a:tbl>
              <a:tblPr firstRow="1" firstCol="1" bandRow="1"/>
              <a:tblGrid>
                <a:gridCol w="711154">
                  <a:extLst>
                    <a:ext uri="{9D8B030D-6E8A-4147-A177-3AD203B41FA5}">
                      <a16:colId xmlns:a16="http://schemas.microsoft.com/office/drawing/2014/main" val="491241159"/>
                    </a:ext>
                  </a:extLst>
                </a:gridCol>
                <a:gridCol w="419592">
                  <a:extLst>
                    <a:ext uri="{9D8B030D-6E8A-4147-A177-3AD203B41FA5}">
                      <a16:colId xmlns:a16="http://schemas.microsoft.com/office/drawing/2014/main" val="3101152183"/>
                    </a:ext>
                  </a:extLst>
                </a:gridCol>
                <a:gridCol w="893095">
                  <a:extLst>
                    <a:ext uri="{9D8B030D-6E8A-4147-A177-3AD203B41FA5}">
                      <a16:colId xmlns:a16="http://schemas.microsoft.com/office/drawing/2014/main" val="3023193212"/>
                    </a:ext>
                  </a:extLst>
                </a:gridCol>
                <a:gridCol w="893095">
                  <a:extLst>
                    <a:ext uri="{9D8B030D-6E8A-4147-A177-3AD203B41FA5}">
                      <a16:colId xmlns:a16="http://schemas.microsoft.com/office/drawing/2014/main" val="1135615572"/>
                    </a:ext>
                  </a:extLst>
                </a:gridCol>
              </a:tblGrid>
              <a:tr h="208458">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Effect</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dirty="0">
                          <a:effectLst/>
                          <a:latin typeface="Times New Roman" panose="02020603050405020304" pitchFamily="18" charset="0"/>
                          <a:ea typeface="맑은 고딕" panose="020B0503020000020004" pitchFamily="50" charset="-127"/>
                          <a:cs typeface="Times New Roman" panose="02020603050405020304" pitchFamily="18" charset="0"/>
                        </a:rPr>
                        <a:t>df</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F</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i="1" kern="100" dirty="0">
                          <a:effectLst/>
                          <a:latin typeface="Times New Roman" panose="02020603050405020304" pitchFamily="18" charset="0"/>
                          <a:ea typeface="맑은 고딕" panose="020B0503020000020004" pitchFamily="50" charset="-127"/>
                          <a:cs typeface="Times New Roman" panose="02020603050405020304" pitchFamily="18" charset="0"/>
                        </a:rPr>
                        <a:t>p</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747641"/>
                  </a:ext>
                </a:extLst>
              </a:tr>
              <a:tr h="432568">
                <a:tc>
                  <a:txBody>
                    <a:bodyPr/>
                    <a:lstStyle/>
                    <a:p>
                      <a:pPr marL="0" marR="0" algn="ctr" latinLnBrk="1">
                        <a:lnSpc>
                          <a:spcPct val="107000"/>
                        </a:lnSpc>
                        <a:spcBef>
                          <a:spcPts val="0"/>
                        </a:spcBef>
                        <a:spcAft>
                          <a:spcPts val="0"/>
                        </a:spcAft>
                      </a:pP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Time</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600" kern="100" dirty="0">
                          <a:effectLst/>
                          <a:latin typeface="Times New Roman" panose="02020603050405020304" pitchFamily="18" charset="0"/>
                          <a:ea typeface="맑은 고딕" panose="020B0503020000020004" pitchFamily="50" charset="-127"/>
                          <a:cs typeface="Times New Roman" panose="02020603050405020304" pitchFamily="18" charset="0"/>
                        </a:rPr>
                        <a:t>1</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1.18</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altLang="ko-KR" sz="1600" kern="100" dirty="0">
                          <a:effectLst/>
                          <a:latin typeface="Times New Roman" panose="02020603050405020304" pitchFamily="18" charset="0"/>
                          <a:ea typeface="맑은 고딕" panose="020B0503020000020004" pitchFamily="50" charset="-127"/>
                          <a:cs typeface="Times New Roman" panose="02020603050405020304" pitchFamily="18" charset="0"/>
                        </a:rPr>
                        <a:t>0.283</a:t>
                      </a:r>
                      <a:endParaRPr lang="en-US" sz="11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020818"/>
                  </a:ext>
                </a:extLst>
              </a:tr>
            </a:tbl>
          </a:graphicData>
        </a:graphic>
      </p:graphicFrame>
      <p:sp>
        <p:nvSpPr>
          <p:cNvPr id="8" name="CustomShape 2">
            <a:extLst>
              <a:ext uri="{FF2B5EF4-FFF2-40B4-BE49-F238E27FC236}">
                <a16:creationId xmlns:a16="http://schemas.microsoft.com/office/drawing/2014/main" id="{4C1A547A-46E6-4B35-851D-57B35E40C78F}"/>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4219911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C6DEFB-CDF4-4894-B6B4-CF7643B790B5}"/>
              </a:ext>
            </a:extLst>
          </p:cNvPr>
          <p:cNvPicPr>
            <a:picLocks noChangeAspect="1"/>
          </p:cNvPicPr>
          <p:nvPr/>
        </p:nvPicPr>
        <p:blipFill rotWithShape="1">
          <a:blip r:embed="rId3"/>
          <a:srcRect l="7550" t="35154" r="79473" b="42472"/>
          <a:stretch/>
        </p:blipFill>
        <p:spPr>
          <a:xfrm>
            <a:off x="4572749" y="161882"/>
            <a:ext cx="1304805" cy="1265546"/>
          </a:xfrm>
          <a:prstGeom prst="rect">
            <a:avLst/>
          </a:prstGeom>
        </p:spPr>
      </p:pic>
      <p:pic>
        <p:nvPicPr>
          <p:cNvPr id="5" name="Picture 4">
            <a:extLst>
              <a:ext uri="{FF2B5EF4-FFF2-40B4-BE49-F238E27FC236}">
                <a16:creationId xmlns:a16="http://schemas.microsoft.com/office/drawing/2014/main" id="{370B6245-6F62-4008-9882-0069033C719C}"/>
              </a:ext>
            </a:extLst>
          </p:cNvPr>
          <p:cNvPicPr>
            <a:picLocks noChangeAspect="1"/>
          </p:cNvPicPr>
          <p:nvPr/>
        </p:nvPicPr>
        <p:blipFill rotWithShape="1">
          <a:blip r:embed="rId4"/>
          <a:srcRect l="2840" t="36415" r="88410" b="48739"/>
          <a:stretch/>
        </p:blipFill>
        <p:spPr>
          <a:xfrm>
            <a:off x="3102204" y="146876"/>
            <a:ext cx="1373039" cy="1310374"/>
          </a:xfrm>
          <a:prstGeom prst="rect">
            <a:avLst/>
          </a:prstGeom>
        </p:spPr>
      </p:pic>
      <p:sp>
        <p:nvSpPr>
          <p:cNvPr id="6" name="CustomShape 4">
            <a:extLst>
              <a:ext uri="{FF2B5EF4-FFF2-40B4-BE49-F238E27FC236}">
                <a16:creationId xmlns:a16="http://schemas.microsoft.com/office/drawing/2014/main" id="{14C70940-43FD-440C-AD4F-4D85A87A886C}"/>
              </a:ext>
            </a:extLst>
          </p:cNvPr>
          <p:cNvSpPr/>
          <p:nvPr/>
        </p:nvSpPr>
        <p:spPr>
          <a:xfrm>
            <a:off x="6490800" y="182520"/>
            <a:ext cx="2021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b="1" spc="-1" dirty="0">
                <a:solidFill>
                  <a:srgbClr val="000000"/>
                </a:solidFill>
                <a:latin typeface="Trebuchet MS"/>
              </a:rPr>
              <a:t>Acknowledgements</a:t>
            </a:r>
            <a:endParaRPr lang="en-US" sz="1800" b="1" strike="noStrike" spc="-1" dirty="0">
              <a:latin typeface="Arial"/>
            </a:endParaRPr>
          </a:p>
        </p:txBody>
      </p:sp>
      <p:pic>
        <p:nvPicPr>
          <p:cNvPr id="7" name="Picture 6" descr="A picture containing person, person, person, looking&#10;&#10;Description automatically generated">
            <a:extLst>
              <a:ext uri="{FF2B5EF4-FFF2-40B4-BE49-F238E27FC236}">
                <a16:creationId xmlns:a16="http://schemas.microsoft.com/office/drawing/2014/main" id="{84B58166-1C19-4D69-B857-975333872D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0341" y="4592118"/>
            <a:ext cx="2118051" cy="1591283"/>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A95EF971-F73D-4079-930E-F6A9FCA195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4207" y="4076680"/>
            <a:ext cx="1585831" cy="2117462"/>
          </a:xfrm>
          <a:prstGeom prst="rect">
            <a:avLst/>
          </a:prstGeom>
        </p:spPr>
      </p:pic>
      <p:pic>
        <p:nvPicPr>
          <p:cNvPr id="9" name="Picture 8" descr="A picture containing indoor, person, person, building&#10;&#10;Description automatically generated">
            <a:extLst>
              <a:ext uri="{FF2B5EF4-FFF2-40B4-BE49-F238E27FC236}">
                <a16:creationId xmlns:a16="http://schemas.microsoft.com/office/drawing/2014/main" id="{127AD3F6-A622-4325-AC50-F0EEC7E377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5036" y="2476873"/>
            <a:ext cx="1420222" cy="1944667"/>
          </a:xfrm>
          <a:prstGeom prst="rect">
            <a:avLst/>
          </a:prstGeom>
        </p:spPr>
      </p:pic>
      <p:pic>
        <p:nvPicPr>
          <p:cNvPr id="10" name="Picture 9" descr="A person standing next to a window&#10;&#10;Description automatically generated">
            <a:extLst>
              <a:ext uri="{FF2B5EF4-FFF2-40B4-BE49-F238E27FC236}">
                <a16:creationId xmlns:a16="http://schemas.microsoft.com/office/drawing/2014/main" id="{AB0E5AFD-C4E9-4C7F-85C3-A209478BC4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2568" y="4587151"/>
            <a:ext cx="2144607" cy="1606991"/>
          </a:xfrm>
          <a:prstGeom prst="rect">
            <a:avLst/>
          </a:prstGeom>
        </p:spPr>
      </p:pic>
      <p:pic>
        <p:nvPicPr>
          <p:cNvPr id="11" name="Picture 10" descr="A person standing in front of a fruit stand&#10;&#10;Description automatically generated">
            <a:extLst>
              <a:ext uri="{FF2B5EF4-FFF2-40B4-BE49-F238E27FC236}">
                <a16:creationId xmlns:a16="http://schemas.microsoft.com/office/drawing/2014/main" id="{B2C016B4-FA75-4FC8-B1FB-816EDDE331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1614" y="2480822"/>
            <a:ext cx="2008424" cy="1504947"/>
          </a:xfrm>
          <a:prstGeom prst="rect">
            <a:avLst/>
          </a:prstGeom>
        </p:spPr>
      </p:pic>
      <p:sp>
        <p:nvSpPr>
          <p:cNvPr id="13" name="TextBox 12">
            <a:extLst>
              <a:ext uri="{FF2B5EF4-FFF2-40B4-BE49-F238E27FC236}">
                <a16:creationId xmlns:a16="http://schemas.microsoft.com/office/drawing/2014/main" id="{59123FC6-1F3E-4C48-8826-B8BDC8F393A8}"/>
              </a:ext>
            </a:extLst>
          </p:cNvPr>
          <p:cNvSpPr txBox="1"/>
          <p:nvPr/>
        </p:nvSpPr>
        <p:spPr>
          <a:xfrm>
            <a:off x="302106" y="1157044"/>
            <a:ext cx="7808557" cy="861774"/>
          </a:xfrm>
          <a:prstGeom prst="rect">
            <a:avLst/>
          </a:prstGeom>
          <a:noFill/>
        </p:spPr>
        <p:txBody>
          <a:bodyPr wrap="square" rtlCol="0">
            <a:spAutoFit/>
          </a:bodyPr>
          <a:lstStyle/>
          <a:p>
            <a:r>
              <a:rPr lang="en-US" b="1" dirty="0"/>
              <a:t>Funding agency</a:t>
            </a:r>
          </a:p>
          <a:p>
            <a:r>
              <a:rPr lang="en-US" sz="1600" dirty="0"/>
              <a:t>- National Science Foundation/Center for Advanced Forestry Systems </a:t>
            </a:r>
          </a:p>
          <a:p>
            <a:r>
              <a:rPr lang="en-US" sz="1600" dirty="0"/>
              <a:t>- Hardwood Tree Improvement &amp; Regeneration Center</a:t>
            </a:r>
          </a:p>
        </p:txBody>
      </p:sp>
      <p:sp>
        <p:nvSpPr>
          <p:cNvPr id="14" name="TextBox 13">
            <a:extLst>
              <a:ext uri="{FF2B5EF4-FFF2-40B4-BE49-F238E27FC236}">
                <a16:creationId xmlns:a16="http://schemas.microsoft.com/office/drawing/2014/main" id="{7BCC8F3C-2D4E-4C77-B37B-67B7988E505C}"/>
              </a:ext>
            </a:extLst>
          </p:cNvPr>
          <p:cNvSpPr txBox="1"/>
          <p:nvPr/>
        </p:nvSpPr>
        <p:spPr>
          <a:xfrm>
            <a:off x="290531" y="2514946"/>
            <a:ext cx="3582829" cy="2062103"/>
          </a:xfrm>
          <a:prstGeom prst="rect">
            <a:avLst/>
          </a:prstGeom>
          <a:noFill/>
        </p:spPr>
        <p:txBody>
          <a:bodyPr wrap="square" rtlCol="0">
            <a:spAutoFit/>
          </a:bodyPr>
          <a:lstStyle/>
          <a:p>
            <a:r>
              <a:rPr lang="en-US" sz="1600" b="1" dirty="0"/>
              <a:t>Plant-insect chemical ecology lab</a:t>
            </a:r>
          </a:p>
          <a:p>
            <a:endParaRPr lang="en-US" sz="1600" dirty="0"/>
          </a:p>
          <a:p>
            <a:r>
              <a:rPr lang="en-US" sz="1600" b="1" dirty="0"/>
              <a:t>Regeneration and Restoration Silviculture Laboratory</a:t>
            </a:r>
          </a:p>
          <a:p>
            <a:endParaRPr lang="en-US" sz="1600" dirty="0"/>
          </a:p>
          <a:p>
            <a:r>
              <a:rPr lang="en-US" sz="1600" b="1" dirty="0" err="1"/>
              <a:t>Mickelbart</a:t>
            </a:r>
            <a:r>
              <a:rPr lang="en-US" sz="1600" b="1" dirty="0"/>
              <a:t> </a:t>
            </a:r>
            <a:r>
              <a:rPr lang="en-US" altLang="ko-KR" sz="1600" b="1" dirty="0"/>
              <a:t>lab</a:t>
            </a:r>
            <a:endParaRPr lang="en-US" sz="1600" b="1" dirty="0"/>
          </a:p>
          <a:p>
            <a:endParaRPr lang="en-US" sz="1600" dirty="0"/>
          </a:p>
          <a:p>
            <a:r>
              <a:rPr lang="en-US" sz="1600" b="1" dirty="0"/>
              <a:t>Martell Wright center</a:t>
            </a:r>
          </a:p>
        </p:txBody>
      </p:sp>
      <p:pic>
        <p:nvPicPr>
          <p:cNvPr id="15" name="Picture 14">
            <a:extLst>
              <a:ext uri="{FF2B5EF4-FFF2-40B4-BE49-F238E27FC236}">
                <a16:creationId xmlns:a16="http://schemas.microsoft.com/office/drawing/2014/main" id="{186F258B-8C12-4981-98D8-F517B04F2CF2}"/>
              </a:ext>
            </a:extLst>
          </p:cNvPr>
          <p:cNvPicPr>
            <a:picLocks noChangeAspect="1"/>
          </p:cNvPicPr>
          <p:nvPr/>
        </p:nvPicPr>
        <p:blipFill rotWithShape="1">
          <a:blip r:embed="rId10"/>
          <a:srcRect l="3752" t="13265" r="82681" b="73129"/>
          <a:stretch/>
        </p:blipFill>
        <p:spPr>
          <a:xfrm>
            <a:off x="7100114" y="698387"/>
            <a:ext cx="1918350" cy="1082130"/>
          </a:xfrm>
          <a:prstGeom prst="rect">
            <a:avLst/>
          </a:prstGeom>
        </p:spPr>
      </p:pic>
      <p:pic>
        <p:nvPicPr>
          <p:cNvPr id="17" name="Immagine 24">
            <a:extLst>
              <a:ext uri="{FF2B5EF4-FFF2-40B4-BE49-F238E27FC236}">
                <a16:creationId xmlns:a16="http://schemas.microsoft.com/office/drawing/2014/main" id="{EE5AF83F-D5AE-4370-9256-457D908A7E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3729847" y="2723188"/>
            <a:ext cx="1944667" cy="1458501"/>
          </a:xfrm>
          <a:prstGeom prst="rect">
            <a:avLst/>
          </a:prstGeom>
        </p:spPr>
      </p:pic>
      <p:sp>
        <p:nvSpPr>
          <p:cNvPr id="16" name="CustomShape 2">
            <a:extLst>
              <a:ext uri="{FF2B5EF4-FFF2-40B4-BE49-F238E27FC236}">
                <a16:creationId xmlns:a16="http://schemas.microsoft.com/office/drawing/2014/main" id="{CA03A167-0F1F-4F97-860B-FDCB90CE2E69}"/>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4051230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insect on the plant&#10;&#10;Description automatically generated">
            <a:extLst>
              <a:ext uri="{FF2B5EF4-FFF2-40B4-BE49-F238E27FC236}">
                <a16:creationId xmlns:a16="http://schemas.microsoft.com/office/drawing/2014/main" id="{15EF9F57-386F-41E3-A8D0-B411D32DBF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81" b="14284"/>
          <a:stretch/>
        </p:blipFill>
        <p:spPr>
          <a:xfrm>
            <a:off x="1882369" y="686318"/>
            <a:ext cx="5379262" cy="2471647"/>
          </a:xfrm>
          <a:prstGeom prst="rect">
            <a:avLst/>
          </a:prstGeom>
        </p:spPr>
      </p:pic>
      <p:grpSp>
        <p:nvGrpSpPr>
          <p:cNvPr id="21" name="Group 2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22" name="Freeform: Shape 2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14" name="TextBox 13">
            <a:extLst>
              <a:ext uri="{FF2B5EF4-FFF2-40B4-BE49-F238E27FC236}">
                <a16:creationId xmlns:a16="http://schemas.microsoft.com/office/drawing/2014/main" id="{7BCC8F3C-2D4E-4C77-B37B-67B7988E505C}"/>
              </a:ext>
            </a:extLst>
          </p:cNvPr>
          <p:cNvSpPr txBox="1"/>
          <p:nvPr/>
        </p:nvSpPr>
        <p:spPr>
          <a:xfrm>
            <a:off x="599935" y="3325096"/>
            <a:ext cx="7944130" cy="100065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600" b="1" dirty="0">
                <a:latin typeface="+mj-lt"/>
                <a:ea typeface="+mj-ea"/>
                <a:cs typeface="+mj-cs"/>
              </a:rPr>
              <a:t>Thank you!</a:t>
            </a:r>
          </a:p>
        </p:txBody>
      </p:sp>
      <p:sp>
        <p:nvSpPr>
          <p:cNvPr id="10" name="CustomShape 2">
            <a:extLst>
              <a:ext uri="{FF2B5EF4-FFF2-40B4-BE49-F238E27FC236}">
                <a16:creationId xmlns:a16="http://schemas.microsoft.com/office/drawing/2014/main" id="{126CE3E9-2A0B-4327-A261-73F1E51BA091}"/>
              </a:ext>
            </a:extLst>
          </p:cNvPr>
          <p:cNvSpPr/>
          <p:nvPr/>
        </p:nvSpPr>
        <p:spPr>
          <a:xfrm>
            <a:off x="2514960" y="648463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8648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BD635-A5A6-4B0F-AE34-1C7C3553A07E}"/>
              </a:ext>
            </a:extLst>
          </p:cNvPr>
          <p:cNvPicPr>
            <a:picLocks noChangeAspect="1"/>
          </p:cNvPicPr>
          <p:nvPr/>
        </p:nvPicPr>
        <p:blipFill rotWithShape="1">
          <a:blip r:embed="rId3"/>
          <a:srcRect l="26616" t="22540" r="27355" b="29177"/>
          <a:stretch/>
        </p:blipFill>
        <p:spPr>
          <a:xfrm>
            <a:off x="4000600" y="1695989"/>
            <a:ext cx="5019316" cy="3470292"/>
          </a:xfrm>
          <a:prstGeom prst="rect">
            <a:avLst/>
          </a:prstGeom>
        </p:spPr>
      </p:pic>
      <p:sp>
        <p:nvSpPr>
          <p:cNvPr id="8" name="Subtitle 2">
            <a:extLst>
              <a:ext uri="{FF2B5EF4-FFF2-40B4-BE49-F238E27FC236}">
                <a16:creationId xmlns:a16="http://schemas.microsoft.com/office/drawing/2014/main" id="{09535D60-5930-4A97-B8DA-34C22EBC4D57}"/>
              </a:ext>
            </a:extLst>
          </p:cNvPr>
          <p:cNvSpPr txBox="1">
            <a:spLocks/>
          </p:cNvSpPr>
          <p:nvPr/>
        </p:nvSpPr>
        <p:spPr>
          <a:xfrm>
            <a:off x="320833" y="1329764"/>
            <a:ext cx="3679767" cy="4299506"/>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Arial" panose="020B0604020202020204" pitchFamily="34" charset="0"/>
                <a:cs typeface="Arial" panose="020B0604020202020204" pitchFamily="34" charset="0"/>
              </a:rPr>
              <a:t>Reflectance spectroscopy has emerged as an effective tool for assessing vegetation health. </a:t>
            </a:r>
          </a:p>
          <a:p>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Stress factors influence forest traits and in turn, result in changes to spectral traits.</a:t>
            </a:r>
          </a:p>
          <a:p>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The incorporation of reflectance spectroscopy into production forest systems, however, has not been fully realized.</a:t>
            </a:r>
            <a:endParaRPr lang="en-US" sz="2000" dirty="0">
              <a:latin typeface="Arial" panose="020B0604020202020204" pitchFamily="34" charset="0"/>
              <a:cs typeface="Arial" panose="020B0604020202020204" pitchFamily="34" charset="0"/>
            </a:endParaRPr>
          </a:p>
        </p:txBody>
      </p:sp>
      <p:sp>
        <p:nvSpPr>
          <p:cNvPr id="9" name="CustomShape 4">
            <a:extLst>
              <a:ext uri="{FF2B5EF4-FFF2-40B4-BE49-F238E27FC236}">
                <a16:creationId xmlns:a16="http://schemas.microsoft.com/office/drawing/2014/main" id="{C2E25C8C-0C64-48F4-9E21-DA9BE381C427}"/>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Background</a:t>
            </a:r>
            <a:endParaRPr lang="en-US" sz="1800" b="1" strike="noStrike" spc="-1" dirty="0">
              <a:latin typeface="Arial"/>
            </a:endParaRPr>
          </a:p>
        </p:txBody>
      </p:sp>
      <p:sp>
        <p:nvSpPr>
          <p:cNvPr id="10" name="TextBox 9">
            <a:extLst>
              <a:ext uri="{FF2B5EF4-FFF2-40B4-BE49-F238E27FC236}">
                <a16:creationId xmlns:a16="http://schemas.microsoft.com/office/drawing/2014/main" id="{7CE7C375-7640-4C32-9C9F-99EFCE8B70BF}"/>
              </a:ext>
            </a:extLst>
          </p:cNvPr>
          <p:cNvSpPr txBox="1"/>
          <p:nvPr/>
        </p:nvSpPr>
        <p:spPr>
          <a:xfrm>
            <a:off x="117229" y="6441263"/>
            <a:ext cx="2637546" cy="246221"/>
          </a:xfrm>
          <a:prstGeom prst="rect">
            <a:avLst/>
          </a:prstGeom>
          <a:noFill/>
        </p:spPr>
        <p:txBody>
          <a:bodyPr wrap="square" rtlCol="0">
            <a:spAutoFit/>
          </a:bodyPr>
          <a:lstStyle/>
          <a:p>
            <a:r>
              <a:rPr lang="en-US" sz="1000" dirty="0" err="1"/>
              <a:t>Lausch</a:t>
            </a:r>
            <a:r>
              <a:rPr lang="en-US" sz="1000" dirty="0"/>
              <a:t> et al. 2016</a:t>
            </a:r>
          </a:p>
        </p:txBody>
      </p:sp>
      <p:sp>
        <p:nvSpPr>
          <p:cNvPr id="11" name="CustomShape 4">
            <a:extLst>
              <a:ext uri="{FF2B5EF4-FFF2-40B4-BE49-F238E27FC236}">
                <a16:creationId xmlns:a16="http://schemas.microsoft.com/office/drawing/2014/main" id="{70565854-0FFE-409A-8927-603196D9D5C0}"/>
              </a:ext>
            </a:extLst>
          </p:cNvPr>
          <p:cNvSpPr/>
          <p:nvPr/>
        </p:nvSpPr>
        <p:spPr>
          <a:xfrm>
            <a:off x="575640" y="173554"/>
            <a:ext cx="513428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1" spc="-1" dirty="0">
                <a:latin typeface="Arial" panose="020B0604020202020204" pitchFamily="34" charset="0"/>
                <a:cs typeface="Arial" panose="020B0604020202020204" pitchFamily="34" charset="0"/>
              </a:rPr>
              <a:t>Reflectance spectroscopy </a:t>
            </a:r>
            <a:endParaRPr lang="en-US" sz="2000" b="1" spc="-1" dirty="0"/>
          </a:p>
        </p:txBody>
      </p:sp>
      <p:sp>
        <p:nvSpPr>
          <p:cNvPr id="7" name="CustomShape 2">
            <a:extLst>
              <a:ext uri="{FF2B5EF4-FFF2-40B4-BE49-F238E27FC236}">
                <a16:creationId xmlns:a16="http://schemas.microsoft.com/office/drawing/2014/main" id="{EEC33C0E-986D-4F14-AF1A-88E863D21BE0}"/>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24584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A4B58-C029-4F11-B85C-7046152C9FF3}"/>
              </a:ext>
            </a:extLst>
          </p:cNvPr>
          <p:cNvPicPr>
            <a:picLocks noChangeAspect="1"/>
          </p:cNvPicPr>
          <p:nvPr/>
        </p:nvPicPr>
        <p:blipFill>
          <a:blip r:embed="rId3"/>
          <a:stretch>
            <a:fillRect/>
          </a:stretch>
        </p:blipFill>
        <p:spPr>
          <a:xfrm>
            <a:off x="1882164" y="1027252"/>
            <a:ext cx="5629806" cy="5358163"/>
          </a:xfrm>
          <a:prstGeom prst="rect">
            <a:avLst/>
          </a:prstGeom>
        </p:spPr>
      </p:pic>
      <p:sp>
        <p:nvSpPr>
          <p:cNvPr id="8" name="CustomShape 4">
            <a:extLst>
              <a:ext uri="{FF2B5EF4-FFF2-40B4-BE49-F238E27FC236}">
                <a16:creationId xmlns:a16="http://schemas.microsoft.com/office/drawing/2014/main" id="{D8F22532-ECE3-4B6A-92CC-FB3A5AA57F45}"/>
              </a:ext>
            </a:extLst>
          </p:cNvPr>
          <p:cNvSpPr/>
          <p:nvPr/>
        </p:nvSpPr>
        <p:spPr>
          <a:xfrm>
            <a:off x="575640" y="173554"/>
            <a:ext cx="513428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2000" b="1" spc="-1" dirty="0">
                <a:latin typeface="Arial" panose="020B0604020202020204" pitchFamily="34" charset="0"/>
                <a:cs typeface="Arial" panose="020B0604020202020204" pitchFamily="34" charset="0"/>
              </a:rPr>
              <a:t>Scientific Efforts to Assess Forest Health </a:t>
            </a:r>
            <a:endParaRPr lang="en-US" sz="2000" b="1" spc="-1" dirty="0"/>
          </a:p>
        </p:txBody>
      </p:sp>
      <p:pic>
        <p:nvPicPr>
          <p:cNvPr id="17" name="Picture 16" descr="A picture containing map&#10;&#10;Description automatically generated">
            <a:extLst>
              <a:ext uri="{FF2B5EF4-FFF2-40B4-BE49-F238E27FC236}">
                <a16:creationId xmlns:a16="http://schemas.microsoft.com/office/drawing/2014/main" id="{02D50FCE-261A-4B71-8922-2B9943FE6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5024" y="2480223"/>
            <a:ext cx="5424086" cy="2777133"/>
          </a:xfrm>
          <a:prstGeom prst="rect">
            <a:avLst/>
          </a:prstGeom>
        </p:spPr>
      </p:pic>
      <p:sp>
        <p:nvSpPr>
          <p:cNvPr id="21" name="TextBox 20">
            <a:extLst>
              <a:ext uri="{FF2B5EF4-FFF2-40B4-BE49-F238E27FC236}">
                <a16:creationId xmlns:a16="http://schemas.microsoft.com/office/drawing/2014/main" id="{2E834E00-F338-4A30-9895-217784726546}"/>
              </a:ext>
            </a:extLst>
          </p:cNvPr>
          <p:cNvSpPr txBox="1"/>
          <p:nvPr/>
        </p:nvSpPr>
        <p:spPr>
          <a:xfrm>
            <a:off x="117229" y="6302367"/>
            <a:ext cx="2637546" cy="400110"/>
          </a:xfrm>
          <a:prstGeom prst="rect">
            <a:avLst/>
          </a:prstGeom>
          <a:noFill/>
        </p:spPr>
        <p:txBody>
          <a:bodyPr wrap="square" rtlCol="0">
            <a:spAutoFit/>
          </a:bodyPr>
          <a:lstStyle/>
          <a:p>
            <a:r>
              <a:rPr lang="en-US" altLang="ko-KR" sz="1000" dirty="0" err="1"/>
              <a:t>Trumbore</a:t>
            </a:r>
            <a:r>
              <a:rPr lang="en-US" altLang="ko-KR" sz="1000" dirty="0"/>
              <a:t> et al. 2015</a:t>
            </a:r>
          </a:p>
          <a:p>
            <a:r>
              <a:rPr lang="en-US" altLang="ko-KR" sz="1000" dirty="0"/>
              <a:t>NASA, Surface Biology and Geology</a:t>
            </a:r>
            <a:endParaRPr lang="en-US" sz="1000" dirty="0"/>
          </a:p>
        </p:txBody>
      </p:sp>
      <p:sp>
        <p:nvSpPr>
          <p:cNvPr id="6" name="Rectangle 5">
            <a:extLst>
              <a:ext uri="{FF2B5EF4-FFF2-40B4-BE49-F238E27FC236}">
                <a16:creationId xmlns:a16="http://schemas.microsoft.com/office/drawing/2014/main" id="{8098CCA5-954E-498B-976F-DD5523257182}"/>
              </a:ext>
            </a:extLst>
          </p:cNvPr>
          <p:cNvSpPr/>
          <p:nvPr/>
        </p:nvSpPr>
        <p:spPr>
          <a:xfrm>
            <a:off x="4236334" y="1794076"/>
            <a:ext cx="972274" cy="196769"/>
          </a:xfrm>
          <a:prstGeom prst="rect">
            <a:avLst/>
          </a:prstGeom>
          <a:no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stomShape 4">
            <a:extLst>
              <a:ext uri="{FF2B5EF4-FFF2-40B4-BE49-F238E27FC236}">
                <a16:creationId xmlns:a16="http://schemas.microsoft.com/office/drawing/2014/main" id="{9FAAFC69-A97F-45DC-B3BB-ACAAABB99D6F}"/>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Background</a:t>
            </a:r>
            <a:endParaRPr lang="en-US" sz="1800" b="1" strike="noStrike" spc="-1" dirty="0">
              <a:latin typeface="Arial"/>
            </a:endParaRPr>
          </a:p>
        </p:txBody>
      </p:sp>
      <p:sp>
        <p:nvSpPr>
          <p:cNvPr id="9" name="CustomShape 2">
            <a:extLst>
              <a:ext uri="{FF2B5EF4-FFF2-40B4-BE49-F238E27FC236}">
                <a16:creationId xmlns:a16="http://schemas.microsoft.com/office/drawing/2014/main" id="{28CA0F9A-A370-4462-9A1C-A82AFB5A8F14}"/>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89605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p:cNvPicPr>
            <a:picLocks noChangeAspect="1"/>
          </p:cNvPicPr>
          <p:nvPr/>
        </p:nvPicPr>
        <p:blipFill rotWithShape="1">
          <a:blip r:embed="rId3"/>
          <a:srcRect l="49199" t="24772" r="1289" b="22373"/>
          <a:stretch/>
        </p:blipFill>
        <p:spPr>
          <a:xfrm>
            <a:off x="1706912" y="3883464"/>
            <a:ext cx="5730177" cy="1840287"/>
          </a:xfrm>
          <a:prstGeom prst="rect">
            <a:avLst/>
          </a:prstGeom>
        </p:spPr>
      </p:pic>
      <p:sp>
        <p:nvSpPr>
          <p:cNvPr id="3" name="TextBox 2"/>
          <p:cNvSpPr txBox="1"/>
          <p:nvPr/>
        </p:nvSpPr>
        <p:spPr>
          <a:xfrm>
            <a:off x="765810" y="1512774"/>
            <a:ext cx="7600950" cy="1938992"/>
          </a:xfrm>
          <a:prstGeom prst="rect">
            <a:avLst/>
          </a:prstGeom>
          <a:noFill/>
        </p:spPr>
        <p:txBody>
          <a:bodyPr wrap="square" rtlCol="0">
            <a:spAutoFit/>
          </a:bodyPr>
          <a:lstStyle/>
          <a:p>
            <a:r>
              <a:rPr lang="en-US" altLang="ko-KR" sz="2000" dirty="0">
                <a:latin typeface="Arial" panose="020B0604020202020204" pitchFamily="34" charset="0"/>
                <a:ea typeface="+mj-ea"/>
                <a:cs typeface="Arial" panose="020B0604020202020204" pitchFamily="34" charset="0"/>
              </a:rPr>
              <a:t>Fine-scale information contained in the reflectance spectrum for getting a more accurate classification of plant status.</a:t>
            </a:r>
          </a:p>
          <a:p>
            <a:endParaRPr lang="en-US" altLang="ko-KR" sz="2000" dirty="0">
              <a:latin typeface="Arial" panose="020B0604020202020204" pitchFamily="34" charset="0"/>
              <a:ea typeface="+mj-ea"/>
              <a:cs typeface="Arial" panose="020B0604020202020204" pitchFamily="34" charset="0"/>
            </a:endParaRPr>
          </a:p>
          <a:p>
            <a:r>
              <a:rPr lang="en-US" altLang="ko-KR" sz="2000" dirty="0">
                <a:latin typeface="Arial" panose="020B0604020202020204" pitchFamily="34" charset="0"/>
                <a:ea typeface="+mj-ea"/>
                <a:cs typeface="Arial" panose="020B0604020202020204" pitchFamily="34" charset="0"/>
              </a:rPr>
              <a:t> - Accurate prediction of each functional traits.</a:t>
            </a:r>
            <a:endParaRPr lang="ko-KR" altLang="en-US" sz="2000" dirty="0">
              <a:latin typeface="Arial" panose="020B0604020202020204" pitchFamily="34" charset="0"/>
              <a:ea typeface="+mj-ea"/>
              <a:cs typeface="Arial" panose="020B0604020202020204" pitchFamily="34" charset="0"/>
            </a:endParaRPr>
          </a:p>
          <a:p>
            <a:r>
              <a:rPr lang="en-US" altLang="ko-KR" sz="2000" dirty="0">
                <a:latin typeface="Arial" panose="020B0604020202020204" pitchFamily="34" charset="0"/>
                <a:ea typeface="+mj-ea"/>
                <a:cs typeface="Arial" panose="020B0604020202020204" pitchFamily="34" charset="0"/>
              </a:rPr>
              <a:t> - Classification of different abiotic and biotic stress factors.</a:t>
            </a:r>
          </a:p>
          <a:p>
            <a:r>
              <a:rPr lang="en-US" altLang="ko-KR" sz="2000" dirty="0">
                <a:latin typeface="Arial" panose="020B0604020202020204" pitchFamily="34" charset="0"/>
                <a:ea typeface="+mj-ea"/>
                <a:cs typeface="Arial" panose="020B0604020202020204" pitchFamily="34" charset="0"/>
              </a:rPr>
              <a:t> - Determination of genetic variation in stress tolerance.</a:t>
            </a:r>
            <a:endParaRPr lang="ko-KR" altLang="en-US" sz="2000" dirty="0">
              <a:latin typeface="Arial" panose="020B0604020202020204" pitchFamily="34" charset="0"/>
              <a:ea typeface="+mj-ea"/>
              <a:cs typeface="Arial" panose="020B0604020202020204" pitchFamily="34" charset="0"/>
            </a:endParaRPr>
          </a:p>
        </p:txBody>
      </p:sp>
      <p:sp>
        <p:nvSpPr>
          <p:cNvPr id="20" name="CustomShape 4">
            <a:extLst>
              <a:ext uri="{FF2B5EF4-FFF2-40B4-BE49-F238E27FC236}">
                <a16:creationId xmlns:a16="http://schemas.microsoft.com/office/drawing/2014/main" id="{17577356-A75B-4449-8CFA-7FDCE0DC407A}"/>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Background</a:t>
            </a:r>
            <a:endParaRPr lang="en-US" sz="1800" b="1" strike="noStrike" spc="-1" dirty="0">
              <a:latin typeface="Arial"/>
            </a:endParaRPr>
          </a:p>
        </p:txBody>
      </p:sp>
      <p:sp>
        <p:nvSpPr>
          <p:cNvPr id="21" name="CustomShape 4">
            <a:extLst>
              <a:ext uri="{FF2B5EF4-FFF2-40B4-BE49-F238E27FC236}">
                <a16:creationId xmlns:a16="http://schemas.microsoft.com/office/drawing/2014/main" id="{2EFCD21D-E98C-49F7-A3D3-C8E8DB1F7F1A}"/>
              </a:ext>
            </a:extLst>
          </p:cNvPr>
          <p:cNvSpPr/>
          <p:nvPr/>
        </p:nvSpPr>
        <p:spPr>
          <a:xfrm>
            <a:off x="575640" y="173554"/>
            <a:ext cx="513428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1" spc="-1" dirty="0">
                <a:latin typeface="Arial" panose="020B0604020202020204" pitchFamily="34" charset="0"/>
                <a:cs typeface="Arial" panose="020B0604020202020204" pitchFamily="34" charset="0"/>
              </a:rPr>
              <a:t>Knowledge gaps in using hyperspectral information</a:t>
            </a:r>
          </a:p>
        </p:txBody>
      </p:sp>
      <p:sp>
        <p:nvSpPr>
          <p:cNvPr id="22" name="TextBox 21">
            <a:extLst>
              <a:ext uri="{FF2B5EF4-FFF2-40B4-BE49-F238E27FC236}">
                <a16:creationId xmlns:a16="http://schemas.microsoft.com/office/drawing/2014/main" id="{D9575651-503C-4AB7-AE30-215D46E83E1E}"/>
              </a:ext>
            </a:extLst>
          </p:cNvPr>
          <p:cNvSpPr txBox="1"/>
          <p:nvPr/>
        </p:nvSpPr>
        <p:spPr>
          <a:xfrm>
            <a:off x="117229" y="6441263"/>
            <a:ext cx="2637546" cy="246221"/>
          </a:xfrm>
          <a:prstGeom prst="rect">
            <a:avLst/>
          </a:prstGeom>
          <a:noFill/>
        </p:spPr>
        <p:txBody>
          <a:bodyPr wrap="square" rtlCol="0">
            <a:spAutoFit/>
          </a:bodyPr>
          <a:lstStyle/>
          <a:p>
            <a:r>
              <a:rPr lang="en-US" sz="1000" dirty="0"/>
              <a:t>Cavender-Bares et al., 2017</a:t>
            </a:r>
            <a:endParaRPr lang="en-US" altLang="ko-KR" sz="1000" dirty="0"/>
          </a:p>
        </p:txBody>
      </p:sp>
      <p:sp>
        <p:nvSpPr>
          <p:cNvPr id="7" name="CustomShape 2">
            <a:extLst>
              <a:ext uri="{FF2B5EF4-FFF2-40B4-BE49-F238E27FC236}">
                <a16:creationId xmlns:a16="http://schemas.microsoft.com/office/drawing/2014/main" id="{935E7114-ACD2-4B0C-A1DD-83FDDF732064}"/>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75144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4B6C0E-18BE-429F-BCB4-A6CF6839A8A2}"/>
              </a:ext>
            </a:extLst>
          </p:cNvPr>
          <p:cNvPicPr>
            <a:picLocks noChangeAspect="1"/>
          </p:cNvPicPr>
          <p:nvPr/>
        </p:nvPicPr>
        <p:blipFill>
          <a:blip r:embed="rId3"/>
          <a:stretch>
            <a:fillRect/>
          </a:stretch>
        </p:blipFill>
        <p:spPr>
          <a:xfrm>
            <a:off x="95250" y="2086987"/>
            <a:ext cx="6206178" cy="4286068"/>
          </a:xfrm>
          <a:prstGeom prst="rect">
            <a:avLst/>
          </a:prstGeom>
        </p:spPr>
      </p:pic>
      <p:pic>
        <p:nvPicPr>
          <p:cNvPr id="6" name="Picture 5" descr="A picture containing outdoor, building, person, holding&#10;&#10;Description automatically generated">
            <a:extLst>
              <a:ext uri="{FF2B5EF4-FFF2-40B4-BE49-F238E27FC236}">
                <a16:creationId xmlns:a16="http://schemas.microsoft.com/office/drawing/2014/main" id="{0974E425-11B4-48D8-9EF2-800EBACD3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82881" y="2472121"/>
            <a:ext cx="3310380" cy="2482785"/>
          </a:xfrm>
          <a:prstGeom prst="rect">
            <a:avLst/>
          </a:prstGeom>
        </p:spPr>
      </p:pic>
      <p:sp>
        <p:nvSpPr>
          <p:cNvPr id="7" name="TextBox 6">
            <a:extLst>
              <a:ext uri="{FF2B5EF4-FFF2-40B4-BE49-F238E27FC236}">
                <a16:creationId xmlns:a16="http://schemas.microsoft.com/office/drawing/2014/main" id="{8F9374AA-BE55-4E40-8234-630A4BFD982E}"/>
              </a:ext>
            </a:extLst>
          </p:cNvPr>
          <p:cNvSpPr txBox="1"/>
          <p:nvPr/>
        </p:nvSpPr>
        <p:spPr>
          <a:xfrm>
            <a:off x="321013" y="685800"/>
            <a:ext cx="8078821" cy="1277273"/>
          </a:xfrm>
          <a:prstGeom prst="rect">
            <a:avLst/>
          </a:prstGeom>
          <a:noFill/>
        </p:spPr>
        <p:txBody>
          <a:bodyPr wrap="square" rtlCol="0">
            <a:spAutoFit/>
          </a:bodyPr>
          <a:lstStyle/>
          <a:p>
            <a:pPr>
              <a:spcAft>
                <a:spcPts val="600"/>
              </a:spcAft>
            </a:pPr>
            <a:r>
              <a:rPr lang="en-US" sz="2800" dirty="0"/>
              <a:t>Spectroscopy: </a:t>
            </a:r>
          </a:p>
          <a:p>
            <a:pPr>
              <a:spcAft>
                <a:spcPts val="600"/>
              </a:spcAft>
            </a:pPr>
            <a:r>
              <a:rPr lang="en-US" altLang="ko-KR" sz="2200" dirty="0"/>
              <a:t>Effective tool for measuring phenotypic traits related to plant stress responses rapidly and non-destructively.</a:t>
            </a:r>
            <a:endParaRPr lang="en-US" sz="2200" dirty="0"/>
          </a:p>
        </p:txBody>
      </p:sp>
      <p:sp>
        <p:nvSpPr>
          <p:cNvPr id="5" name="TextBox 4">
            <a:extLst>
              <a:ext uri="{FF2B5EF4-FFF2-40B4-BE49-F238E27FC236}">
                <a16:creationId xmlns:a16="http://schemas.microsoft.com/office/drawing/2014/main" id="{D73956C8-67C7-482F-ACDF-2923E2045866}"/>
              </a:ext>
            </a:extLst>
          </p:cNvPr>
          <p:cNvSpPr txBox="1"/>
          <p:nvPr/>
        </p:nvSpPr>
        <p:spPr>
          <a:xfrm>
            <a:off x="4572000" y="3705230"/>
            <a:ext cx="1634178" cy="1653954"/>
          </a:xfrm>
          <a:prstGeom prst="rect">
            <a:avLst/>
          </a:prstGeom>
          <a:noFill/>
          <a:ln w="19050">
            <a:solidFill>
              <a:srgbClr val="FF000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9C2BCD8B-5724-4681-BBD4-F4D3EB14F973}"/>
              </a:ext>
            </a:extLst>
          </p:cNvPr>
          <p:cNvSpPr txBox="1"/>
          <p:nvPr/>
        </p:nvSpPr>
        <p:spPr>
          <a:xfrm>
            <a:off x="117230" y="6295616"/>
            <a:ext cx="2307358" cy="246221"/>
          </a:xfrm>
          <a:prstGeom prst="rect">
            <a:avLst/>
          </a:prstGeom>
          <a:noFill/>
        </p:spPr>
        <p:txBody>
          <a:bodyPr wrap="square" rtlCol="0">
            <a:spAutoFit/>
          </a:bodyPr>
          <a:lstStyle/>
          <a:p>
            <a:r>
              <a:rPr lang="en-US" altLang="ko-KR" sz="1000" dirty="0"/>
              <a:t>Crandall et al. (2020)</a:t>
            </a:r>
          </a:p>
        </p:txBody>
      </p:sp>
      <p:sp>
        <p:nvSpPr>
          <p:cNvPr id="8" name="CustomShape 4">
            <a:extLst>
              <a:ext uri="{FF2B5EF4-FFF2-40B4-BE49-F238E27FC236}">
                <a16:creationId xmlns:a16="http://schemas.microsoft.com/office/drawing/2014/main" id="{E00EFD92-BFF6-4C50-B6DF-74D23741E4F2}"/>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altLang="ko-KR" b="1" dirty="0">
                <a:latin typeface="Arial" panose="020B0604020202020204" pitchFamily="34" charset="0"/>
                <a:cs typeface="Arial" panose="020B0604020202020204" pitchFamily="34" charset="0"/>
              </a:rPr>
              <a:t>Introduction</a:t>
            </a:r>
            <a:endParaRPr lang="en-US" sz="1800" b="1" strike="noStrike" spc="-1" dirty="0">
              <a:latin typeface="Arial"/>
            </a:endParaRPr>
          </a:p>
        </p:txBody>
      </p:sp>
      <p:sp>
        <p:nvSpPr>
          <p:cNvPr id="9" name="CustomShape 2">
            <a:extLst>
              <a:ext uri="{FF2B5EF4-FFF2-40B4-BE49-F238E27FC236}">
                <a16:creationId xmlns:a16="http://schemas.microsoft.com/office/drawing/2014/main" id="{B41F285C-98E2-444F-BB22-A1CC82B23012}"/>
              </a:ext>
            </a:extLst>
          </p:cNvPr>
          <p:cNvSpPr/>
          <p:nvPr/>
        </p:nvSpPr>
        <p:spPr>
          <a:xfrm>
            <a:off x="2514960" y="6373055"/>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73987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2"/>
          <p:cNvSpPr>
            <a:spLocks noGrp="1"/>
          </p:cNvSpPr>
          <p:nvPr>
            <p:ph idx="1"/>
          </p:nvPr>
        </p:nvSpPr>
        <p:spPr>
          <a:xfrm>
            <a:off x="641074" y="1797248"/>
            <a:ext cx="7773584" cy="3263504"/>
          </a:xfrm>
        </p:spPr>
        <p:txBody>
          <a:bodyPr>
            <a:normAutofit/>
          </a:bodyPr>
          <a:lstStyle/>
          <a:p>
            <a:pPr marL="342900" indent="-342900">
              <a:buNone/>
            </a:pPr>
            <a:r>
              <a:rPr lang="en-US" altLang="ko-KR" sz="2000" dirty="0">
                <a:latin typeface="Arial" panose="020B0604020202020204" pitchFamily="34" charset="0"/>
                <a:ea typeface="+mj-ea"/>
                <a:cs typeface="Arial" panose="020B0604020202020204" pitchFamily="34" charset="0"/>
              </a:rPr>
              <a:t>1) Quantifying tree foliar chemical and physiological responses to abiotic and biotic stress using hyperspectral data (Greenhouse, 2019).</a:t>
            </a:r>
            <a:endParaRPr lang="ko-KR" altLang="ko-KR" sz="2000" dirty="0">
              <a:latin typeface="Arial" panose="020B0604020202020204" pitchFamily="34" charset="0"/>
              <a:ea typeface="+mj-ea"/>
              <a:cs typeface="Arial" panose="020B0604020202020204" pitchFamily="34" charset="0"/>
            </a:endParaRPr>
          </a:p>
          <a:p>
            <a:endParaRPr lang="ko-KR" altLang="ko-KR" sz="2000" dirty="0">
              <a:latin typeface="Arial" panose="020B0604020202020204" pitchFamily="34" charset="0"/>
              <a:ea typeface="+mj-ea"/>
              <a:cs typeface="Arial" panose="020B0604020202020204" pitchFamily="34" charset="0"/>
            </a:endParaRPr>
          </a:p>
          <a:p>
            <a:pPr marL="342900" indent="-342900">
              <a:buNone/>
            </a:pPr>
            <a:r>
              <a:rPr lang="en-US" altLang="ko-KR" sz="2000" dirty="0">
                <a:latin typeface="Arial" panose="020B0604020202020204" pitchFamily="34" charset="0"/>
                <a:ea typeface="+mj-ea"/>
                <a:cs typeface="Arial" panose="020B0604020202020204" pitchFamily="34" charset="0"/>
              </a:rPr>
              <a:t>2) Detecting induced plant defense responses to insect herbivory </a:t>
            </a:r>
            <a:r>
              <a:rPr lang="en-US" altLang="ko-KR" sz="2000" dirty="0">
                <a:latin typeface="Arial" panose="020B0604020202020204" pitchFamily="34" charset="0"/>
                <a:cs typeface="Arial" panose="020B0604020202020204" pitchFamily="34" charset="0"/>
              </a:rPr>
              <a:t>using hyperspectral data </a:t>
            </a:r>
            <a:r>
              <a:rPr lang="en-US" altLang="ko-KR" sz="2000" dirty="0">
                <a:latin typeface="Arial" panose="020B0604020202020204" pitchFamily="34" charset="0"/>
                <a:ea typeface="+mj-ea"/>
                <a:cs typeface="Arial" panose="020B0604020202020204" pitchFamily="34" charset="0"/>
              </a:rPr>
              <a:t>(Greenhouse, 2020).</a:t>
            </a:r>
          </a:p>
        </p:txBody>
      </p:sp>
      <p:sp>
        <p:nvSpPr>
          <p:cNvPr id="12" name="CustomShape 4">
            <a:extLst>
              <a:ext uri="{FF2B5EF4-FFF2-40B4-BE49-F238E27FC236}">
                <a16:creationId xmlns:a16="http://schemas.microsoft.com/office/drawing/2014/main" id="{94AED86B-22FE-4AFE-B8E4-FB5EA747C2AE}"/>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b="1" spc="-1" dirty="0">
                <a:solidFill>
                  <a:srgbClr val="000000"/>
                </a:solidFill>
              </a:rPr>
              <a:t>Research </a:t>
            </a:r>
            <a:r>
              <a:rPr lang="en-US" altLang="ko-KR" b="1" spc="-1" dirty="0">
                <a:solidFill>
                  <a:srgbClr val="000000"/>
                </a:solidFill>
              </a:rPr>
              <a:t>Objectives</a:t>
            </a:r>
            <a:endParaRPr lang="en-US" b="1" spc="-1" dirty="0">
              <a:solidFill>
                <a:srgbClr val="000000"/>
              </a:solidFill>
            </a:endParaRPr>
          </a:p>
        </p:txBody>
      </p:sp>
      <p:sp>
        <p:nvSpPr>
          <p:cNvPr id="5" name="CustomShape 2">
            <a:extLst>
              <a:ext uri="{FF2B5EF4-FFF2-40B4-BE49-F238E27FC236}">
                <a16:creationId xmlns:a16="http://schemas.microsoft.com/office/drawing/2014/main" id="{3F12A661-4E41-4845-96BA-42ACBAAA4C93}"/>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608858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6C9FD83-0686-4D9B-B423-3DE786D9B813}"/>
              </a:ext>
            </a:extLst>
          </p:cNvPr>
          <p:cNvSpPr txBox="1"/>
          <p:nvPr/>
        </p:nvSpPr>
        <p:spPr>
          <a:xfrm>
            <a:off x="117229" y="6185545"/>
            <a:ext cx="2896904" cy="477054"/>
          </a:xfrm>
          <a:prstGeom prst="rect">
            <a:avLst/>
          </a:prstGeom>
          <a:noFill/>
        </p:spPr>
        <p:txBody>
          <a:bodyPr wrap="square" rtlCol="0">
            <a:spAutoFit/>
          </a:bodyPr>
          <a:lstStyle/>
          <a:p>
            <a:pPr>
              <a:lnSpc>
                <a:spcPct val="150000"/>
              </a:lnSpc>
              <a:spcBef>
                <a:spcPct val="0"/>
              </a:spcBef>
            </a:pPr>
            <a:r>
              <a:rPr lang="ko-KR" altLang="en-US" sz="1000" dirty="0"/>
              <a:t>*</a:t>
            </a:r>
            <a:r>
              <a:rPr lang="en-US" altLang="ko-KR" sz="1000" dirty="0"/>
              <a:t>PLSR: Partial Least Square Regression</a:t>
            </a:r>
          </a:p>
          <a:p>
            <a:r>
              <a:rPr lang="en-US" altLang="ko-KR" sz="1000" dirty="0" err="1"/>
              <a:t>Cotrozzi</a:t>
            </a:r>
            <a:r>
              <a:rPr lang="en-US" altLang="ko-KR" sz="1000" dirty="0"/>
              <a:t> et al., 2017</a:t>
            </a:r>
          </a:p>
        </p:txBody>
      </p:sp>
      <p:sp>
        <p:nvSpPr>
          <p:cNvPr id="7" name="CustomShape 4">
            <a:extLst>
              <a:ext uri="{FF2B5EF4-FFF2-40B4-BE49-F238E27FC236}">
                <a16:creationId xmlns:a16="http://schemas.microsoft.com/office/drawing/2014/main" id="{D3947EF8-59F1-4B4C-9E27-A0BD97C4B8D5}"/>
              </a:ext>
            </a:extLst>
          </p:cNvPr>
          <p:cNvSpPr/>
          <p:nvPr/>
        </p:nvSpPr>
        <p:spPr>
          <a:xfrm>
            <a:off x="6540840" y="182520"/>
            <a:ext cx="2030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Methods</a:t>
            </a:r>
            <a:endParaRPr lang="en-US" sz="1800" b="1" strike="noStrike" spc="-1" dirty="0">
              <a:latin typeface="Arial"/>
            </a:endParaRPr>
          </a:p>
        </p:txBody>
      </p:sp>
      <p:sp>
        <p:nvSpPr>
          <p:cNvPr id="8" name="TextBox 7">
            <a:extLst>
              <a:ext uri="{FF2B5EF4-FFF2-40B4-BE49-F238E27FC236}">
                <a16:creationId xmlns:a16="http://schemas.microsoft.com/office/drawing/2014/main" id="{E1AA7082-3E13-4CD2-8484-09A86B71F1B8}"/>
              </a:ext>
            </a:extLst>
          </p:cNvPr>
          <p:cNvSpPr txBox="1"/>
          <p:nvPr/>
        </p:nvSpPr>
        <p:spPr>
          <a:xfrm>
            <a:off x="640080" y="607493"/>
            <a:ext cx="7931520" cy="1077218"/>
          </a:xfrm>
          <a:prstGeom prst="rect">
            <a:avLst/>
          </a:prstGeom>
          <a:noFill/>
        </p:spPr>
        <p:txBody>
          <a:bodyPr wrap="square" rtlCol="0">
            <a:spAutoFit/>
          </a:bodyPr>
          <a:lstStyle/>
          <a:p>
            <a:r>
              <a:rPr lang="en-US" altLang="ko-KR" sz="2400" dirty="0"/>
              <a:t>1. Trait retrievals</a:t>
            </a:r>
          </a:p>
          <a:p>
            <a:pPr lvl="1"/>
            <a:r>
              <a:rPr lang="en-US" altLang="ko-KR" sz="2000" dirty="0"/>
              <a:t>(Objective 1. Determination of </a:t>
            </a:r>
            <a:r>
              <a:rPr lang="en-US" sz="2000" dirty="0"/>
              <a:t>the ability of hyperspectral data to estimate </a:t>
            </a:r>
            <a:r>
              <a:rPr lang="en-US" altLang="ko-KR" sz="2000" dirty="0"/>
              <a:t>leaf</a:t>
            </a:r>
            <a:r>
              <a:rPr lang="en-US" sz="2000" dirty="0"/>
              <a:t> functional traits)</a:t>
            </a:r>
            <a:endParaRPr lang="en-US" altLang="ko-KR" sz="2000" dirty="0"/>
          </a:p>
        </p:txBody>
      </p:sp>
      <p:grpSp>
        <p:nvGrpSpPr>
          <p:cNvPr id="2" name="Group 1">
            <a:extLst>
              <a:ext uri="{FF2B5EF4-FFF2-40B4-BE49-F238E27FC236}">
                <a16:creationId xmlns:a16="http://schemas.microsoft.com/office/drawing/2014/main" id="{1348992E-AD3B-46FB-A046-DFCC562B1684}"/>
              </a:ext>
            </a:extLst>
          </p:cNvPr>
          <p:cNvGrpSpPr/>
          <p:nvPr/>
        </p:nvGrpSpPr>
        <p:grpSpPr>
          <a:xfrm>
            <a:off x="1000159" y="1816135"/>
            <a:ext cx="7143682" cy="4135392"/>
            <a:chOff x="412538" y="1816135"/>
            <a:chExt cx="7143682" cy="4135392"/>
          </a:xfrm>
        </p:grpSpPr>
        <p:sp>
          <p:nvSpPr>
            <p:cNvPr id="4" name="TextBox 3">
              <a:extLst>
                <a:ext uri="{FF2B5EF4-FFF2-40B4-BE49-F238E27FC236}">
                  <a16:creationId xmlns:a16="http://schemas.microsoft.com/office/drawing/2014/main" id="{9AB175D7-25E9-4F88-A4BA-0F48A6534D2C}"/>
                </a:ext>
              </a:extLst>
            </p:cNvPr>
            <p:cNvSpPr txBox="1"/>
            <p:nvPr/>
          </p:nvSpPr>
          <p:spPr>
            <a:xfrm>
              <a:off x="412538" y="2347670"/>
              <a:ext cx="2890824" cy="1938992"/>
            </a:xfrm>
            <a:prstGeom prst="rect">
              <a:avLst/>
            </a:prstGeom>
            <a:noFill/>
            <a:ln w="38100">
              <a:noFill/>
            </a:ln>
          </p:spPr>
          <p:txBody>
            <a:bodyPr wrap="square" rtlCol="0">
              <a:spAutoFit/>
            </a:bodyPr>
            <a:lstStyle/>
            <a:p>
              <a:r>
                <a:rPr lang="en-US" altLang="ko-KR" sz="2000" b="1" dirty="0"/>
                <a:t>Reference measurement</a:t>
              </a:r>
            </a:p>
            <a:p>
              <a:pPr marL="285750" indent="-285750">
                <a:buFont typeface="Arial" panose="020B0604020202020204" pitchFamily="34" charset="0"/>
                <a:buChar char="•"/>
              </a:pPr>
              <a:r>
                <a:rPr lang="en-US" altLang="ko-KR" sz="2000" dirty="0"/>
                <a:t>Gas-exchange related traits</a:t>
              </a:r>
            </a:p>
            <a:p>
              <a:pPr marL="285750" indent="-285750">
                <a:buFont typeface="Arial" panose="020B0604020202020204" pitchFamily="34" charset="0"/>
                <a:buChar char="•"/>
              </a:pPr>
              <a:r>
                <a:rPr lang="en-US" altLang="ko-KR" sz="2000" dirty="0"/>
                <a:t>Water-related traits</a:t>
              </a:r>
            </a:p>
            <a:p>
              <a:pPr marL="285750" indent="-285750">
                <a:buFont typeface="Arial" panose="020B0604020202020204" pitchFamily="34" charset="0"/>
                <a:buChar char="•"/>
              </a:pPr>
              <a:r>
                <a:rPr lang="en-US" altLang="ko-KR" sz="2000" dirty="0"/>
                <a:t>Chemical traits</a:t>
              </a:r>
            </a:p>
          </p:txBody>
        </p:sp>
        <p:sp>
          <p:nvSpPr>
            <p:cNvPr id="5" name="TextBox 4">
              <a:extLst>
                <a:ext uri="{FF2B5EF4-FFF2-40B4-BE49-F238E27FC236}">
                  <a16:creationId xmlns:a16="http://schemas.microsoft.com/office/drawing/2014/main" id="{8C6E67FD-8B64-40C6-BD29-C51FF49F84D6}"/>
                </a:ext>
              </a:extLst>
            </p:cNvPr>
            <p:cNvSpPr txBox="1"/>
            <p:nvPr/>
          </p:nvSpPr>
          <p:spPr>
            <a:xfrm>
              <a:off x="3895443" y="5243641"/>
              <a:ext cx="3660777" cy="707886"/>
            </a:xfrm>
            <a:prstGeom prst="rect">
              <a:avLst/>
            </a:prstGeom>
            <a:noFill/>
            <a:ln>
              <a:noFill/>
            </a:ln>
          </p:spPr>
          <p:txBody>
            <a:bodyPr wrap="square" rtlCol="0">
              <a:spAutoFit/>
            </a:bodyPr>
            <a:lstStyle/>
            <a:p>
              <a:r>
                <a:rPr lang="en-US" sz="2000" b="1" dirty="0"/>
                <a:t>Spectral measurement</a:t>
              </a:r>
            </a:p>
            <a:p>
              <a:pPr marL="285750" indent="-285750">
                <a:buFont typeface="Arial" panose="020B0604020202020204" pitchFamily="34" charset="0"/>
                <a:buChar char="•"/>
              </a:pPr>
              <a:r>
                <a:rPr lang="en-US" sz="2000" dirty="0"/>
                <a:t>Spectral profiles</a:t>
              </a:r>
            </a:p>
          </p:txBody>
        </p:sp>
        <p:grpSp>
          <p:nvGrpSpPr>
            <p:cNvPr id="9" name="Group 8">
              <a:extLst>
                <a:ext uri="{FF2B5EF4-FFF2-40B4-BE49-F238E27FC236}">
                  <a16:creationId xmlns:a16="http://schemas.microsoft.com/office/drawing/2014/main" id="{FC489BDE-8DEE-465D-BC19-694326E39E86}"/>
                </a:ext>
              </a:extLst>
            </p:cNvPr>
            <p:cNvGrpSpPr/>
            <p:nvPr/>
          </p:nvGrpSpPr>
          <p:grpSpPr>
            <a:xfrm>
              <a:off x="3226259" y="2115152"/>
              <a:ext cx="3735601" cy="2879892"/>
              <a:chOff x="5120642" y="2307465"/>
              <a:chExt cx="3735601" cy="2879892"/>
            </a:xfrm>
          </p:grpSpPr>
          <p:pic>
            <p:nvPicPr>
              <p:cNvPr id="10" name="Picture 9">
                <a:extLst>
                  <a:ext uri="{FF2B5EF4-FFF2-40B4-BE49-F238E27FC236}">
                    <a16:creationId xmlns:a16="http://schemas.microsoft.com/office/drawing/2014/main" id="{F1682196-89C8-4A17-8595-0490349E59E8}"/>
                  </a:ext>
                </a:extLst>
              </p:cNvPr>
              <p:cNvPicPr>
                <a:picLocks noChangeAspect="1"/>
              </p:cNvPicPr>
              <p:nvPr/>
            </p:nvPicPr>
            <p:blipFill rotWithShape="1">
              <a:blip r:embed="rId3"/>
              <a:srcRect l="52367" t="38467" r="18051" b="20287"/>
              <a:stretch/>
            </p:blipFill>
            <p:spPr>
              <a:xfrm>
                <a:off x="5274848" y="2378552"/>
                <a:ext cx="3581395" cy="2808805"/>
              </a:xfrm>
              <a:prstGeom prst="rect">
                <a:avLst/>
              </a:prstGeom>
              <a:ln w="38100">
                <a:noFill/>
              </a:ln>
            </p:spPr>
          </p:pic>
          <p:sp>
            <p:nvSpPr>
              <p:cNvPr id="11" name="TextBox 10">
                <a:extLst>
                  <a:ext uri="{FF2B5EF4-FFF2-40B4-BE49-F238E27FC236}">
                    <a16:creationId xmlns:a16="http://schemas.microsoft.com/office/drawing/2014/main" id="{0640E72E-7A2D-42E3-A4A7-F04DE5BDB059}"/>
                  </a:ext>
                </a:extLst>
              </p:cNvPr>
              <p:cNvSpPr txBox="1"/>
              <p:nvPr/>
            </p:nvSpPr>
            <p:spPr>
              <a:xfrm>
                <a:off x="5120642" y="2307465"/>
                <a:ext cx="500254" cy="369332"/>
              </a:xfrm>
              <a:prstGeom prst="rect">
                <a:avLst/>
              </a:prstGeom>
              <a:solidFill>
                <a:schemeClr val="accent3"/>
              </a:solidFill>
              <a:ln>
                <a:noFill/>
              </a:ln>
            </p:spPr>
            <p:txBody>
              <a:bodyPr wrap="square" rtlCol="0">
                <a:spAutoFit/>
              </a:bodyPr>
              <a:lstStyle/>
              <a:p>
                <a:endParaRPr lang="en-US" dirty="0"/>
              </a:p>
            </p:txBody>
          </p:sp>
        </p:grpSp>
        <p:sp>
          <p:nvSpPr>
            <p:cNvPr id="14" name="TextBox 13">
              <a:extLst>
                <a:ext uri="{FF2B5EF4-FFF2-40B4-BE49-F238E27FC236}">
                  <a16:creationId xmlns:a16="http://schemas.microsoft.com/office/drawing/2014/main" id="{58459760-9F54-4824-AF67-9A7320DC3DD7}"/>
                </a:ext>
              </a:extLst>
            </p:cNvPr>
            <p:cNvSpPr txBox="1"/>
            <p:nvPr/>
          </p:nvSpPr>
          <p:spPr>
            <a:xfrm>
              <a:off x="4844971" y="1816135"/>
              <a:ext cx="998431" cy="400110"/>
            </a:xfrm>
            <a:prstGeom prst="rect">
              <a:avLst/>
            </a:prstGeom>
            <a:noFill/>
          </p:spPr>
          <p:txBody>
            <a:bodyPr wrap="square" rtlCol="0">
              <a:spAutoFit/>
            </a:bodyPr>
            <a:lstStyle/>
            <a:p>
              <a:pPr algn="ctr"/>
              <a:r>
                <a:rPr lang="en-US" sz="2000" b="1" dirty="0"/>
                <a:t>PLSR</a:t>
              </a:r>
              <a:r>
                <a:rPr lang="ko-KR" altLang="en-US" sz="2000" b="1" dirty="0"/>
                <a:t>*</a:t>
              </a:r>
              <a:endParaRPr lang="en-US" sz="2000" b="1" dirty="0"/>
            </a:p>
          </p:txBody>
        </p:sp>
        <p:cxnSp>
          <p:nvCxnSpPr>
            <p:cNvPr id="22" name="Straight Arrow Connector 21">
              <a:extLst>
                <a:ext uri="{FF2B5EF4-FFF2-40B4-BE49-F238E27FC236}">
                  <a16:creationId xmlns:a16="http://schemas.microsoft.com/office/drawing/2014/main" id="{78AB875E-5FAF-4396-BDF0-A0FEB4A27EB7}"/>
                </a:ext>
              </a:extLst>
            </p:cNvPr>
            <p:cNvCxnSpPr>
              <a:cxnSpLocks/>
            </p:cNvCxnSpPr>
            <p:nvPr/>
          </p:nvCxnSpPr>
          <p:spPr>
            <a:xfrm flipH="1" flipV="1">
              <a:off x="5263748" y="4995044"/>
              <a:ext cx="1" cy="2485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DE90744-B306-4E6E-887B-F87EFDEE1196}"/>
                </a:ext>
              </a:extLst>
            </p:cNvPr>
            <p:cNvCxnSpPr/>
            <p:nvPr/>
          </p:nvCxnSpPr>
          <p:spPr>
            <a:xfrm>
              <a:off x="2741394" y="3429000"/>
              <a:ext cx="4848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CustomShape 2">
            <a:extLst>
              <a:ext uri="{FF2B5EF4-FFF2-40B4-BE49-F238E27FC236}">
                <a16:creationId xmlns:a16="http://schemas.microsoft.com/office/drawing/2014/main" id="{F02894F4-BBDC-4D3A-AE27-FB016CDA9B16}"/>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653733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9D99D9E-5106-45C8-B79B-915EB17D2B32}"/>
              </a:ext>
            </a:extLst>
          </p:cNvPr>
          <p:cNvSpPr txBox="1"/>
          <p:nvPr/>
        </p:nvSpPr>
        <p:spPr>
          <a:xfrm>
            <a:off x="640080" y="607493"/>
            <a:ext cx="7931520" cy="1077218"/>
          </a:xfrm>
          <a:prstGeom prst="rect">
            <a:avLst/>
          </a:prstGeom>
          <a:noFill/>
        </p:spPr>
        <p:txBody>
          <a:bodyPr wrap="square" rtlCol="0">
            <a:spAutoFit/>
          </a:bodyPr>
          <a:lstStyle/>
          <a:p>
            <a:r>
              <a:rPr lang="en-US" altLang="ko-KR" sz="2400" dirty="0"/>
              <a:t>2. Spectral phenotyping</a:t>
            </a:r>
          </a:p>
          <a:p>
            <a:pPr lvl="1"/>
            <a:r>
              <a:rPr lang="en-US" altLang="ko-KR" sz="2000" dirty="0"/>
              <a:t>(Objective 2. </a:t>
            </a:r>
            <a:r>
              <a:rPr lang="en-US" sz="2000" dirty="0">
                <a:latin typeface="Arial" panose="020B0604020202020204" pitchFamily="34" charset="0"/>
                <a:cs typeface="Arial" panose="020B0604020202020204" pitchFamily="34" charset="0"/>
              </a:rPr>
              <a:t>Determine the ability of hyperspectral data to classify different abiotic and biotic stress events</a:t>
            </a:r>
            <a:r>
              <a:rPr lang="en-US" sz="2000" dirty="0"/>
              <a:t>)</a:t>
            </a:r>
            <a:endParaRPr lang="en-US" altLang="ko-KR" sz="2000" dirty="0"/>
          </a:p>
        </p:txBody>
      </p:sp>
      <p:grpSp>
        <p:nvGrpSpPr>
          <p:cNvPr id="4" name="Group 3">
            <a:extLst>
              <a:ext uri="{FF2B5EF4-FFF2-40B4-BE49-F238E27FC236}">
                <a16:creationId xmlns:a16="http://schemas.microsoft.com/office/drawing/2014/main" id="{B381B1AA-DF26-46B6-B181-2BC00F6D2E64}"/>
              </a:ext>
            </a:extLst>
          </p:cNvPr>
          <p:cNvGrpSpPr/>
          <p:nvPr/>
        </p:nvGrpSpPr>
        <p:grpSpPr>
          <a:xfrm>
            <a:off x="278985" y="2517665"/>
            <a:ext cx="3031233" cy="1855885"/>
            <a:chOff x="-207286" y="2564368"/>
            <a:chExt cx="3031233" cy="1855885"/>
          </a:xfrm>
        </p:grpSpPr>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7286" y="2564368"/>
              <a:ext cx="3031233" cy="864632"/>
            </a:xfrm>
            <a:prstGeom prst="rect">
              <a:avLst/>
            </a:prstGeom>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7286" y="3517520"/>
              <a:ext cx="3031233" cy="902733"/>
            </a:xfrm>
            <a:prstGeom prst="rect">
              <a:avLst/>
            </a:prstGeom>
          </p:spPr>
        </p:pic>
      </p:grpSp>
      <p:sp>
        <p:nvSpPr>
          <p:cNvPr id="12" name="CustomShape 4">
            <a:extLst>
              <a:ext uri="{FF2B5EF4-FFF2-40B4-BE49-F238E27FC236}">
                <a16:creationId xmlns:a16="http://schemas.microsoft.com/office/drawing/2014/main" id="{CEFE3400-C409-438A-8A0E-C9008586E81B}"/>
              </a:ext>
            </a:extLst>
          </p:cNvPr>
          <p:cNvSpPr/>
          <p:nvPr/>
        </p:nvSpPr>
        <p:spPr>
          <a:xfrm>
            <a:off x="6540840" y="182520"/>
            <a:ext cx="2030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Methods</a:t>
            </a:r>
            <a:endParaRPr lang="en-US" sz="1800" b="1" strike="noStrike" spc="-1" dirty="0">
              <a:latin typeface="Arial"/>
            </a:endParaRPr>
          </a:p>
        </p:txBody>
      </p:sp>
      <p:sp>
        <p:nvSpPr>
          <p:cNvPr id="7" name="TextBox 6">
            <a:extLst>
              <a:ext uri="{FF2B5EF4-FFF2-40B4-BE49-F238E27FC236}">
                <a16:creationId xmlns:a16="http://schemas.microsoft.com/office/drawing/2014/main" id="{DFA6AF95-E035-42C9-92F6-4B91D052C60F}"/>
              </a:ext>
            </a:extLst>
          </p:cNvPr>
          <p:cNvSpPr txBox="1"/>
          <p:nvPr/>
        </p:nvSpPr>
        <p:spPr>
          <a:xfrm>
            <a:off x="278984" y="4942313"/>
            <a:ext cx="8609522" cy="1200329"/>
          </a:xfrm>
          <a:prstGeom prst="rect">
            <a:avLst/>
          </a:prstGeom>
          <a:noFill/>
        </p:spPr>
        <p:txBody>
          <a:bodyPr wrap="square" rtlCol="0">
            <a:spAutoFit/>
          </a:bodyPr>
          <a:lstStyle/>
          <a:p>
            <a:pPr algn="ctr"/>
            <a:r>
              <a:rPr lang="en-US" altLang="ko-KR" sz="2000" dirty="0"/>
              <a:t>Changes in foliar properties → Difference</a:t>
            </a:r>
            <a:r>
              <a:rPr lang="en-US" sz="2000" dirty="0"/>
              <a:t> between spectral profiles </a:t>
            </a:r>
          </a:p>
          <a:p>
            <a:pPr algn="ctr"/>
            <a:endParaRPr lang="en-US" sz="1050" dirty="0"/>
          </a:p>
          <a:p>
            <a:pPr algn="ctr"/>
            <a:r>
              <a:rPr lang="en-US" sz="2000" dirty="0"/>
              <a:t>Plant spectral data can be used as a surrogate for plant </a:t>
            </a:r>
            <a:r>
              <a:rPr lang="en-US" altLang="ko-KR" sz="2000" dirty="0"/>
              <a:t>chemical and </a:t>
            </a:r>
            <a:r>
              <a:rPr lang="en-US" sz="2000" dirty="0"/>
              <a:t>physiological responses to stress.</a:t>
            </a:r>
          </a:p>
        </p:txBody>
      </p:sp>
      <p:sp>
        <p:nvSpPr>
          <p:cNvPr id="21" name="TextBox 20">
            <a:extLst>
              <a:ext uri="{FF2B5EF4-FFF2-40B4-BE49-F238E27FC236}">
                <a16:creationId xmlns:a16="http://schemas.microsoft.com/office/drawing/2014/main" id="{B1DF824E-E1B1-4FD3-B88A-8850CF8D027F}"/>
              </a:ext>
            </a:extLst>
          </p:cNvPr>
          <p:cNvSpPr txBox="1"/>
          <p:nvPr/>
        </p:nvSpPr>
        <p:spPr>
          <a:xfrm>
            <a:off x="278984" y="1969978"/>
            <a:ext cx="5382228" cy="369332"/>
          </a:xfrm>
          <a:prstGeom prst="rect">
            <a:avLst/>
          </a:prstGeom>
          <a:noFill/>
        </p:spPr>
        <p:txBody>
          <a:bodyPr wrap="square" rtlCol="0">
            <a:spAutoFit/>
          </a:bodyPr>
          <a:lstStyle/>
          <a:p>
            <a:r>
              <a:rPr lang="en-US" dirty="0"/>
              <a:t>Ex. Potato disease infected vs non-infected leaves</a:t>
            </a:r>
          </a:p>
        </p:txBody>
      </p:sp>
      <p:grpSp>
        <p:nvGrpSpPr>
          <p:cNvPr id="24" name="Group 23">
            <a:extLst>
              <a:ext uri="{FF2B5EF4-FFF2-40B4-BE49-F238E27FC236}">
                <a16:creationId xmlns:a16="http://schemas.microsoft.com/office/drawing/2014/main" id="{29E38BB2-E231-4BEE-8DAC-716A3BBD2F7A}"/>
              </a:ext>
            </a:extLst>
          </p:cNvPr>
          <p:cNvGrpSpPr/>
          <p:nvPr/>
        </p:nvGrpSpPr>
        <p:grpSpPr>
          <a:xfrm>
            <a:off x="3350559" y="2263636"/>
            <a:ext cx="5753100" cy="2363944"/>
            <a:chOff x="3350559" y="2263636"/>
            <a:chExt cx="5753100" cy="2363944"/>
          </a:xfrm>
        </p:grpSpPr>
        <p:pic>
          <p:nvPicPr>
            <p:cNvPr id="6" name="Picture 5">
              <a:extLst>
                <a:ext uri="{FF2B5EF4-FFF2-40B4-BE49-F238E27FC236}">
                  <a16:creationId xmlns:a16="http://schemas.microsoft.com/office/drawing/2014/main" id="{F2EA1FB5-1B67-4821-893D-DA89E4100A6A}"/>
                </a:ext>
              </a:extLst>
            </p:cNvPr>
            <p:cNvPicPr>
              <a:picLocks noChangeAspect="1"/>
            </p:cNvPicPr>
            <p:nvPr/>
          </p:nvPicPr>
          <p:blipFill rotWithShape="1">
            <a:blip r:embed="rId7"/>
            <a:srcRect l="19861" t="20615" r="17222" b="33423"/>
            <a:stretch/>
          </p:blipFill>
          <p:spPr>
            <a:xfrm>
              <a:off x="3350559" y="2263636"/>
              <a:ext cx="5753100" cy="2363944"/>
            </a:xfrm>
            <a:prstGeom prst="rect">
              <a:avLst/>
            </a:prstGeom>
          </p:spPr>
        </p:pic>
        <p:sp>
          <p:nvSpPr>
            <p:cNvPr id="22" name="Rectangle 21">
              <a:extLst>
                <a:ext uri="{FF2B5EF4-FFF2-40B4-BE49-F238E27FC236}">
                  <a16:creationId xmlns:a16="http://schemas.microsoft.com/office/drawing/2014/main" id="{628CF35C-4644-48A7-B2B2-7B48A9284FA4}"/>
                </a:ext>
              </a:extLst>
            </p:cNvPr>
            <p:cNvSpPr/>
            <p:nvPr/>
          </p:nvSpPr>
          <p:spPr>
            <a:xfrm>
              <a:off x="3455894" y="2355087"/>
              <a:ext cx="157783" cy="27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9BC173D-1E88-4A78-A962-8CA206FF2335}"/>
                </a:ext>
              </a:extLst>
            </p:cNvPr>
            <p:cNvSpPr/>
            <p:nvPr/>
          </p:nvSpPr>
          <p:spPr>
            <a:xfrm>
              <a:off x="6245081" y="2308670"/>
              <a:ext cx="157783" cy="27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CE99A16F-EBDB-48B7-BE24-3EEB96567FF3}"/>
              </a:ext>
            </a:extLst>
          </p:cNvPr>
          <p:cNvSpPr txBox="1"/>
          <p:nvPr/>
        </p:nvSpPr>
        <p:spPr>
          <a:xfrm>
            <a:off x="117229" y="6185545"/>
            <a:ext cx="2896904" cy="553998"/>
          </a:xfrm>
          <a:prstGeom prst="rect">
            <a:avLst/>
          </a:prstGeom>
          <a:noFill/>
        </p:spPr>
        <p:txBody>
          <a:bodyPr wrap="square" rtlCol="0">
            <a:spAutoFit/>
          </a:bodyPr>
          <a:lstStyle/>
          <a:p>
            <a:r>
              <a:rPr lang="ko-KR" altLang="en-US" sz="1000" dirty="0"/>
              <a:t>*</a:t>
            </a:r>
            <a:r>
              <a:rPr lang="en-US" altLang="ko-KR" sz="1000" dirty="0"/>
              <a:t>Permutational multivariate analysis of variance</a:t>
            </a:r>
          </a:p>
          <a:p>
            <a:r>
              <a:rPr lang="ko-KR" altLang="en-US" sz="1000" dirty="0"/>
              <a:t>**</a:t>
            </a:r>
            <a:r>
              <a:rPr lang="en-US" altLang="ko-KR" sz="1000" dirty="0"/>
              <a:t>Principal Coordinates Analysis </a:t>
            </a:r>
          </a:p>
          <a:p>
            <a:r>
              <a:rPr lang="en-US" altLang="ko-KR" sz="1000" dirty="0"/>
              <a:t>Couture et al., 2018</a:t>
            </a:r>
          </a:p>
        </p:txBody>
      </p:sp>
      <p:sp>
        <p:nvSpPr>
          <p:cNvPr id="18" name="TextBox 17">
            <a:extLst>
              <a:ext uri="{FF2B5EF4-FFF2-40B4-BE49-F238E27FC236}">
                <a16:creationId xmlns:a16="http://schemas.microsoft.com/office/drawing/2014/main" id="{C82B16B1-D8D7-494C-8112-08BCE5BE4156}"/>
              </a:ext>
            </a:extLst>
          </p:cNvPr>
          <p:cNvSpPr txBox="1"/>
          <p:nvPr/>
        </p:nvSpPr>
        <p:spPr>
          <a:xfrm>
            <a:off x="6685252" y="1705758"/>
            <a:ext cx="2203254" cy="707886"/>
          </a:xfrm>
          <a:prstGeom prst="rect">
            <a:avLst/>
          </a:prstGeom>
          <a:noFill/>
        </p:spPr>
        <p:txBody>
          <a:bodyPr wrap="square" rtlCol="0">
            <a:spAutoFit/>
          </a:bodyPr>
          <a:lstStyle/>
          <a:p>
            <a:pPr algn="ctr"/>
            <a:r>
              <a:rPr lang="en-US" altLang="ko-KR" sz="2000" b="1" dirty="0"/>
              <a:t>PERMANOVA</a:t>
            </a:r>
            <a:r>
              <a:rPr lang="ko-KR" altLang="en-US" sz="2000" b="1" dirty="0"/>
              <a:t>*</a:t>
            </a:r>
            <a:r>
              <a:rPr lang="en-US" altLang="ko-KR" sz="2000" b="1" dirty="0"/>
              <a:t>, </a:t>
            </a:r>
            <a:r>
              <a:rPr lang="en-US" altLang="ko-KR" sz="2000" b="1" dirty="0" err="1"/>
              <a:t>PCoA</a:t>
            </a:r>
            <a:r>
              <a:rPr lang="ko-KR" altLang="en-US" sz="2000" b="1" dirty="0"/>
              <a:t>**</a:t>
            </a:r>
            <a:endParaRPr lang="en-US" sz="2000" b="1" dirty="0"/>
          </a:p>
        </p:txBody>
      </p:sp>
      <p:sp>
        <p:nvSpPr>
          <p:cNvPr id="20" name="CustomShape 2">
            <a:extLst>
              <a:ext uri="{FF2B5EF4-FFF2-40B4-BE49-F238E27FC236}">
                <a16:creationId xmlns:a16="http://schemas.microsoft.com/office/drawing/2014/main" id="{00E42B44-60E9-48B1-B293-FAC8B501250E}"/>
              </a:ext>
            </a:extLst>
          </p:cNvPr>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8B8B8B"/>
                </a:solidFill>
                <a:effectLst/>
                <a:uLnTx/>
                <a:uFillTx/>
                <a:latin typeface="Arial"/>
              </a:rPr>
              <a:t>Center for Advanced Forestry Systems 202</a:t>
            </a:r>
            <a:r>
              <a:rPr kumimoji="0" lang="en-US" altLang="ko-KR" sz="1200" b="0" i="0" u="none" strike="noStrike" kern="1200" cap="none" spc="-1" normalizeH="0" baseline="0" noProof="0" dirty="0">
                <a:ln>
                  <a:noFill/>
                </a:ln>
                <a:solidFill>
                  <a:srgbClr val="8B8B8B"/>
                </a:solidFill>
                <a:effectLst/>
                <a:uLnTx/>
                <a:uFillTx/>
                <a:latin typeface="Arial"/>
              </a:rPr>
              <a:t>1</a:t>
            </a:r>
            <a:r>
              <a:rPr kumimoji="0" lang="en-US" sz="1200" b="0" i="0" u="none" strike="noStrike" kern="1200" cap="none" spc="-1" normalizeH="0" baseline="0" noProof="0" dirty="0">
                <a:ln>
                  <a:noFill/>
                </a:ln>
                <a:solidFill>
                  <a:srgbClr val="8B8B8B"/>
                </a:solidFill>
                <a:effectLst/>
                <a:uLnTx/>
                <a:uFillTx/>
                <a:latin typeface="Arial"/>
              </a:rPr>
              <a:t> Meeting</a:t>
            </a:r>
            <a:endParaRPr kumimoji="0" lang="en-US"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225942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91D5DC366FB34DAB5FED80D728F9D5" ma:contentTypeVersion="11" ma:contentTypeDescription="Create a new document." ma:contentTypeScope="" ma:versionID="0f922146a228a40fa86d57add326b474">
  <xsd:schema xmlns:xsd="http://www.w3.org/2001/XMLSchema" xmlns:xs="http://www.w3.org/2001/XMLSchema" xmlns:p="http://schemas.microsoft.com/office/2006/metadata/properties" xmlns:ns2="c8d168e6-916d-41f3-9337-c3785a6911a5" xmlns:ns3="50d1adfd-75f0-4ac1-a76d-7b6e1bad5e9c" targetNamespace="http://schemas.microsoft.com/office/2006/metadata/properties" ma:root="true" ma:fieldsID="7cdbc3b46195e23b18e8790d7077f3d7" ns2:_="" ns3:_="">
    <xsd:import namespace="c8d168e6-916d-41f3-9337-c3785a6911a5"/>
    <xsd:import namespace="50d1adfd-75f0-4ac1-a76d-7b6e1bad5e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d168e6-916d-41f3-9337-c3785a6911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d1adfd-75f0-4ac1-a76d-7b6e1bad5e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387A49-6EEB-445F-B565-54817DE921BF}"/>
</file>

<file path=customXml/itemProps2.xml><?xml version="1.0" encoding="utf-8"?>
<ds:datastoreItem xmlns:ds="http://schemas.openxmlformats.org/officeDocument/2006/customXml" ds:itemID="{7C66AF74-096C-47E0-B7D7-F2B3DC8DF1B7}"/>
</file>

<file path=customXml/itemProps3.xml><?xml version="1.0" encoding="utf-8"?>
<ds:datastoreItem xmlns:ds="http://schemas.openxmlformats.org/officeDocument/2006/customXml" ds:itemID="{7182B894-5F05-49DE-85AD-C74F4577E95B}"/>
</file>

<file path=docProps/app.xml><?xml version="1.0" encoding="utf-8"?>
<Properties xmlns="http://schemas.openxmlformats.org/officeDocument/2006/extended-properties" xmlns:vt="http://schemas.openxmlformats.org/officeDocument/2006/docPropsVTypes">
  <TotalTime>15695</TotalTime>
  <Words>2123</Words>
  <Application>Microsoft Office PowerPoint</Application>
  <PresentationFormat>On-screen Show (4:3)</PresentationFormat>
  <Paragraphs>463</Paragraphs>
  <Slides>27</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맑은 고딕</vt:lpstr>
      <vt:lpstr>Arial</vt:lpstr>
      <vt:lpstr>Symbol</vt:lpstr>
      <vt:lpstr>Times New Roman</vt:lpstr>
      <vt:lpstr>Trebuchet MS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Park</dc:creator>
  <cp:lastModifiedBy>Sylvia Park</cp:lastModifiedBy>
  <cp:revision>292</cp:revision>
  <dcterms:created xsi:type="dcterms:W3CDTF">2020-11-29T21:25:50Z</dcterms:created>
  <dcterms:modified xsi:type="dcterms:W3CDTF">2021-05-27T14:25:49Z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0x010100EF91D5DC366FB34DAB5FED80D728F9D5</vt:lpwstr>
  </property>
</Properties>
</file>