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0"/>
  </p:notesMasterIdLst>
  <p:sldIdLst>
    <p:sldId id="256" r:id="rId3"/>
    <p:sldId id="260" r:id="rId4"/>
    <p:sldId id="257" r:id="rId5"/>
    <p:sldId id="258" r:id="rId6"/>
    <p:sldId id="261" r:id="rId7"/>
    <p:sldId id="263" r:id="rId8"/>
    <p:sldId id="259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2" y="1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8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83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84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85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B83E255A-FD79-46F8-ABE2-8281F398DD8E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</p:spPr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05" name="CustomShape 3"/>
          <p:cNvSpPr/>
          <p:nvPr/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C044AC22-BA3F-42BB-ADF2-AED08FD1C9F9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1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/>
          <p:nvPr/>
        </p:nvPicPr>
        <p:blipFill>
          <a:blip r:embed="rId14"/>
          <a:stretch/>
        </p:blipFill>
        <p:spPr>
          <a:xfrm>
            <a:off x="765000" y="6078960"/>
            <a:ext cx="697320" cy="703440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15"/>
          <a:stretch/>
        </p:blipFill>
        <p:spPr>
          <a:xfrm>
            <a:off x="7581600" y="6035040"/>
            <a:ext cx="699120" cy="730800"/>
          </a:xfrm>
          <a:prstGeom prst="rect">
            <a:avLst/>
          </a:prstGeom>
          <a:ln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9"/>
          <p:cNvPicPr/>
          <p:nvPr/>
        </p:nvPicPr>
        <p:blipFill>
          <a:blip r:embed="rId14"/>
          <a:stretch/>
        </p:blipFill>
        <p:spPr>
          <a:xfrm>
            <a:off x="765000" y="6078960"/>
            <a:ext cx="697320" cy="703440"/>
          </a:xfrm>
          <a:prstGeom prst="rect">
            <a:avLst/>
          </a:prstGeom>
          <a:ln>
            <a:noFill/>
          </a:ln>
        </p:spPr>
      </p:pic>
      <p:pic>
        <p:nvPicPr>
          <p:cNvPr id="41" name="Picture 40"/>
          <p:cNvPicPr/>
          <p:nvPr/>
        </p:nvPicPr>
        <p:blipFill>
          <a:blip r:embed="rId15"/>
          <a:stretch/>
        </p:blipFill>
        <p:spPr>
          <a:xfrm>
            <a:off x="7581600" y="6035040"/>
            <a:ext cx="699120" cy="730800"/>
          </a:xfrm>
          <a:prstGeom prst="rect">
            <a:avLst/>
          </a:prstGeom>
          <a:ln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s.usda.gov/rds/archive/catalog/RDS-2013-0013" TargetMode="Externa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2514600" y="6356520"/>
            <a:ext cx="41137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87" name="CustomShape 2"/>
          <p:cNvSpPr/>
          <p:nvPr/>
        </p:nvSpPr>
        <p:spPr>
          <a:xfrm>
            <a:off x="343080" y="1219320"/>
            <a:ext cx="8457120" cy="220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36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Intraspecific Hydraulic Responses of Commercial Tree Seedlings to Nursery Drought Conditioning</a:t>
            </a:r>
            <a:endParaRPr lang="en-US" sz="3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100" b="0" strike="noStrike" spc="-1" dirty="0">
              <a:solidFill>
                <a:srgbClr val="000000"/>
              </a:solidFill>
              <a:latin typeface="Trebuchet MS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CAFS.20.78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88" name="CustomShape 3"/>
          <p:cNvSpPr/>
          <p:nvPr/>
        </p:nvSpPr>
        <p:spPr>
          <a:xfrm>
            <a:off x="343080" y="3886200"/>
            <a:ext cx="845712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Andrew Nelson, University of Idaho</a:t>
            </a:r>
          </a:p>
          <a:p>
            <a:pPr algn="ctr"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  <a:latin typeface="Trebuchet MS"/>
              </a:rPr>
              <a:t>Douglass Jacobs, Purdue University</a:t>
            </a:r>
          </a:p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Trebuchet MS"/>
              </a:rPr>
              <a:t>Carlos Gonzalez-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/>
              </a:rPr>
              <a:t>Benecke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/>
              </a:rPr>
              <a:t>, Oregon State University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89" name="CustomShape 4"/>
          <p:cNvSpPr/>
          <p:nvPr/>
        </p:nvSpPr>
        <p:spPr>
          <a:xfrm>
            <a:off x="1943280" y="380880"/>
            <a:ext cx="5256720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8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Progress Report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90" name="CustomShape 5"/>
          <p:cNvSpPr/>
          <p:nvPr/>
        </p:nvSpPr>
        <p:spPr>
          <a:xfrm>
            <a:off x="343080" y="4933800"/>
            <a:ext cx="845712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Presenter: Andrew Nelson</a:t>
            </a:r>
            <a:endParaRPr lang="en-US" sz="2000" b="1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457200" y="685800"/>
            <a:ext cx="8228520" cy="68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2"/>
          <p:cNvSpPr/>
          <p:nvPr/>
        </p:nvSpPr>
        <p:spPr>
          <a:xfrm>
            <a:off x="2514600" y="6356520"/>
            <a:ext cx="41137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93" name="CustomShape 3"/>
          <p:cNvSpPr/>
          <p:nvPr/>
        </p:nvSpPr>
        <p:spPr>
          <a:xfrm>
            <a:off x="457200" y="1371600"/>
            <a:ext cx="8228520" cy="472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CustomShape 4"/>
          <p:cNvSpPr/>
          <p:nvPr/>
        </p:nvSpPr>
        <p:spPr>
          <a:xfrm>
            <a:off x="6851520" y="182520"/>
            <a:ext cx="16617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Project Overview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001B6A-5BA2-4F80-A3A5-B865691B58D9}"/>
              </a:ext>
            </a:extLst>
          </p:cNvPr>
          <p:cNvSpPr txBox="1"/>
          <p:nvPr/>
        </p:nvSpPr>
        <p:spPr>
          <a:xfrm>
            <a:off x="545150" y="2005393"/>
            <a:ext cx="80526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Our </a:t>
            </a:r>
            <a:r>
              <a:rPr lang="en-US" sz="2400" b="1" dirty="0"/>
              <a:t>objective</a:t>
            </a:r>
            <a:r>
              <a:rPr lang="en-US" sz="2400" dirty="0"/>
              <a:t> is to examine seedling physiology and root system architecture in response to nursery-induced drought conditioning subsequent drought of coastal Douglas-fir, western larch, and black walnut seed sources across a range of maternal tree environments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28771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457200" y="685800"/>
            <a:ext cx="8228520" cy="68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2"/>
          <p:cNvSpPr/>
          <p:nvPr/>
        </p:nvSpPr>
        <p:spPr>
          <a:xfrm>
            <a:off x="2514600" y="6356520"/>
            <a:ext cx="41137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93" name="CustomShape 3"/>
          <p:cNvSpPr/>
          <p:nvPr/>
        </p:nvSpPr>
        <p:spPr>
          <a:xfrm>
            <a:off x="457200" y="1371600"/>
            <a:ext cx="8228520" cy="472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CustomShape 4"/>
          <p:cNvSpPr/>
          <p:nvPr/>
        </p:nvSpPr>
        <p:spPr>
          <a:xfrm>
            <a:off x="6851520" y="182520"/>
            <a:ext cx="16617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Project Overview</a:t>
            </a:r>
            <a:endParaRPr lang="en-US" sz="2200" b="0" strike="noStrike" spc="-1">
              <a:latin typeface="Arial"/>
            </a:endParaRPr>
          </a:p>
        </p:txBody>
      </p:sp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21F53976-FE67-4801-ACBC-7ECDCBBB6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68" y="767167"/>
            <a:ext cx="6337432" cy="48971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34F2C2-66A5-4863-81E2-811BB2ABEA46}"/>
              </a:ext>
            </a:extLst>
          </p:cNvPr>
          <p:cNvSpPr txBox="1"/>
          <p:nvPr/>
        </p:nvSpPr>
        <p:spPr>
          <a:xfrm>
            <a:off x="1550242" y="5864327"/>
            <a:ext cx="57589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Source: Wilson et al. 2013. Live tree species basal area of the contiguous US (2000-2009). USDA Forest Service. </a:t>
            </a:r>
            <a:r>
              <a:rPr lang="en-US" sz="1100" dirty="0">
                <a:hlinkClick r:id="rId3"/>
              </a:rPr>
              <a:t>https://www.fs.usda.gov/rds/archive/catalog/RDS-2013-0013</a:t>
            </a:r>
            <a:endParaRPr lang="en-US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001B6A-5BA2-4F80-A3A5-B865691B58D9}"/>
              </a:ext>
            </a:extLst>
          </p:cNvPr>
          <p:cNvSpPr txBox="1"/>
          <p:nvPr/>
        </p:nvSpPr>
        <p:spPr>
          <a:xfrm>
            <a:off x="129389" y="914013"/>
            <a:ext cx="26771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Project focuses on Douglas-fir, western larch, and black walnut, all commercially important species for CAFS industry members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457200" y="685800"/>
            <a:ext cx="8228520" cy="68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CustomShape 2"/>
          <p:cNvSpPr/>
          <p:nvPr/>
        </p:nvSpPr>
        <p:spPr>
          <a:xfrm>
            <a:off x="2514600" y="6356520"/>
            <a:ext cx="41137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97" name="CustomShape 3"/>
          <p:cNvSpPr/>
          <p:nvPr/>
        </p:nvSpPr>
        <p:spPr>
          <a:xfrm>
            <a:off x="457200" y="1371600"/>
            <a:ext cx="8228520" cy="472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" name="CustomShape 4"/>
          <p:cNvSpPr/>
          <p:nvPr/>
        </p:nvSpPr>
        <p:spPr>
          <a:xfrm>
            <a:off x="6490800" y="182520"/>
            <a:ext cx="202140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Current Progress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016522-9409-4185-9B8F-D64760A7095F}"/>
              </a:ext>
            </a:extLst>
          </p:cNvPr>
          <p:cNvSpPr txBox="1"/>
          <p:nvPr/>
        </p:nvSpPr>
        <p:spPr>
          <a:xfrm>
            <a:off x="1412714" y="655965"/>
            <a:ext cx="5680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End of Nursery Phase</a:t>
            </a:r>
          </a:p>
        </p:txBody>
      </p:sp>
      <p:pic>
        <p:nvPicPr>
          <p:cNvPr id="3" name="Picture 2" descr="A picture containing text, plant, tree&#10;&#10;Description automatically generated">
            <a:extLst>
              <a:ext uri="{FF2B5EF4-FFF2-40B4-BE49-F238E27FC236}">
                <a16:creationId xmlns:a16="http://schemas.microsoft.com/office/drawing/2014/main" id="{386AE49C-FD28-447F-8822-AFA19AC47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5008" y="2292593"/>
            <a:ext cx="3431210" cy="2573407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119CE2AD-EC7D-49F7-A842-C30072546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5939" y="2292591"/>
            <a:ext cx="3431209" cy="2573407"/>
          </a:xfrm>
          <a:prstGeom prst="rect">
            <a:avLst/>
          </a:prstGeom>
        </p:spPr>
      </p:pic>
      <p:pic>
        <p:nvPicPr>
          <p:cNvPr id="8" name="Picture 7" descr="A picture containing outdoor, plant, greenhouse, green&#10;&#10;Description automatically generated">
            <a:extLst>
              <a:ext uri="{FF2B5EF4-FFF2-40B4-BE49-F238E27FC236}">
                <a16:creationId xmlns:a16="http://schemas.microsoft.com/office/drawing/2014/main" id="{C2144F88-D126-4FE7-B6D8-353348DD7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72" y="3037664"/>
            <a:ext cx="3385855" cy="22572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8EC67E-7D85-48AA-87AF-89B6A3DC4507}"/>
              </a:ext>
            </a:extLst>
          </p:cNvPr>
          <p:cNvSpPr txBox="1"/>
          <p:nvPr/>
        </p:nvSpPr>
        <p:spPr>
          <a:xfrm>
            <a:off x="247773" y="1709263"/>
            <a:ext cx="1051560" cy="307777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Control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5FA923-D90C-49B6-B9D1-25A42F662C69}"/>
              </a:ext>
            </a:extLst>
          </p:cNvPr>
          <p:cNvSpPr txBox="1"/>
          <p:nvPr/>
        </p:nvSpPr>
        <p:spPr>
          <a:xfrm>
            <a:off x="1230847" y="2260818"/>
            <a:ext cx="1051560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Moderate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5FA03F-AB0C-4270-A12B-4BCB2D8B2626}"/>
              </a:ext>
            </a:extLst>
          </p:cNvPr>
          <p:cNvSpPr txBox="1"/>
          <p:nvPr/>
        </p:nvSpPr>
        <p:spPr>
          <a:xfrm>
            <a:off x="2091169" y="2642014"/>
            <a:ext cx="1051560" cy="30777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Extreme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478D7B-E78C-4A36-9701-CE5DC55AD73E}"/>
              </a:ext>
            </a:extLst>
          </p:cNvPr>
          <p:cNvSpPr txBox="1"/>
          <p:nvPr/>
        </p:nvSpPr>
        <p:spPr>
          <a:xfrm>
            <a:off x="2970878" y="1595487"/>
            <a:ext cx="1051560" cy="307777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Control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C07CF9-F4DE-474A-A0A6-313C1C4B86A1}"/>
              </a:ext>
            </a:extLst>
          </p:cNvPr>
          <p:cNvSpPr txBox="1"/>
          <p:nvPr/>
        </p:nvSpPr>
        <p:spPr>
          <a:xfrm>
            <a:off x="4045680" y="2089601"/>
            <a:ext cx="1051560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Moderate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6121C3-14CE-47CC-906B-53784B1B7A9C}"/>
              </a:ext>
            </a:extLst>
          </p:cNvPr>
          <p:cNvSpPr txBox="1"/>
          <p:nvPr/>
        </p:nvSpPr>
        <p:spPr>
          <a:xfrm>
            <a:off x="4623341" y="3215108"/>
            <a:ext cx="1051560" cy="30777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Extreme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05FBC2-61D1-4A42-9D95-3024F3E9E607}"/>
              </a:ext>
            </a:extLst>
          </p:cNvPr>
          <p:cNvSpPr txBox="1"/>
          <p:nvPr/>
        </p:nvSpPr>
        <p:spPr>
          <a:xfrm>
            <a:off x="179287" y="5449330"/>
            <a:ext cx="2558014" cy="4001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Douglas-fir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DBA00F-84A1-4C0C-9EE1-EAD17AD657D9}"/>
              </a:ext>
            </a:extLst>
          </p:cNvPr>
          <p:cNvSpPr txBox="1"/>
          <p:nvPr/>
        </p:nvSpPr>
        <p:spPr>
          <a:xfrm>
            <a:off x="2946727" y="5449330"/>
            <a:ext cx="2581519" cy="4001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Western larch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C222A2-0B48-40EF-AD45-19A830B46D17}"/>
              </a:ext>
            </a:extLst>
          </p:cNvPr>
          <p:cNvSpPr txBox="1"/>
          <p:nvPr/>
        </p:nvSpPr>
        <p:spPr>
          <a:xfrm>
            <a:off x="5593171" y="5449330"/>
            <a:ext cx="3385855" cy="4001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Black Walnut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457200" y="685800"/>
            <a:ext cx="8228520" cy="68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CustomShape 2"/>
          <p:cNvSpPr/>
          <p:nvPr/>
        </p:nvSpPr>
        <p:spPr>
          <a:xfrm>
            <a:off x="2514600" y="6356520"/>
            <a:ext cx="41137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97" name="CustomShape 3"/>
          <p:cNvSpPr/>
          <p:nvPr/>
        </p:nvSpPr>
        <p:spPr>
          <a:xfrm>
            <a:off x="457200" y="1371600"/>
            <a:ext cx="8228520" cy="472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" name="CustomShape 4"/>
          <p:cNvSpPr/>
          <p:nvPr/>
        </p:nvSpPr>
        <p:spPr>
          <a:xfrm>
            <a:off x="6490800" y="182520"/>
            <a:ext cx="202140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Current Progress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016522-9409-4185-9B8F-D64760A7095F}"/>
              </a:ext>
            </a:extLst>
          </p:cNvPr>
          <p:cNvSpPr txBox="1"/>
          <p:nvPr/>
        </p:nvSpPr>
        <p:spPr>
          <a:xfrm>
            <a:off x="404425" y="736365"/>
            <a:ext cx="7690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Western Larch Height By Treatment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B4FCCE-2336-457A-A3A1-79D62820A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8630"/>
            <a:ext cx="3721923" cy="24109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6E4E1A-C32F-4C30-A32E-4927E6149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925" y="1420492"/>
            <a:ext cx="3721923" cy="24724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424F6E-85A7-44D4-93E1-306609A79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1376" y="3936577"/>
            <a:ext cx="3721923" cy="24825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F63FC9-70B2-4FF5-80F8-D01CA67C16AC}"/>
              </a:ext>
            </a:extLst>
          </p:cNvPr>
          <p:cNvSpPr txBox="1"/>
          <p:nvPr/>
        </p:nvSpPr>
        <p:spPr>
          <a:xfrm>
            <a:off x="938893" y="1820636"/>
            <a:ext cx="1289957" cy="52322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75-100% Moisture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B4583C-9408-4D10-B822-AFF16632BCF3}"/>
              </a:ext>
            </a:extLst>
          </p:cNvPr>
          <p:cNvSpPr txBox="1"/>
          <p:nvPr/>
        </p:nvSpPr>
        <p:spPr>
          <a:xfrm>
            <a:off x="5593897" y="1818621"/>
            <a:ext cx="1289957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60-75% Moisture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2E5FE6-2422-419B-8909-73B34A74F83E}"/>
              </a:ext>
            </a:extLst>
          </p:cNvPr>
          <p:cNvSpPr txBox="1"/>
          <p:nvPr/>
        </p:nvSpPr>
        <p:spPr>
          <a:xfrm>
            <a:off x="3310764" y="4318253"/>
            <a:ext cx="1289957" cy="523220"/>
          </a:xfrm>
          <a:prstGeom prst="rect">
            <a:avLst/>
          </a:prstGeom>
          <a:solidFill>
            <a:srgbClr val="FF33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50-65% Moisture</a:t>
            </a:r>
          </a:p>
        </p:txBody>
      </p:sp>
    </p:spTree>
    <p:extLst>
      <p:ext uri="{BB962C8B-B14F-4D97-AF65-F5344CB8AC3E}">
        <p14:creationId xmlns:p14="http://schemas.microsoft.com/office/powerpoint/2010/main" val="2200314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457200" y="685800"/>
            <a:ext cx="8228520" cy="68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CustomShape 2"/>
          <p:cNvSpPr/>
          <p:nvPr/>
        </p:nvSpPr>
        <p:spPr>
          <a:xfrm>
            <a:off x="2514600" y="6356520"/>
            <a:ext cx="41137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97" name="CustomShape 3"/>
          <p:cNvSpPr/>
          <p:nvPr/>
        </p:nvSpPr>
        <p:spPr>
          <a:xfrm>
            <a:off x="457200" y="1371600"/>
            <a:ext cx="8228520" cy="472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" name="CustomShape 4"/>
          <p:cNvSpPr/>
          <p:nvPr/>
        </p:nvSpPr>
        <p:spPr>
          <a:xfrm>
            <a:off x="6490800" y="182520"/>
            <a:ext cx="202140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Current Progress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016522-9409-4185-9B8F-D64760A7095F}"/>
              </a:ext>
            </a:extLst>
          </p:cNvPr>
          <p:cNvSpPr txBox="1"/>
          <p:nvPr/>
        </p:nvSpPr>
        <p:spPr>
          <a:xfrm>
            <a:off x="608532" y="735772"/>
            <a:ext cx="6694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Species-Specific Root Hydraulics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FDACADE-E81F-434B-8B6D-867542F27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0069"/>
            <a:ext cx="5562600" cy="43677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57BBB0-DAEB-4BB8-8A1B-EA9777FF1F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8" r="4920"/>
          <a:stretch/>
        </p:blipFill>
        <p:spPr>
          <a:xfrm rot="5400000">
            <a:off x="6108977" y="1687748"/>
            <a:ext cx="2258568" cy="37826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C22A277-B01E-4324-9888-D9CB75D4A0D6}"/>
              </a:ext>
            </a:extLst>
          </p:cNvPr>
          <p:cNvSpPr/>
          <p:nvPr/>
        </p:nvSpPr>
        <p:spPr>
          <a:xfrm>
            <a:off x="2479820" y="3892278"/>
            <a:ext cx="117737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spc="-1" dirty="0">
                <a:solidFill>
                  <a:srgbClr val="000000"/>
                </a:solidFill>
                <a:latin typeface="Symbol" panose="05050102010706020507" pitchFamily="18" charset="2"/>
              </a:rPr>
              <a:t>Y</a:t>
            </a:r>
            <a:r>
              <a:rPr lang="en-US" sz="1600" b="1" spc="-1" baseline="-25000" dirty="0">
                <a:solidFill>
                  <a:srgbClr val="000000"/>
                </a:solidFill>
                <a:latin typeface="Trebuchet MS"/>
              </a:rPr>
              <a:t>50</a:t>
            </a:r>
            <a:r>
              <a:rPr lang="en-US" sz="1600" b="1" spc="-1" dirty="0">
                <a:solidFill>
                  <a:srgbClr val="000000"/>
                </a:solidFill>
                <a:latin typeface="Trebuchet MS"/>
              </a:rPr>
              <a:t> (-</a:t>
            </a:r>
            <a:r>
              <a:rPr lang="en-US" sz="1600" b="1" spc="-1" dirty="0" err="1">
                <a:solidFill>
                  <a:srgbClr val="000000"/>
                </a:solidFill>
                <a:latin typeface="Trebuchet MS"/>
              </a:rPr>
              <a:t>Mpa</a:t>
            </a:r>
            <a:r>
              <a:rPr lang="en-US" sz="1600" b="1" spc="-1" dirty="0">
                <a:solidFill>
                  <a:srgbClr val="000000"/>
                </a:solidFill>
                <a:latin typeface="Trebuchet MS"/>
              </a:rPr>
              <a:t>)</a:t>
            </a:r>
          </a:p>
          <a:p>
            <a:r>
              <a:rPr lang="en-US" sz="1600" b="1" spc="-1" dirty="0">
                <a:solidFill>
                  <a:srgbClr val="000000"/>
                </a:solidFill>
                <a:latin typeface="Trebuchet MS"/>
              </a:rPr>
              <a:t>WL = 1.41</a:t>
            </a:r>
          </a:p>
          <a:p>
            <a:r>
              <a:rPr lang="en-US" sz="1600" b="1" spc="-1" dirty="0">
                <a:solidFill>
                  <a:srgbClr val="000000"/>
                </a:solidFill>
                <a:latin typeface="Trebuchet MS"/>
              </a:rPr>
              <a:t>DF = 1.99</a:t>
            </a:r>
          </a:p>
          <a:p>
            <a:r>
              <a:rPr lang="en-US" sz="1600" b="1" spc="-1" dirty="0">
                <a:solidFill>
                  <a:srgbClr val="000000"/>
                </a:solidFill>
                <a:latin typeface="Trebuchet MS"/>
              </a:rPr>
              <a:t>BW = 1.50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48261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457200" y="685800"/>
            <a:ext cx="8228520" cy="68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CustomShape 2"/>
          <p:cNvSpPr/>
          <p:nvPr/>
        </p:nvSpPr>
        <p:spPr>
          <a:xfrm>
            <a:off x="2514600" y="6356520"/>
            <a:ext cx="41137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1" name="CustomShape 3"/>
          <p:cNvSpPr/>
          <p:nvPr/>
        </p:nvSpPr>
        <p:spPr>
          <a:xfrm>
            <a:off x="383458" y="921774"/>
            <a:ext cx="8542266" cy="472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Complete laboratory analysis and data synthesis of root hydraulics, stem microscopy, plant moisture stress, gas exchange, and biomass allocation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Prepare manuscripts for publication based on nursery-phase of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Reciprocal drought treatments at Purdue University Controlled Environment Phenotyping Facility (spring 2021)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Aboveground traits (height, width, color, and shape) with RGB cameras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Hyperspectral imagery to link with nutrient content and stress reaction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X-ray CT root scanner non-destructively measures 3-D root system architecture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Outplanting</a:t>
            </a:r>
            <a:r>
              <a:rPr lang="en-US" sz="2000" dirty="0"/>
              <a:t> spring 2021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Plant at reforestation/afforestation sites in respective regions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Raised beds for simulated drought experiments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2" name="CustomShape 4"/>
          <p:cNvSpPr/>
          <p:nvPr/>
        </p:nvSpPr>
        <p:spPr>
          <a:xfrm>
            <a:off x="6490800" y="182520"/>
            <a:ext cx="202140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Future Plans</a:t>
            </a:r>
            <a:endParaRPr lang="en-US" sz="2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3879</TotalTime>
  <Words>342</Words>
  <Application>Microsoft Office PowerPoint</Application>
  <PresentationFormat>On-screen Show (4:3)</PresentationFormat>
  <Paragraphs>55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Symbol</vt:lpstr>
      <vt:lpstr>Times New Roman</vt:lpstr>
      <vt:lpstr>Trebuchet MS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CAFS</dc:creator>
  <dc:description/>
  <cp:lastModifiedBy>Nelson, Andrew (asnelson@uidaho.edu)</cp:lastModifiedBy>
  <cp:revision>26</cp:revision>
  <dcterms:created xsi:type="dcterms:W3CDTF">2013-02-25T23:05:08Z</dcterms:created>
  <dcterms:modified xsi:type="dcterms:W3CDTF">2020-12-03T03:32:32Z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NCSU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2</vt:i4>
  </property>
  <property fmtid="{D5CDD505-2E9C-101B-9397-08002B2CF9AE}" pid="9" name="PresentationFormat">
    <vt:lpwstr>On-screen Show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9</vt:i4>
  </property>
</Properties>
</file>