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7"/>
  </p:notesMasterIdLst>
  <p:sldIdLst>
    <p:sldId id="256" r:id="rId3"/>
    <p:sldId id="257" r:id="rId4"/>
    <p:sldId id="258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82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83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84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85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B83E255A-FD79-46F8-ABE2-8281F398DD8E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prstGeom prst="rect">
            <a:avLst/>
          </a:prstGeom>
        </p:spPr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320" cy="41137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105" name="CustomShape 3"/>
          <p:cNvSpPr/>
          <p:nvPr/>
        </p:nvSpPr>
        <p:spPr>
          <a:xfrm>
            <a:off x="3884760" y="8685360"/>
            <a:ext cx="2970720" cy="4561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C044AC22-BA3F-42BB-ADF2-AED08FD1C9F9}" type="slidenum">
              <a:rPr lang="en-US" sz="1200" b="0" strike="noStrike" spc="-1">
                <a:solidFill>
                  <a:srgbClr val="000000"/>
                </a:solidFill>
                <a:latin typeface="Arial"/>
                <a:ea typeface="+mn-ea"/>
              </a:rPr>
              <a:t>1</a:t>
            </a:fld>
            <a:endParaRPr lang="en-US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2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79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9"/>
          <p:cNvPicPr/>
          <p:nvPr/>
        </p:nvPicPr>
        <p:blipFill>
          <a:blip r:embed="rId14"/>
          <a:stretch/>
        </p:blipFill>
        <p:spPr>
          <a:xfrm>
            <a:off x="765000" y="6078960"/>
            <a:ext cx="697320" cy="703440"/>
          </a:xfrm>
          <a:prstGeom prst="rect">
            <a:avLst/>
          </a:prstGeom>
          <a:ln>
            <a:noFill/>
          </a:ln>
        </p:spPr>
      </p:pic>
      <p:pic>
        <p:nvPicPr>
          <p:cNvPr id="41" name="Picture 40"/>
          <p:cNvPicPr/>
          <p:nvPr/>
        </p:nvPicPr>
        <p:blipFill>
          <a:blip r:embed="rId15"/>
          <a:stretch/>
        </p:blipFill>
        <p:spPr>
          <a:xfrm>
            <a:off x="7581600" y="6035040"/>
            <a:ext cx="699120" cy="73080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87" name="CustomShape 2"/>
          <p:cNvSpPr/>
          <p:nvPr/>
        </p:nvSpPr>
        <p:spPr>
          <a:xfrm>
            <a:off x="342900" y="1012270"/>
            <a:ext cx="8457120" cy="2208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endParaRPr lang="en-US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n-US" sz="3600" dirty="0"/>
              <a:t>Analysis of Aboveground Nutrient Biomass on LTSP Sites Due to the Effects of Site, Harvest Removals, Weed Control, and Compaction</a:t>
            </a:r>
            <a:endParaRPr lang="en-US" sz="2000" spc="-1" dirty="0"/>
          </a:p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 </a:t>
            </a:r>
            <a:r>
              <a:rPr lang="en-US" sz="2000" dirty="0"/>
              <a:t>CAFS 18.73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88" name="CustomShape 3"/>
          <p:cNvSpPr/>
          <p:nvPr/>
        </p:nvSpPr>
        <p:spPr>
          <a:xfrm>
            <a:off x="343080" y="3886200"/>
            <a:ext cx="8457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dirty="0"/>
              <a:t>Kim Littke, Eric </a:t>
            </a:r>
            <a:r>
              <a:rPr lang="en-US" sz="2000" dirty="0" err="1"/>
              <a:t>Turnblom</a:t>
            </a:r>
            <a:r>
              <a:rPr lang="en-US" sz="2000" dirty="0"/>
              <a:t>, and Rob Harrison (UW)</a:t>
            </a:r>
            <a:endParaRPr lang="en-US" sz="2400" spc="-1" dirty="0"/>
          </a:p>
        </p:txBody>
      </p:sp>
      <p:sp>
        <p:nvSpPr>
          <p:cNvPr id="89" name="CustomShape 4"/>
          <p:cNvSpPr/>
          <p:nvPr/>
        </p:nvSpPr>
        <p:spPr>
          <a:xfrm>
            <a:off x="1943280" y="380880"/>
            <a:ext cx="525672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0" strike="noStrike" spc="-1">
                <a:solidFill>
                  <a:srgbClr val="000000"/>
                </a:solidFill>
                <a:latin typeface="Trebuchet MS"/>
                <a:ea typeface="DejaVu Sans"/>
              </a:rPr>
              <a:t>Progress Report</a:t>
            </a:r>
            <a:endParaRPr lang="en-US" sz="2800" b="0" strike="noStrike" spc="-1">
              <a:latin typeface="Arial"/>
            </a:endParaRPr>
          </a:p>
        </p:txBody>
      </p:sp>
      <p:sp>
        <p:nvSpPr>
          <p:cNvPr id="90" name="CustomShape 5"/>
          <p:cNvSpPr/>
          <p:nvPr/>
        </p:nvSpPr>
        <p:spPr>
          <a:xfrm>
            <a:off x="343080" y="4933800"/>
            <a:ext cx="8457120" cy="394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0" strike="noStrike" spc="-1" dirty="0">
                <a:solidFill>
                  <a:srgbClr val="000000"/>
                </a:solidFill>
                <a:latin typeface="Trebuchet MS"/>
              </a:rPr>
              <a:t>Kim Littke</a:t>
            </a:r>
            <a:endParaRPr lang="en-US" sz="2000" spc="-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2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3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4" name="CustomShape 4"/>
          <p:cNvSpPr/>
          <p:nvPr/>
        </p:nvSpPr>
        <p:spPr>
          <a:xfrm>
            <a:off x="6861352" y="60480"/>
            <a:ext cx="166176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 dirty="0">
                <a:solidFill>
                  <a:srgbClr val="000000"/>
                </a:solidFill>
                <a:latin typeface="Trebuchet MS"/>
                <a:ea typeface="DejaVu Sans"/>
              </a:rPr>
              <a:t>Project Overview</a:t>
            </a:r>
            <a:endParaRPr lang="en-US" sz="2200" b="0" strike="noStrike" spc="-1" dirty="0">
              <a:latin typeface="Arial"/>
            </a:endParaRPr>
          </a:p>
        </p:txBody>
      </p:sp>
      <p:sp>
        <p:nvSpPr>
          <p:cNvPr id="6" name="CustomShape 1">
            <a:extLst>
              <a:ext uri="{FF2B5EF4-FFF2-40B4-BE49-F238E27FC236}">
                <a16:creationId xmlns:a16="http://schemas.microsoft.com/office/drawing/2014/main" id="{D5206253-5D9D-47D5-85BA-CA4550BEDA23}"/>
              </a:ext>
            </a:extLst>
          </p:cNvPr>
          <p:cNvSpPr/>
          <p:nvPr/>
        </p:nvSpPr>
        <p:spPr>
          <a:xfrm>
            <a:off x="457200" y="685800"/>
            <a:ext cx="8228880" cy="68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CustomShape 3">
            <a:extLst>
              <a:ext uri="{FF2B5EF4-FFF2-40B4-BE49-F238E27FC236}">
                <a16:creationId xmlns:a16="http://schemas.microsoft.com/office/drawing/2014/main" id="{A3BF61AE-3B03-4F99-8EDD-1A6A5199D9C2}"/>
              </a:ext>
            </a:extLst>
          </p:cNvPr>
          <p:cNvSpPr/>
          <p:nvPr/>
        </p:nvSpPr>
        <p:spPr>
          <a:xfrm>
            <a:off x="457200" y="1371600"/>
            <a:ext cx="8228880" cy="4723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" name="TextShape 3">
            <a:extLst>
              <a:ext uri="{FF2B5EF4-FFF2-40B4-BE49-F238E27FC236}">
                <a16:creationId xmlns:a16="http://schemas.microsoft.com/office/drawing/2014/main" id="{4675A385-3C28-4666-B9B8-B58A6C30384A}"/>
              </a:ext>
            </a:extLst>
          </p:cNvPr>
          <p:cNvSpPr txBox="1"/>
          <p:nvPr/>
        </p:nvSpPr>
        <p:spPr>
          <a:xfrm>
            <a:off x="137653" y="547200"/>
            <a:ext cx="5191432" cy="554832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Long-Term Soil Productivity Study</a:t>
            </a:r>
          </a:p>
          <a:p>
            <a:pPr marL="6286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Effects of intensive forest management on soil and site productivity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Recent soil sampling shows decreases in soil nutrients due to treatments </a:t>
            </a:r>
          </a:p>
          <a:p>
            <a:pPr marL="6286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Losses through leaching or removals</a:t>
            </a:r>
          </a:p>
          <a:p>
            <a:pPr marL="62865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Greater uptake by trees and understory</a:t>
            </a:r>
          </a:p>
          <a:p>
            <a:pPr marL="1714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Objectives</a:t>
            </a:r>
          </a:p>
          <a:p>
            <a:pPr marL="74295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Determine treatment effects on Douglas-fir biomass and  aboveground and belowground nutrient pools</a:t>
            </a:r>
          </a:p>
          <a:p>
            <a:pPr>
              <a:spcAft>
                <a:spcPts val="600"/>
              </a:spcAf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9" name="Picture 1" descr="Slide018.jpg">
            <a:extLst>
              <a:ext uri="{FF2B5EF4-FFF2-40B4-BE49-F238E27FC236}">
                <a16:creationId xmlns:a16="http://schemas.microsoft.com/office/drawing/2014/main" id="{B82AE912-2C6F-4335-8B0A-7FD3E02E5EA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9085" y="473229"/>
            <a:ext cx="3718162" cy="2788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3696B8E-1B1D-43A4-89BC-F68F50DC865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085" y="3209917"/>
            <a:ext cx="2093092" cy="27886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EAA2E5F-FA1A-4E80-9466-88882771B9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77128" y="3261852"/>
            <a:ext cx="1870118" cy="273668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7873F97-A9B9-42D4-9711-A4FDEFCA1607}"/>
              </a:ext>
            </a:extLst>
          </p:cNvPr>
          <p:cNvCxnSpPr>
            <a:cxnSpLocks/>
          </p:cNvCxnSpPr>
          <p:nvPr/>
        </p:nvCxnSpPr>
        <p:spPr>
          <a:xfrm flipV="1">
            <a:off x="7177128" y="3209917"/>
            <a:ext cx="0" cy="2788622"/>
          </a:xfrm>
          <a:prstGeom prst="line">
            <a:avLst/>
          </a:prstGeom>
          <a:ln w="12700">
            <a:solidFill>
              <a:schemeClr val="bg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6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97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8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Current Progress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AB2562E-EF69-4649-BE81-25EACFDFEA3D}"/>
              </a:ext>
            </a:extLst>
          </p:cNvPr>
          <p:cNvSpPr txBox="1">
            <a:spLocks/>
          </p:cNvSpPr>
          <p:nvPr/>
        </p:nvSpPr>
        <p:spPr>
          <a:xfrm>
            <a:off x="103582" y="763199"/>
            <a:ext cx="8774947" cy="314028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Aft>
                <a:spcPts val="600"/>
              </a:spcAft>
            </a:pPr>
            <a:r>
              <a:rPr lang="en-US" sz="2400" dirty="0"/>
              <a:t>Whole tree removal resulted in lower Douglas-fir biomass at 15-20 years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 dirty="0"/>
              <a:t>Lower Douglas-fir nutrient pools</a:t>
            </a:r>
          </a:p>
          <a:p>
            <a:pPr marL="800100" lvl="1" indent="-342900">
              <a:spcAft>
                <a:spcPts val="600"/>
              </a:spcAft>
            </a:pPr>
            <a:r>
              <a:rPr lang="en-US" sz="2000" dirty="0"/>
              <a:t>No net changes in total nutrient pools</a:t>
            </a:r>
          </a:p>
          <a:p>
            <a:pPr marL="342900" indent="-342900">
              <a:spcAft>
                <a:spcPts val="600"/>
              </a:spcAft>
            </a:pPr>
            <a:r>
              <a:rPr lang="en-US" sz="2400" dirty="0"/>
              <a:t>Annual vegetation control decreased soil, forest floor, competing vegetation, and total base cations</a:t>
            </a:r>
          </a:p>
          <a:p>
            <a:pPr marL="6858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Improved Douglas-fir biomass and nutrient contents account for losses</a:t>
            </a:r>
          </a:p>
        </p:txBody>
      </p:sp>
      <p:pic>
        <p:nvPicPr>
          <p:cNvPr id="3" name="Picture 2" descr="Chart, waterfall chart&#10;&#10;Description automatically generated">
            <a:extLst>
              <a:ext uri="{FF2B5EF4-FFF2-40B4-BE49-F238E27FC236}">
                <a16:creationId xmlns:a16="http://schemas.microsoft.com/office/drawing/2014/main" id="{B7269637-04B1-4475-B8E9-5FD08D502E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036"/>
          <a:stretch/>
        </p:blipFill>
        <p:spPr>
          <a:xfrm>
            <a:off x="0" y="3904561"/>
            <a:ext cx="9144000" cy="29534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457200" y="685800"/>
            <a:ext cx="8228520" cy="6847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2"/>
          <p:cNvSpPr/>
          <p:nvPr/>
        </p:nvSpPr>
        <p:spPr>
          <a:xfrm>
            <a:off x="2514600" y="6356520"/>
            <a:ext cx="411372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200" b="0" strike="noStrike" spc="-1">
                <a:solidFill>
                  <a:srgbClr val="8B8B8B"/>
                </a:solidFill>
                <a:latin typeface="Arial"/>
                <a:ea typeface="DejaVu Sans"/>
              </a:rPr>
              <a:t>Center for Advanced Forestry Systems 2020 Meeting</a:t>
            </a:r>
            <a:endParaRPr lang="en-US" sz="1200" b="0" strike="noStrike" spc="-1">
              <a:latin typeface="Arial"/>
            </a:endParaRPr>
          </a:p>
        </p:txBody>
      </p:sp>
      <p:sp>
        <p:nvSpPr>
          <p:cNvPr id="101" name="CustomShape 3"/>
          <p:cNvSpPr/>
          <p:nvPr/>
        </p:nvSpPr>
        <p:spPr>
          <a:xfrm>
            <a:off x="457200" y="1371600"/>
            <a:ext cx="8228520" cy="4723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2" name="CustomShape 4"/>
          <p:cNvSpPr/>
          <p:nvPr/>
        </p:nvSpPr>
        <p:spPr>
          <a:xfrm>
            <a:off x="6490800" y="182520"/>
            <a:ext cx="2021400" cy="363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n-US" sz="2200" b="1" strike="noStrike" spc="-1">
                <a:solidFill>
                  <a:srgbClr val="000000"/>
                </a:solidFill>
                <a:latin typeface="Trebuchet MS"/>
                <a:ea typeface="DejaVu Sans"/>
              </a:rPr>
              <a:t>Future Plans</a:t>
            </a:r>
            <a:endParaRPr lang="en-US" sz="2200" b="0" strike="noStrike" spc="-1">
              <a:latin typeface="Arial"/>
            </a:endParaRPr>
          </a:p>
        </p:txBody>
      </p:sp>
      <p:sp>
        <p:nvSpPr>
          <p:cNvPr id="7" name="TextShape 3">
            <a:extLst>
              <a:ext uri="{FF2B5EF4-FFF2-40B4-BE49-F238E27FC236}">
                <a16:creationId xmlns:a16="http://schemas.microsoft.com/office/drawing/2014/main" id="{4F2A1B38-FB2B-4431-BEA1-C6DA330E4CEC}"/>
              </a:ext>
            </a:extLst>
          </p:cNvPr>
          <p:cNvSpPr txBox="1"/>
          <p:nvPr/>
        </p:nvSpPr>
        <p:spPr>
          <a:xfrm>
            <a:off x="137653" y="547200"/>
            <a:ext cx="4596825" cy="554832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Urea and lime fertilization at Fall River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Ameliorate losses from whole tree removal and vegetation control treatments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r>
              <a:rPr lang="en-US" sz="2400" dirty="0"/>
              <a:t>Urea fertilization resulted in a large increase in nitrate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Decreased soil pH and replaced Ca on the exchange sites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Potential for increased leaching of Ca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Lime increased </a:t>
            </a:r>
            <a:r>
              <a:rPr lang="en-US" sz="2400"/>
              <a:t>forest floor </a:t>
            </a:r>
            <a:r>
              <a:rPr lang="en-US" sz="2400" dirty="0"/>
              <a:t>pH and forest floor and surface soil exchangeable Ca</a:t>
            </a:r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spcAft>
                <a:spcPts val="600"/>
              </a:spcAft>
              <a:buClrTx/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spcAft>
                <a:spcPts val="600"/>
              </a:spcAft>
            </a:pPr>
            <a:endParaRPr lang="en-US" sz="2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Picture 7" descr="Chart&#10;&#10;Description automatically generated">
            <a:extLst>
              <a:ext uri="{FF2B5EF4-FFF2-40B4-BE49-F238E27FC236}">
                <a16:creationId xmlns:a16="http://schemas.microsoft.com/office/drawing/2014/main" id="{B07CD294-3081-4EE4-BFAD-A098D395FE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78" y="563280"/>
            <a:ext cx="4409522" cy="2758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39BCAE-0653-4C42-A524-349869BA6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478" y="3321360"/>
            <a:ext cx="4409522" cy="27580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336</TotalTime>
  <Words>228</Words>
  <Application>Microsoft Office PowerPoint</Application>
  <PresentationFormat>On-screen Show (4:3)</PresentationFormat>
  <Paragraphs>33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Calibri</vt:lpstr>
      <vt:lpstr>Symbol</vt:lpstr>
      <vt:lpstr>Times New Roman</vt:lpstr>
      <vt:lpstr>Trebuchet MS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NCSU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CAFS</dc:creator>
  <dc:description/>
  <cp:lastModifiedBy>Kim Hanft</cp:lastModifiedBy>
  <cp:revision>21</cp:revision>
  <dcterms:created xsi:type="dcterms:W3CDTF">2013-02-25T23:05:08Z</dcterms:created>
  <dcterms:modified xsi:type="dcterms:W3CDTF">2020-12-07T19:07:12Z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NCSU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2</vt:i4>
  </property>
  <property fmtid="{D5CDD505-2E9C-101B-9397-08002B2CF9AE}" pid="9" name="PresentationFormat">
    <vt:lpwstr>On-screen Show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9</vt:i4>
  </property>
</Properties>
</file>