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0"/>
    <p:restoredTop sz="94521"/>
  </p:normalViewPr>
  <p:slideViewPr>
    <p:cSldViewPr snapToGrid="0" snapToObjects="1">
      <p:cViewPr>
        <p:scale>
          <a:sx n="95" d="100"/>
          <a:sy n="95" d="100"/>
        </p:scale>
        <p:origin x="148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83E255A-FD79-46F8-ABE2-8281F398DD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44AC22-BA3F-42BB-ADF2-AED08FD1C9F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 microbes have to be antagonistic and may make the difference between life and death of the seedling.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83E255A-FD79-46F8-ABE2-8281F398DD8E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56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120" cy="22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dirty="0"/>
              <a:t>Seed bacteria from poplars and pines: Isolation and effects on generalist herbivores </a:t>
            </a:r>
            <a:r>
              <a:rPr lang="en-US" sz="3600"/>
              <a:t>and pathogens</a:t>
            </a:r>
            <a:endParaRPr lang="en-US" sz="3600" dirty="0"/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CAFS 16.67</a:t>
            </a:r>
            <a:endParaRPr lang="en-US" sz="2000" spc="-1" dirty="0"/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/>
              <a:t>George Newcombe (UI), Stephen Cook (UI), Abigail Ferson (UI), and Mark Coleman (UI)</a:t>
            </a: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67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Progress Report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Abigail Ferson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6851520" y="182520"/>
            <a:ext cx="1661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Project Overview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2B0F1-7F7E-CF4E-A000-636C42DE0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7032"/>
          <a:stretch/>
        </p:blipFill>
        <p:spPr>
          <a:xfrm>
            <a:off x="1624386" y="3587302"/>
            <a:ext cx="2553167" cy="2659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AFAA4-5E1E-794C-AFAC-0F6B61FD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9636"/>
          <a:stretch/>
        </p:blipFill>
        <p:spPr>
          <a:xfrm>
            <a:off x="4682286" y="3587302"/>
            <a:ext cx="2553168" cy="2659550"/>
          </a:xfrm>
          <a:prstGeom prst="rect">
            <a:avLst/>
          </a:prstGeom>
        </p:spPr>
      </p:pic>
      <p:sp>
        <p:nvSpPr>
          <p:cNvPr id="8" name="Arrow: Down 6">
            <a:extLst>
              <a:ext uri="{FF2B5EF4-FFF2-40B4-BE49-F238E27FC236}">
                <a16:creationId xmlns:a16="http://schemas.microsoft.com/office/drawing/2014/main" id="{8730812A-B0A6-BB42-B35F-3886262FD987}"/>
              </a:ext>
            </a:extLst>
          </p:cNvPr>
          <p:cNvSpPr/>
          <p:nvPr/>
        </p:nvSpPr>
        <p:spPr>
          <a:xfrm>
            <a:off x="3516179" y="3903117"/>
            <a:ext cx="457200" cy="5334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2BAFC-1188-1141-A5AE-B4E30E78F7B9}"/>
              </a:ext>
            </a:extLst>
          </p:cNvPr>
          <p:cNvSpPr txBox="1"/>
          <p:nvPr/>
        </p:nvSpPr>
        <p:spPr>
          <a:xfrm>
            <a:off x="457200" y="779075"/>
            <a:ext cx="8228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Objective: </a:t>
            </a:r>
            <a:r>
              <a:rPr lang="en-US" dirty="0"/>
              <a:t>To test the hypothesis that seed bacteria are strong antagonists, and can therefore protect trees against insects and pathogens.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Exclusionary interactions ensure that seed bacteria are strong antagonists.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Pseudomonas </a:t>
            </a:r>
            <a:r>
              <a:rPr lang="en-US" i="1" dirty="0" err="1"/>
              <a:t>syringae</a:t>
            </a:r>
            <a:r>
              <a:rPr lang="en-US" i="1" dirty="0"/>
              <a:t>: </a:t>
            </a:r>
            <a:r>
              <a:rPr lang="en-US" dirty="0"/>
              <a:t>horizontal colony in each plate. Compare colony on left antagonized by another bacterium (blue arrow) to the control on the right.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C2395-2401-B540-AAF6-71DA3E0E11C3}"/>
              </a:ext>
            </a:extLst>
          </p:cNvPr>
          <p:cNvSpPr txBox="1"/>
          <p:nvPr/>
        </p:nvSpPr>
        <p:spPr>
          <a:xfrm>
            <a:off x="1533463" y="6204468"/>
            <a:ext cx="339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Photos: Newcombe lab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D8D2E-74F1-9144-AD0B-49DEB0F951C6}"/>
              </a:ext>
            </a:extLst>
          </p:cNvPr>
          <p:cNvSpPr/>
          <p:nvPr/>
        </p:nvSpPr>
        <p:spPr>
          <a:xfrm>
            <a:off x="457200" y="1370520"/>
            <a:ext cx="6171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Trees</a:t>
            </a:r>
          </a:p>
          <a:p>
            <a:r>
              <a:rPr lang="en-US" dirty="0"/>
              <a:t>Western Cottonwood, Arctic Blue Willow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Seed Bacteria</a:t>
            </a:r>
          </a:p>
          <a:p>
            <a:r>
              <a:rPr lang="en-US" i="1" dirty="0"/>
              <a:t>Bacillus</a:t>
            </a:r>
            <a:r>
              <a:rPr lang="en-US" dirty="0"/>
              <a:t>, </a:t>
            </a:r>
            <a:r>
              <a:rPr lang="en-US" i="1" dirty="0"/>
              <a:t>Streptomyces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Insect</a:t>
            </a:r>
          </a:p>
          <a:p>
            <a:r>
              <a:rPr lang="en-US" dirty="0"/>
              <a:t>Cabbage Looper</a:t>
            </a:r>
          </a:p>
          <a:p>
            <a:endParaRPr lang="en-US" dirty="0"/>
          </a:p>
          <a:p>
            <a:r>
              <a:rPr lang="en-US" b="1" dirty="0"/>
              <a:t>Pathogen</a:t>
            </a:r>
          </a:p>
          <a:p>
            <a:r>
              <a:rPr lang="en-US" i="1" dirty="0"/>
              <a:t>Melampsora</a:t>
            </a:r>
            <a:r>
              <a:rPr lang="en-US" dirty="0"/>
              <a:t> rust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E1751-2C89-CE42-98A0-DE9AAE525349}"/>
              </a:ext>
            </a:extLst>
          </p:cNvPr>
          <p:cNvSpPr/>
          <p:nvPr/>
        </p:nvSpPr>
        <p:spPr>
          <a:xfrm>
            <a:off x="457200" y="763200"/>
            <a:ext cx="547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analyses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AD9BF-B68C-3A4A-B427-D7848AE6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00" y="763199"/>
            <a:ext cx="1407444" cy="5061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41862-9CEF-9F48-8687-3C45949A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06" y="763200"/>
            <a:ext cx="1382751" cy="50618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264E96-3E04-634D-A5C6-CA3E4790DB47}"/>
              </a:ext>
            </a:extLst>
          </p:cNvPr>
          <p:cNvSpPr txBox="1"/>
          <p:nvPr/>
        </p:nvSpPr>
        <p:spPr>
          <a:xfrm>
            <a:off x="5477306" y="5763955"/>
            <a:ext cx="339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Photos: Newcombe lab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Future Plans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F6542E-0AAC-334D-B2AC-5EB2C4AE43D8}"/>
              </a:ext>
            </a:extLst>
          </p:cNvPr>
          <p:cNvSpPr/>
          <p:nvPr/>
        </p:nvSpPr>
        <p:spPr>
          <a:xfrm>
            <a:off x="457200" y="2103749"/>
            <a:ext cx="4796971" cy="3773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Trees</a:t>
            </a:r>
          </a:p>
          <a:p>
            <a:r>
              <a:rPr lang="en-US" dirty="0"/>
              <a:t>Western Cottonwood, Arctic Blue Willow, Western White Pine, &amp; Paper Birch</a:t>
            </a:r>
          </a:p>
          <a:p>
            <a:endParaRPr lang="en-US" b="1" dirty="0"/>
          </a:p>
          <a:p>
            <a:r>
              <a:rPr lang="en-US" b="1" dirty="0"/>
              <a:t>Seed Bacteria</a:t>
            </a:r>
          </a:p>
          <a:p>
            <a:r>
              <a:rPr lang="en-US" i="1" dirty="0"/>
              <a:t>Bacillus</a:t>
            </a:r>
            <a:r>
              <a:rPr lang="en-US" dirty="0"/>
              <a:t>, </a:t>
            </a:r>
            <a:r>
              <a:rPr lang="en-US" i="1" dirty="0"/>
              <a:t>Streptomyces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Insects</a:t>
            </a:r>
          </a:p>
          <a:p>
            <a:r>
              <a:rPr lang="en-US" dirty="0"/>
              <a:t>Gypsy Moths, Hemlock Looper, Black Vine Weevils, &amp; Cabbage Looper</a:t>
            </a:r>
          </a:p>
          <a:p>
            <a:endParaRPr lang="en-US" dirty="0"/>
          </a:p>
          <a:p>
            <a:r>
              <a:rPr lang="en-US" b="1" dirty="0"/>
              <a:t>Pathogens</a:t>
            </a:r>
          </a:p>
          <a:p>
            <a:r>
              <a:rPr lang="en-US" i="1" dirty="0" err="1"/>
              <a:t>Melampsora</a:t>
            </a:r>
            <a:r>
              <a:rPr lang="en-US" i="1" dirty="0"/>
              <a:t>, </a:t>
            </a:r>
            <a:r>
              <a:rPr lang="en-US" i="1" dirty="0" err="1"/>
              <a:t>Cronartium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5F0732-35A2-8C4A-B51A-078A9B56294F}"/>
              </a:ext>
            </a:extLst>
          </p:cNvPr>
          <p:cNvSpPr/>
          <p:nvPr/>
        </p:nvSpPr>
        <p:spPr>
          <a:xfrm>
            <a:off x="198820" y="364500"/>
            <a:ext cx="4730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Inoculating insects with seed bacteria on artificial media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Inoculating seed bacteria onto trees &amp; then introducing herbivores or pathogens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9C6D4-79D7-BA47-B4CE-68DA125B9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52899"/>
            <a:ext cx="3815463" cy="4724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CB1451-F8EB-B343-8A86-9E64896644D3}"/>
              </a:ext>
            </a:extLst>
          </p:cNvPr>
          <p:cNvSpPr txBox="1"/>
          <p:nvPr/>
        </p:nvSpPr>
        <p:spPr>
          <a:xfrm>
            <a:off x="4929763" y="5810162"/>
            <a:ext cx="339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Newcombe lab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247</Words>
  <Application>Microsoft Macintosh PowerPoint</Application>
  <PresentationFormat>On-screen Show (4:3)</PresentationFormat>
  <Paragraphs>50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Abigail E Ferson</cp:lastModifiedBy>
  <cp:revision>31</cp:revision>
  <dcterms:created xsi:type="dcterms:W3CDTF">2013-02-25T23:05:08Z</dcterms:created>
  <dcterms:modified xsi:type="dcterms:W3CDTF">2020-12-01T23:01:07Z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