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5"/>
  </p:notesMasterIdLst>
  <p:sldIdLst>
    <p:sldId id="763" r:id="rId3"/>
    <p:sldId id="265" r:id="rId4"/>
    <p:sldId id="266" r:id="rId5"/>
    <p:sldId id="257" r:id="rId6"/>
    <p:sldId id="757" r:id="rId7"/>
    <p:sldId id="758" r:id="rId8"/>
    <p:sldId id="280" r:id="rId9"/>
    <p:sldId id="759" r:id="rId10"/>
    <p:sldId id="268" r:id="rId11"/>
    <p:sldId id="267" r:id="rId12"/>
    <p:sldId id="272" r:id="rId13"/>
    <p:sldId id="270" r:id="rId14"/>
    <p:sldId id="271" r:id="rId15"/>
    <p:sldId id="260" r:id="rId16"/>
    <p:sldId id="269" r:id="rId17"/>
    <p:sldId id="274" r:id="rId18"/>
    <p:sldId id="275" r:id="rId19"/>
    <p:sldId id="277" r:id="rId20"/>
    <p:sldId id="760" r:id="rId21"/>
    <p:sldId id="761" r:id="rId22"/>
    <p:sldId id="762"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45"/>
    <p:restoredTop sz="94624"/>
  </p:normalViewPr>
  <p:slideViewPr>
    <p:cSldViewPr snapToGrid="0">
      <p:cViewPr>
        <p:scale>
          <a:sx n="105" d="100"/>
          <a:sy n="105" d="100"/>
        </p:scale>
        <p:origin x="3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orse\Documents\UI%20Masters\ISSposter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Sheet2!$F$76</c:f>
              <c:strCache>
                <c:ptCount val="1"/>
                <c:pt idx="0">
                  <c:v>SB</c:v>
                </c:pt>
              </c:strCache>
            </c:strRef>
          </c:tx>
          <c:spPr>
            <a:solidFill>
              <a:schemeClr val="tx1"/>
            </a:solidFill>
            <a:ln>
              <a:noFill/>
            </a:ln>
            <a:effectLst/>
          </c:spPr>
          <c:invertIfNegative val="0"/>
          <c:errBars>
            <c:errBarType val="both"/>
            <c:errValType val="cust"/>
            <c:noEndCap val="0"/>
            <c:plus>
              <c:numRef>
                <c:f>Sheet2!$B$75:$D$75</c:f>
                <c:numCache>
                  <c:formatCode>General</c:formatCode>
                  <c:ptCount val="3"/>
                  <c:pt idx="0">
                    <c:v>1.6813437719486188</c:v>
                  </c:pt>
                  <c:pt idx="1">
                    <c:v>0.17133132115768682</c:v>
                  </c:pt>
                  <c:pt idx="2">
                    <c:v>8.6838768123175578E-2</c:v>
                  </c:pt>
                </c:numCache>
              </c:numRef>
            </c:plus>
            <c:minus>
              <c:numRef>
                <c:f>Sheet2!$B$75:$D$75</c:f>
                <c:numCache>
                  <c:formatCode>General</c:formatCode>
                  <c:ptCount val="3"/>
                  <c:pt idx="0">
                    <c:v>1.6813437719486188</c:v>
                  </c:pt>
                  <c:pt idx="1">
                    <c:v>0.17133132115768682</c:v>
                  </c:pt>
                  <c:pt idx="2">
                    <c:v>8.6838768123175578E-2</c:v>
                  </c:pt>
                </c:numCache>
              </c:numRef>
            </c:minus>
            <c:spPr>
              <a:noFill/>
              <a:ln w="9525" cap="flat" cmpd="sng" algn="ctr">
                <a:solidFill>
                  <a:schemeClr val="tx1">
                    <a:lumMod val="65000"/>
                    <a:lumOff val="35000"/>
                  </a:schemeClr>
                </a:solidFill>
                <a:round/>
              </a:ln>
              <a:effectLst/>
            </c:spPr>
          </c:errBars>
          <c:cat>
            <c:strRef>
              <c:f>Sheet2!$G$75:$I$75</c:f>
              <c:strCache>
                <c:ptCount val="3"/>
                <c:pt idx="0">
                  <c:v>Seed bacteria</c:v>
                </c:pt>
                <c:pt idx="1">
                  <c:v>Seed fungi</c:v>
                </c:pt>
                <c:pt idx="2">
                  <c:v>Needle fungi</c:v>
                </c:pt>
              </c:strCache>
            </c:strRef>
          </c:cat>
          <c:val>
            <c:numRef>
              <c:f>Sheet2!$G$76:$I$76</c:f>
              <c:numCache>
                <c:formatCode>General</c:formatCode>
                <c:ptCount val="3"/>
                <c:pt idx="0">
                  <c:v>4.1493055555555554</c:v>
                </c:pt>
                <c:pt idx="1">
                  <c:v>1.27</c:v>
                </c:pt>
                <c:pt idx="2">
                  <c:v>0.35</c:v>
                </c:pt>
              </c:numCache>
            </c:numRef>
          </c:val>
          <c:extLst>
            <c:ext xmlns:c16="http://schemas.microsoft.com/office/drawing/2014/chart" uri="{C3380CC4-5D6E-409C-BE32-E72D297353CC}">
              <c16:uniqueId val="{00000000-A4A3-4D2A-8226-5F1DB092223D}"/>
            </c:ext>
          </c:extLst>
        </c:ser>
        <c:ser>
          <c:idx val="1"/>
          <c:order val="1"/>
          <c:tx>
            <c:strRef>
              <c:f>Sheet2!$F$77</c:f>
              <c:strCache>
                <c:ptCount val="1"/>
                <c:pt idx="0">
                  <c:v>SF</c:v>
                </c:pt>
              </c:strCache>
            </c:strRef>
          </c:tx>
          <c:spPr>
            <a:solidFill>
              <a:schemeClr val="dk1">
                <a:tint val="55000"/>
              </a:schemeClr>
            </a:solidFill>
            <a:ln>
              <a:noFill/>
            </a:ln>
            <a:effectLst/>
          </c:spPr>
          <c:invertIfNegative val="0"/>
          <c:errBars>
            <c:errBarType val="both"/>
            <c:errValType val="cust"/>
            <c:noEndCap val="0"/>
            <c:plus>
              <c:numRef>
                <c:f>Sheet2!$B$76:$D$76</c:f>
                <c:numCache>
                  <c:formatCode>General</c:formatCode>
                  <c:ptCount val="3"/>
                  <c:pt idx="0">
                    <c:v>2.093510241610681</c:v>
                  </c:pt>
                  <c:pt idx="1">
                    <c:v>1.045637442041613</c:v>
                  </c:pt>
                  <c:pt idx="2">
                    <c:v>1.2681912415802183</c:v>
                  </c:pt>
                </c:numCache>
              </c:numRef>
            </c:plus>
            <c:minus>
              <c:numRef>
                <c:f>Sheet2!$B$76:$D$76</c:f>
                <c:numCache>
                  <c:formatCode>General</c:formatCode>
                  <c:ptCount val="3"/>
                  <c:pt idx="0">
                    <c:v>2.093510241610681</c:v>
                  </c:pt>
                  <c:pt idx="1">
                    <c:v>1.045637442041613</c:v>
                  </c:pt>
                  <c:pt idx="2">
                    <c:v>1.2681912415802183</c:v>
                  </c:pt>
                </c:numCache>
              </c:numRef>
            </c:minus>
            <c:spPr>
              <a:noFill/>
              <a:ln w="9525" cap="flat" cmpd="sng" algn="ctr">
                <a:solidFill>
                  <a:schemeClr val="tx1">
                    <a:lumMod val="65000"/>
                    <a:lumOff val="35000"/>
                  </a:schemeClr>
                </a:solidFill>
                <a:round/>
              </a:ln>
              <a:effectLst/>
            </c:spPr>
          </c:errBars>
          <c:cat>
            <c:strRef>
              <c:f>Sheet2!$G$75:$I$75</c:f>
              <c:strCache>
                <c:ptCount val="3"/>
                <c:pt idx="0">
                  <c:v>Seed bacteria</c:v>
                </c:pt>
                <c:pt idx="1">
                  <c:v>Seed fungi</c:v>
                </c:pt>
                <c:pt idx="2">
                  <c:v>Needle fungi</c:v>
                </c:pt>
              </c:strCache>
            </c:strRef>
          </c:cat>
          <c:val>
            <c:numRef>
              <c:f>Sheet2!$G$77:$I$77</c:f>
              <c:numCache>
                <c:formatCode>General</c:formatCode>
                <c:ptCount val="3"/>
                <c:pt idx="0">
                  <c:v>22.033000000000001</c:v>
                </c:pt>
                <c:pt idx="1">
                  <c:v>7.0250000000000004</c:v>
                </c:pt>
                <c:pt idx="2">
                  <c:v>7.418723</c:v>
                </c:pt>
              </c:numCache>
            </c:numRef>
          </c:val>
          <c:extLst>
            <c:ext xmlns:c16="http://schemas.microsoft.com/office/drawing/2014/chart" uri="{C3380CC4-5D6E-409C-BE32-E72D297353CC}">
              <c16:uniqueId val="{00000001-A4A3-4D2A-8226-5F1DB092223D}"/>
            </c:ext>
          </c:extLst>
        </c:ser>
        <c:ser>
          <c:idx val="2"/>
          <c:order val="2"/>
          <c:tx>
            <c:strRef>
              <c:f>Sheet2!$F$78</c:f>
              <c:strCache>
                <c:ptCount val="1"/>
                <c:pt idx="0">
                  <c:v>NF</c:v>
                </c:pt>
              </c:strCache>
            </c:strRef>
          </c:tx>
          <c:spPr>
            <a:solidFill>
              <a:schemeClr val="dk1">
                <a:tint val="75000"/>
              </a:schemeClr>
            </a:solidFill>
            <a:ln>
              <a:noFill/>
            </a:ln>
            <a:effectLst/>
          </c:spPr>
          <c:invertIfNegative val="0"/>
          <c:errBars>
            <c:errBarType val="both"/>
            <c:errValType val="cust"/>
            <c:noEndCap val="0"/>
            <c:plus>
              <c:numRef>
                <c:f>Sheet2!$B$77:$D$77</c:f>
                <c:numCache>
                  <c:formatCode>General</c:formatCode>
                  <c:ptCount val="3"/>
                  <c:pt idx="0">
                    <c:v>2.6601499999999998</c:v>
                  </c:pt>
                  <c:pt idx="1">
                    <c:v>2.1014842286008601</c:v>
                  </c:pt>
                  <c:pt idx="2">
                    <c:v>1.8952599999999999</c:v>
                  </c:pt>
                </c:numCache>
              </c:numRef>
            </c:plus>
            <c:minus>
              <c:numRef>
                <c:f>Sheet2!$B$77:$D$77</c:f>
                <c:numCache>
                  <c:formatCode>General</c:formatCode>
                  <c:ptCount val="3"/>
                  <c:pt idx="0">
                    <c:v>2.6601499999999998</c:v>
                  </c:pt>
                  <c:pt idx="1">
                    <c:v>2.1014842286008601</c:v>
                  </c:pt>
                  <c:pt idx="2">
                    <c:v>1.8952599999999999</c:v>
                  </c:pt>
                </c:numCache>
              </c:numRef>
            </c:minus>
            <c:spPr>
              <a:noFill/>
              <a:ln w="9525" cap="flat" cmpd="sng" algn="ctr">
                <a:solidFill>
                  <a:schemeClr val="tx1">
                    <a:lumMod val="65000"/>
                    <a:lumOff val="35000"/>
                  </a:schemeClr>
                </a:solidFill>
                <a:round/>
              </a:ln>
              <a:effectLst/>
            </c:spPr>
          </c:errBars>
          <c:cat>
            <c:strRef>
              <c:f>Sheet2!$G$75:$I$75</c:f>
              <c:strCache>
                <c:ptCount val="3"/>
                <c:pt idx="0">
                  <c:v>Seed bacteria</c:v>
                </c:pt>
                <c:pt idx="1">
                  <c:v>Seed fungi</c:v>
                </c:pt>
                <c:pt idx="2">
                  <c:v>Needle fungi</c:v>
                </c:pt>
              </c:strCache>
            </c:strRef>
          </c:cat>
          <c:val>
            <c:numRef>
              <c:f>Sheet2!$G$78:$I$78</c:f>
              <c:numCache>
                <c:formatCode>General</c:formatCode>
                <c:ptCount val="3"/>
                <c:pt idx="0">
                  <c:v>42.737699999999997</c:v>
                </c:pt>
                <c:pt idx="1">
                  <c:v>17.12</c:v>
                </c:pt>
                <c:pt idx="2">
                  <c:v>15.6043</c:v>
                </c:pt>
              </c:numCache>
            </c:numRef>
          </c:val>
          <c:extLst>
            <c:ext xmlns:c16="http://schemas.microsoft.com/office/drawing/2014/chart" uri="{C3380CC4-5D6E-409C-BE32-E72D297353CC}">
              <c16:uniqueId val="{00000002-A4A3-4D2A-8226-5F1DB092223D}"/>
            </c:ext>
          </c:extLst>
        </c:ser>
        <c:dLbls>
          <c:showLegendKey val="0"/>
          <c:showVal val="0"/>
          <c:showCatName val="0"/>
          <c:showSerName val="0"/>
          <c:showPercent val="0"/>
          <c:showBubbleSize val="0"/>
        </c:dLbls>
        <c:gapWidth val="219"/>
        <c:overlap val="-27"/>
        <c:axId val="645223760"/>
        <c:axId val="645225400"/>
      </c:barChart>
      <c:catAx>
        <c:axId val="6452237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Acting</a:t>
                </a:r>
                <a:r>
                  <a:rPr lang="en-US" baseline="0"/>
                  <a:t> community</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225400"/>
        <c:crosses val="autoZero"/>
        <c:auto val="1"/>
        <c:lblAlgn val="ctr"/>
        <c:lblOffset val="100"/>
        <c:noMultiLvlLbl val="0"/>
      </c:catAx>
      <c:valAx>
        <c:axId val="64522540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inhibition of growth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2">
                <a:lumMod val="9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223760"/>
        <c:crosses val="autoZero"/>
        <c:crossBetween val="between"/>
      </c:valAx>
      <c:spPr>
        <a:noFill/>
        <a:ln>
          <a:noFill/>
        </a:ln>
        <a:effectLst/>
      </c:spPr>
    </c:plotArea>
    <c:legend>
      <c:legendPos val="b"/>
      <c:layout>
        <c:manualLayout>
          <c:xMode val="edge"/>
          <c:yMode val="edge"/>
          <c:x val="0.64889617494042462"/>
          <c:y val="0.13536707800256262"/>
          <c:w val="0.2158843531763554"/>
          <c:h val="0.1012811902140978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pPr algn="ctr"/>
            <a:r>
              <a:rPr lang="en-US" sz="4400" b="0" strike="noStrike" spc="-1">
                <a:latin typeface="Arial"/>
              </a:rPr>
              <a:t>Click to move the slide</a:t>
            </a:r>
          </a:p>
        </p:txBody>
      </p:sp>
      <p:sp>
        <p:nvSpPr>
          <p:cNvPr id="81"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82"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a:latin typeface="Times New Roman"/>
              </a:rPr>
              <a:t> </a:t>
            </a:r>
          </a:p>
        </p:txBody>
      </p:sp>
      <p:sp>
        <p:nvSpPr>
          <p:cNvPr id="83"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a:latin typeface="Times New Roman"/>
              </a:rPr>
              <a:t> </a:t>
            </a:r>
          </a:p>
        </p:txBody>
      </p:sp>
      <p:sp>
        <p:nvSpPr>
          <p:cNvPr id="84"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a:latin typeface="Times New Roman"/>
              </a:rPr>
              <a:t> </a:t>
            </a:r>
          </a:p>
        </p:txBody>
      </p:sp>
      <p:sp>
        <p:nvSpPr>
          <p:cNvPr id="85" name="PlaceHolder 6"/>
          <p:cNvSpPr>
            <a:spLocks noGrp="1"/>
          </p:cNvSpPr>
          <p:nvPr>
            <p:ph type="sldNum"/>
          </p:nvPr>
        </p:nvSpPr>
        <p:spPr>
          <a:xfrm>
            <a:off x="4399200" y="9555480"/>
            <a:ext cx="3372840" cy="502560"/>
          </a:xfrm>
          <a:prstGeom prst="rect">
            <a:avLst/>
          </a:prstGeom>
        </p:spPr>
        <p:txBody>
          <a:bodyPr lIns="0" tIns="0" rIns="0" bIns="0" anchor="b"/>
          <a:lstStyle/>
          <a:p>
            <a:pPr algn="r"/>
            <a:fld id="{E09AF331-CD7F-4FDC-B425-FB770E011542}"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noRot="1" noChangeAspect="1"/>
          </p:cNvSpPr>
          <p:nvPr>
            <p:ph type="sldImg"/>
          </p:nvPr>
        </p:nvSpPr>
        <p:spPr>
          <a:xfrm>
            <a:off x="1143000" y="685800"/>
            <a:ext cx="4572000" cy="3429000"/>
          </a:xfrm>
          <a:prstGeom prst="rect">
            <a:avLst/>
          </a:prstGeom>
        </p:spPr>
      </p:sp>
      <p:sp>
        <p:nvSpPr>
          <p:cNvPr id="124" name="PlaceHolder 2"/>
          <p:cNvSpPr>
            <a:spLocks noGrp="1"/>
          </p:cNvSpPr>
          <p:nvPr>
            <p:ph type="body"/>
          </p:nvPr>
        </p:nvSpPr>
        <p:spPr>
          <a:xfrm>
            <a:off x="685800" y="4343400"/>
            <a:ext cx="5485680" cy="4114080"/>
          </a:xfrm>
          <a:prstGeom prst="rect">
            <a:avLst/>
          </a:prstGeom>
        </p:spPr>
        <p:txBody>
          <a:bodyPr lIns="0" tIns="0" rIns="0" bIns="0"/>
          <a:lstStyle/>
          <a:p>
            <a:endParaRPr lang="en-US" sz="2000" b="0" strike="noStrike" spc="-1">
              <a:latin typeface="Arial"/>
            </a:endParaRPr>
          </a:p>
        </p:txBody>
      </p:sp>
      <p:sp>
        <p:nvSpPr>
          <p:cNvPr id="125" name="CustomShape 3"/>
          <p:cNvSpPr/>
          <p:nvPr/>
        </p:nvSpPr>
        <p:spPr>
          <a:xfrm>
            <a:off x="3884760" y="8685360"/>
            <a:ext cx="2971080" cy="456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A4794E8-AD3A-48AD-9F0D-6496D6A049C3}" type="slidenum">
              <a:rPr lang="en-US" sz="1200" b="0" strike="noStrike" spc="-1">
                <a:solidFill>
                  <a:srgbClr val="000000"/>
                </a:solidFill>
                <a:latin typeface="Arial"/>
                <a:ea typeface="+mn-ea"/>
              </a:rPr>
              <a:t>1</a:t>
            </a:fld>
            <a:endParaRPr lang="en-US"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Need to somewhere mention that WPBP is </a:t>
            </a:r>
            <a:r>
              <a:rPr lang="en-US" dirty="0" err="1"/>
              <a:t>biotropic</a:t>
            </a:r>
            <a:r>
              <a:rPr lang="en-US" dirty="0"/>
              <a:t> so Endophyte effects may be different. Cannot test in </a:t>
            </a:r>
            <a:r>
              <a:rPr lang="en-US" dirty="0" err="1"/>
              <a:t>agaro</a:t>
            </a:r>
            <a:r>
              <a:rPr lang="en-US" dirty="0"/>
              <a:t>. Endophyte 2 is from WWP seed</a:t>
            </a:r>
          </a:p>
        </p:txBody>
      </p:sp>
      <p:sp>
        <p:nvSpPr>
          <p:cNvPr id="4" name="Slide Number Placeholder 3"/>
          <p:cNvSpPr>
            <a:spLocks noGrp="1"/>
          </p:cNvSpPr>
          <p:nvPr>
            <p:ph type="sldNum" idx="10"/>
          </p:nvPr>
        </p:nvSpPr>
        <p:spPr/>
        <p:txBody>
          <a:bodyPr/>
          <a:lstStyle/>
          <a:p>
            <a:pPr algn="r"/>
            <a:fld id="{4AAAE6B1-46C4-458E-96D6-AEEC630D9F15}" type="slidenum">
              <a:rPr lang="en-US" sz="1400" b="0" strike="noStrike" spc="-1" smtClean="0">
                <a:latin typeface="Times New Roman"/>
              </a:rPr>
              <a:t>15</a:t>
            </a:fld>
            <a:endParaRPr lang="en-US" sz="1400" b="0" strike="noStrike" spc="-1">
              <a:latin typeface="Times New Roman"/>
            </a:endParaRPr>
          </a:p>
        </p:txBody>
      </p:sp>
    </p:spTree>
    <p:extLst>
      <p:ext uri="{BB962C8B-B14F-4D97-AF65-F5344CB8AC3E}">
        <p14:creationId xmlns:p14="http://schemas.microsoft.com/office/powerpoint/2010/main" val="2469975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Summarize: if they can inhibit other WWP fungi, why not WWP? </a:t>
            </a:r>
          </a:p>
        </p:txBody>
      </p:sp>
      <p:sp>
        <p:nvSpPr>
          <p:cNvPr id="4" name="Slide Number Placeholder 3"/>
          <p:cNvSpPr>
            <a:spLocks noGrp="1"/>
          </p:cNvSpPr>
          <p:nvPr>
            <p:ph type="sldNum" idx="10"/>
          </p:nvPr>
        </p:nvSpPr>
        <p:spPr/>
        <p:txBody>
          <a:bodyPr/>
          <a:lstStyle/>
          <a:p>
            <a:pPr algn="r"/>
            <a:fld id="{4AAAE6B1-46C4-458E-96D6-AEEC630D9F15}" type="slidenum">
              <a:rPr lang="en-US" sz="1400" b="0" strike="noStrike" spc="-1" smtClean="0">
                <a:latin typeface="Times New Roman"/>
              </a:rPr>
              <a:t>16</a:t>
            </a:fld>
            <a:endParaRPr lang="en-US" sz="1400" b="0" strike="noStrike" spc="-1">
              <a:latin typeface="Times New Roman"/>
            </a:endParaRPr>
          </a:p>
        </p:txBody>
      </p:sp>
    </p:spTree>
    <p:extLst>
      <p:ext uri="{BB962C8B-B14F-4D97-AF65-F5344CB8AC3E}">
        <p14:creationId xmlns:p14="http://schemas.microsoft.com/office/powerpoint/2010/main" val="2392339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Mention the eastern white pine ones? Plant hormones produced by endophytes. Or Streptomyces inhibited somehow pathogens that would have reduced emergence. Or did in the case of control</a:t>
            </a:r>
          </a:p>
        </p:txBody>
      </p:sp>
      <p:sp>
        <p:nvSpPr>
          <p:cNvPr id="4" name="Slide Number Placeholder 3"/>
          <p:cNvSpPr>
            <a:spLocks noGrp="1"/>
          </p:cNvSpPr>
          <p:nvPr>
            <p:ph type="sldNum" idx="10"/>
          </p:nvPr>
        </p:nvSpPr>
        <p:spPr/>
        <p:txBody>
          <a:bodyPr/>
          <a:lstStyle/>
          <a:p>
            <a:pPr algn="r"/>
            <a:fld id="{4AAAE6B1-46C4-458E-96D6-AEEC630D9F15}" type="slidenum">
              <a:rPr lang="en-US" sz="1400" b="0" strike="noStrike" spc="-1" smtClean="0">
                <a:latin typeface="Times New Roman"/>
              </a:rPr>
              <a:t>19</a:t>
            </a:fld>
            <a:endParaRPr lang="en-US" sz="1400" b="0" strike="noStrike" spc="-1">
              <a:latin typeface="Times New Roman"/>
            </a:endParaRPr>
          </a:p>
        </p:txBody>
      </p:sp>
    </p:spTree>
    <p:extLst>
      <p:ext uri="{BB962C8B-B14F-4D97-AF65-F5344CB8AC3E}">
        <p14:creationId xmlns:p14="http://schemas.microsoft.com/office/powerpoint/2010/main" val="1391122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Resistant seed sources still suffer mortality from WPBR. It also costs large amounts of money and time to produce large amounts of even the most resistant seed.</a:t>
            </a:r>
          </a:p>
          <a:p>
            <a:r>
              <a:rPr lang="en-US" dirty="0"/>
              <a:t>But…</a:t>
            </a:r>
          </a:p>
          <a:p>
            <a:r>
              <a:rPr lang="en-US" dirty="0"/>
              <a:t>If endophytes can successfully increase the resistance of those seed sources already possessing resistance to some degree, then…</a:t>
            </a:r>
          </a:p>
          <a:p>
            <a:r>
              <a:rPr lang="en-US" dirty="0"/>
              <a:t>2. Even in areas where resistant seed sources have fallen prey to WPBR</a:t>
            </a:r>
          </a:p>
        </p:txBody>
      </p:sp>
      <p:sp>
        <p:nvSpPr>
          <p:cNvPr id="4" name="Slide Number Placeholder 3"/>
          <p:cNvSpPr>
            <a:spLocks noGrp="1"/>
          </p:cNvSpPr>
          <p:nvPr>
            <p:ph type="sldNum" idx="10"/>
          </p:nvPr>
        </p:nvSpPr>
        <p:spPr/>
        <p:txBody>
          <a:bodyPr/>
          <a:lstStyle/>
          <a:p>
            <a:pPr algn="r"/>
            <a:fld id="{4AAAE6B1-46C4-458E-96D6-AEEC630D9F15}" type="slidenum">
              <a:rPr lang="en-US" sz="1400" b="0" strike="noStrike" spc="-1" smtClean="0">
                <a:latin typeface="Times New Roman"/>
              </a:rPr>
              <a:t>20</a:t>
            </a:fld>
            <a:endParaRPr lang="en-US" sz="1400" b="0" strike="noStrike" spc="-1">
              <a:latin typeface="Times New Roman"/>
            </a:endParaRPr>
          </a:p>
        </p:txBody>
      </p:sp>
    </p:spTree>
    <p:extLst>
      <p:ext uri="{BB962C8B-B14F-4D97-AF65-F5344CB8AC3E}">
        <p14:creationId xmlns:p14="http://schemas.microsoft.com/office/powerpoint/2010/main" val="982983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All native white pine are susceptible, but has been most destructive on WWP and sugar pine. (most acute on these two commercial species)</a:t>
            </a:r>
          </a:p>
          <a:p>
            <a:r>
              <a:rPr lang="en-US" dirty="0"/>
              <a:t>Less than 5% of its historic range…mountain pine beetle </a:t>
            </a:r>
          </a:p>
        </p:txBody>
      </p:sp>
      <p:sp>
        <p:nvSpPr>
          <p:cNvPr id="4" name="Slide Number Placeholder 3"/>
          <p:cNvSpPr>
            <a:spLocks noGrp="1"/>
          </p:cNvSpPr>
          <p:nvPr>
            <p:ph type="sldNum" idx="10"/>
          </p:nvPr>
        </p:nvSpPr>
        <p:spPr/>
        <p:txBody>
          <a:bodyPr/>
          <a:lstStyle/>
          <a:p>
            <a:pPr algn="r"/>
            <a:fld id="{4AAAE6B1-46C4-458E-96D6-AEEC630D9F15}" type="slidenum">
              <a:rPr lang="en-US" sz="1400" b="0" strike="noStrike" spc="-1" smtClean="0">
                <a:latin typeface="Times New Roman"/>
              </a:rPr>
              <a:t>2</a:t>
            </a:fld>
            <a:endParaRPr lang="en-US" sz="1400" b="0" strike="noStrike" spc="-1">
              <a:latin typeface="Times New Roman"/>
            </a:endParaRPr>
          </a:p>
        </p:txBody>
      </p:sp>
    </p:spTree>
    <p:extLst>
      <p:ext uri="{BB962C8B-B14F-4D97-AF65-F5344CB8AC3E}">
        <p14:creationId xmlns:p14="http://schemas.microsoft.com/office/powerpoint/2010/main" val="2726162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Rice, potato, barley, corn. Can have tremendous effects</a:t>
            </a:r>
          </a:p>
          <a:p>
            <a:r>
              <a:rPr lang="en-US" dirty="0"/>
              <a:t>on plant fitness, ecology, and evolution.</a:t>
            </a:r>
          </a:p>
          <a:p>
            <a:endParaRPr lang="en-US" dirty="0"/>
          </a:p>
        </p:txBody>
      </p:sp>
      <p:sp>
        <p:nvSpPr>
          <p:cNvPr id="4" name="Slide Number Placeholder 3"/>
          <p:cNvSpPr>
            <a:spLocks noGrp="1"/>
          </p:cNvSpPr>
          <p:nvPr>
            <p:ph type="sldNum" idx="10"/>
          </p:nvPr>
        </p:nvSpPr>
        <p:spPr/>
        <p:txBody>
          <a:bodyPr/>
          <a:lstStyle/>
          <a:p>
            <a:pPr algn="r"/>
            <a:fld id="{4AAAE6B1-46C4-458E-96D6-AEEC630D9F15}" type="slidenum">
              <a:rPr lang="en-US" sz="1400" b="0" strike="noStrike" spc="-1" smtClean="0">
                <a:latin typeface="Times New Roman"/>
              </a:rPr>
              <a:t>3</a:t>
            </a:fld>
            <a:endParaRPr lang="en-US" sz="1400" b="0" strike="noStrike" spc="-1">
              <a:latin typeface="Times New Roman"/>
            </a:endParaRPr>
          </a:p>
        </p:txBody>
      </p:sp>
    </p:spTree>
    <p:extLst>
      <p:ext uri="{BB962C8B-B14F-4D97-AF65-F5344CB8AC3E}">
        <p14:creationId xmlns:p14="http://schemas.microsoft.com/office/powerpoint/2010/main" val="2755919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One microbe per seed!</a:t>
            </a:r>
          </a:p>
        </p:txBody>
      </p:sp>
      <p:sp>
        <p:nvSpPr>
          <p:cNvPr id="4" name="Slide Number Placeholder 3"/>
          <p:cNvSpPr>
            <a:spLocks noGrp="1"/>
          </p:cNvSpPr>
          <p:nvPr>
            <p:ph type="sldNum"/>
          </p:nvPr>
        </p:nvSpPr>
        <p:spPr/>
        <p:txBody>
          <a:bodyPr/>
          <a:lstStyle/>
          <a:p>
            <a:pPr algn="r"/>
            <a:fld id="{4AAAE6B1-46C4-458E-96D6-AEEC630D9F15}" type="slidenum">
              <a:rPr lang="en-US" sz="1400" b="0" strike="noStrike" spc="-1" smtClean="0">
                <a:latin typeface="Times New Roman"/>
              </a:rPr>
              <a:t>7</a:t>
            </a:fld>
            <a:endParaRPr lang="en-US" sz="1400" b="0" strike="noStrike" spc="-1">
              <a:latin typeface="Times New Roman"/>
            </a:endParaRPr>
          </a:p>
        </p:txBody>
      </p:sp>
    </p:spTree>
    <p:extLst>
      <p:ext uri="{BB962C8B-B14F-4D97-AF65-F5344CB8AC3E}">
        <p14:creationId xmlns:p14="http://schemas.microsoft.com/office/powerpoint/2010/main" val="3373536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Talk about chemicals secreted by </a:t>
            </a:r>
            <a:r>
              <a:rPr lang="en-US" dirty="0" err="1"/>
              <a:t>Lophodermium</a:t>
            </a:r>
            <a:r>
              <a:rPr lang="en-US" dirty="0"/>
              <a:t> and </a:t>
            </a:r>
            <a:r>
              <a:rPr lang="en-US" dirty="0" err="1"/>
              <a:t>xylaria</a:t>
            </a:r>
            <a:endParaRPr lang="en-US" dirty="0"/>
          </a:p>
        </p:txBody>
      </p:sp>
      <p:sp>
        <p:nvSpPr>
          <p:cNvPr id="4" name="Slide Number Placeholder 3"/>
          <p:cNvSpPr>
            <a:spLocks noGrp="1"/>
          </p:cNvSpPr>
          <p:nvPr>
            <p:ph type="sldNum" idx="10"/>
          </p:nvPr>
        </p:nvSpPr>
        <p:spPr/>
        <p:txBody>
          <a:bodyPr/>
          <a:lstStyle/>
          <a:p>
            <a:pPr algn="r"/>
            <a:fld id="{4AAAE6B1-46C4-458E-96D6-AEEC630D9F15}" type="slidenum">
              <a:rPr lang="en-US" sz="1400" b="0" strike="noStrike" spc="-1" smtClean="0">
                <a:latin typeface="Times New Roman"/>
              </a:rPr>
              <a:t>8</a:t>
            </a:fld>
            <a:endParaRPr lang="en-US" sz="1400" b="0" strike="noStrike" spc="-1">
              <a:latin typeface="Times New Roman"/>
            </a:endParaRPr>
          </a:p>
        </p:txBody>
      </p:sp>
    </p:spTree>
    <p:extLst>
      <p:ext uri="{BB962C8B-B14F-4D97-AF65-F5344CB8AC3E}">
        <p14:creationId xmlns:p14="http://schemas.microsoft.com/office/powerpoint/2010/main" val="3688500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Talk about endophyte application and sowing in this slide.</a:t>
            </a:r>
          </a:p>
        </p:txBody>
      </p:sp>
      <p:sp>
        <p:nvSpPr>
          <p:cNvPr id="4" name="Slide Number Placeholder 3"/>
          <p:cNvSpPr>
            <a:spLocks noGrp="1"/>
          </p:cNvSpPr>
          <p:nvPr>
            <p:ph type="sldNum" idx="10"/>
          </p:nvPr>
        </p:nvSpPr>
        <p:spPr/>
        <p:txBody>
          <a:bodyPr/>
          <a:lstStyle/>
          <a:p>
            <a:pPr algn="r"/>
            <a:fld id="{4AAAE6B1-46C4-458E-96D6-AEEC630D9F15}" type="slidenum">
              <a:rPr lang="en-US" sz="1400" b="0" strike="noStrike" spc="-1" smtClean="0">
                <a:latin typeface="Times New Roman"/>
              </a:rPr>
              <a:t>9</a:t>
            </a:fld>
            <a:endParaRPr lang="en-US" sz="1400" b="0" strike="noStrike" spc="-1">
              <a:latin typeface="Times New Roman"/>
            </a:endParaRPr>
          </a:p>
        </p:txBody>
      </p:sp>
    </p:spTree>
    <p:extLst>
      <p:ext uri="{BB962C8B-B14F-4D97-AF65-F5344CB8AC3E}">
        <p14:creationId xmlns:p14="http://schemas.microsoft.com/office/powerpoint/2010/main" val="1453199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Mention CDA</a:t>
            </a:r>
          </a:p>
        </p:txBody>
      </p:sp>
      <p:sp>
        <p:nvSpPr>
          <p:cNvPr id="4" name="Slide Number Placeholder 3"/>
          <p:cNvSpPr>
            <a:spLocks noGrp="1"/>
          </p:cNvSpPr>
          <p:nvPr>
            <p:ph type="sldNum" idx="10"/>
          </p:nvPr>
        </p:nvSpPr>
        <p:spPr/>
        <p:txBody>
          <a:bodyPr/>
          <a:lstStyle/>
          <a:p>
            <a:pPr algn="r"/>
            <a:fld id="{4AAAE6B1-46C4-458E-96D6-AEEC630D9F15}" type="slidenum">
              <a:rPr lang="en-US" sz="1400" b="0" strike="noStrike" spc="-1" smtClean="0">
                <a:latin typeface="Times New Roman"/>
              </a:rPr>
              <a:t>10</a:t>
            </a:fld>
            <a:endParaRPr lang="en-US" sz="1400" b="0" strike="noStrike" spc="-1">
              <a:latin typeface="Times New Roman"/>
            </a:endParaRPr>
          </a:p>
        </p:txBody>
      </p:sp>
    </p:spTree>
    <p:extLst>
      <p:ext uri="{BB962C8B-B14F-4D97-AF65-F5344CB8AC3E}">
        <p14:creationId xmlns:p14="http://schemas.microsoft.com/office/powerpoint/2010/main" val="2572709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Griseofulvin is used in antifungal medications. Eastern white pine. JD Irving known for developing endophyte that is inoculated into spruce seedlings for SBW</a:t>
            </a:r>
          </a:p>
        </p:txBody>
      </p:sp>
      <p:sp>
        <p:nvSpPr>
          <p:cNvPr id="4" name="Slide Number Placeholder 3"/>
          <p:cNvSpPr>
            <a:spLocks noGrp="1"/>
          </p:cNvSpPr>
          <p:nvPr>
            <p:ph type="sldNum" idx="10"/>
          </p:nvPr>
        </p:nvSpPr>
        <p:spPr/>
        <p:txBody>
          <a:bodyPr/>
          <a:lstStyle/>
          <a:p>
            <a:pPr algn="r"/>
            <a:fld id="{4AAAE6B1-46C4-458E-96D6-AEEC630D9F15}" type="slidenum">
              <a:rPr lang="en-US" sz="1400" b="0" strike="noStrike" spc="-1" smtClean="0">
                <a:latin typeface="Times New Roman"/>
              </a:rPr>
              <a:t>11</a:t>
            </a:fld>
            <a:endParaRPr lang="en-US" sz="1400" b="0" strike="noStrike" spc="-1">
              <a:latin typeface="Times New Roman"/>
            </a:endParaRPr>
          </a:p>
        </p:txBody>
      </p:sp>
    </p:spTree>
    <p:extLst>
      <p:ext uri="{BB962C8B-B14F-4D97-AF65-F5344CB8AC3E}">
        <p14:creationId xmlns:p14="http://schemas.microsoft.com/office/powerpoint/2010/main" val="2521903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First in June is just for presence or absence of needle spots. Then in September 2019 onward we look for bark reactions and cankers</a:t>
            </a:r>
          </a:p>
        </p:txBody>
      </p:sp>
      <p:sp>
        <p:nvSpPr>
          <p:cNvPr id="4" name="Slide Number Placeholder 3"/>
          <p:cNvSpPr>
            <a:spLocks noGrp="1"/>
          </p:cNvSpPr>
          <p:nvPr>
            <p:ph type="sldNum"/>
          </p:nvPr>
        </p:nvSpPr>
        <p:spPr/>
        <p:txBody>
          <a:bodyPr/>
          <a:lstStyle/>
          <a:p>
            <a:pPr algn="r"/>
            <a:fld id="{4AAAE6B1-46C4-458E-96D6-AEEC630D9F15}" type="slidenum">
              <a:rPr lang="en-US" sz="1400" b="0" strike="noStrike" spc="-1" smtClean="0">
                <a:latin typeface="Times New Roman"/>
              </a:rPr>
              <a:t>13</a:t>
            </a:fld>
            <a:endParaRPr lang="en-US" sz="1400" b="0" strike="noStrike" spc="-1">
              <a:latin typeface="Times New Roman"/>
            </a:endParaRPr>
          </a:p>
        </p:txBody>
      </p:sp>
    </p:spTree>
    <p:extLst>
      <p:ext uri="{BB962C8B-B14F-4D97-AF65-F5344CB8AC3E}">
        <p14:creationId xmlns:p14="http://schemas.microsoft.com/office/powerpoint/2010/main" val="308082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latin typeface="Arial"/>
              </a:rPr>
              <a:t>Click to edit Master title style</a:t>
            </a:r>
          </a:p>
        </p:txBody>
      </p:sp>
      <p:sp>
        <p:nvSpPr>
          <p:cNvPr id="26" name="PlaceHolder 2"/>
          <p:cNvSpPr>
            <a:spLocks noGrp="1"/>
          </p:cNvSpPr>
          <p:nvPr>
            <p:ph type="body"/>
          </p:nvPr>
        </p:nvSpPr>
        <p:spPr>
          <a:xfrm>
            <a:off x="457200" y="1604520"/>
            <a:ext cx="8229240" cy="1896840"/>
          </a:xfrm>
          <a:prstGeom prst="rect">
            <a:avLst/>
          </a:prstGeom>
        </p:spPr>
        <p:txBody>
          <a:bodyPr lIns="0" tIns="0" rIns="0" bIns="0">
            <a:normAutofit/>
          </a:bodyPr>
          <a:lstStyle/>
          <a:p>
            <a:pPr lvl="0"/>
            <a:r>
              <a:rPr lang="en-US" sz="3200" b="0" strike="noStrike" spc="-1">
                <a:latin typeface="Arial"/>
              </a:rPr>
              <a:t>Click to edit Master text styles</a:t>
            </a:r>
          </a:p>
        </p:txBody>
      </p:sp>
      <p:sp>
        <p:nvSpPr>
          <p:cNvPr id="27" name="PlaceHolder 3"/>
          <p:cNvSpPr>
            <a:spLocks noGrp="1"/>
          </p:cNvSpPr>
          <p:nvPr>
            <p:ph type="body"/>
          </p:nvPr>
        </p:nvSpPr>
        <p:spPr>
          <a:xfrm>
            <a:off x="457200" y="3682080"/>
            <a:ext cx="8229240" cy="1896840"/>
          </a:xfrm>
          <a:prstGeom prst="rect">
            <a:avLst/>
          </a:prstGeom>
        </p:spPr>
        <p:txBody>
          <a:bodyPr lIns="0" tIns="0" rIns="0" bIns="0">
            <a:normAutofit/>
          </a:bodyPr>
          <a:lstStyle/>
          <a:p>
            <a:pPr lvl="0"/>
            <a:r>
              <a:rPr lang="en-US" sz="3200" b="0" strike="noStrike" spc="-1">
                <a:latin typeface="Arial"/>
              </a:rPr>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latin typeface="Arial"/>
              </a:rPr>
              <a:t>Click to edit Master title style</a:t>
            </a:r>
          </a:p>
        </p:txBody>
      </p:sp>
      <p:sp>
        <p:nvSpPr>
          <p:cNvPr id="29" name="PlaceHolder 2"/>
          <p:cNvSpPr>
            <a:spLocks noGrp="1"/>
          </p:cNvSpPr>
          <p:nvPr>
            <p:ph type="body"/>
          </p:nvPr>
        </p:nvSpPr>
        <p:spPr>
          <a:xfrm>
            <a:off x="457200" y="1604520"/>
            <a:ext cx="4015800" cy="1896840"/>
          </a:xfrm>
          <a:prstGeom prst="rect">
            <a:avLst/>
          </a:prstGeom>
        </p:spPr>
        <p:txBody>
          <a:bodyPr lIns="0" tIns="0" rIns="0" bIns="0">
            <a:normAutofit/>
          </a:bodyPr>
          <a:lstStyle/>
          <a:p>
            <a:pPr lvl="0"/>
            <a:r>
              <a:rPr lang="en-US" sz="3200" b="0" strike="noStrike" spc="-1">
                <a:latin typeface="Arial"/>
              </a:rPr>
              <a:t>Click to edit Master text styles</a:t>
            </a:r>
          </a:p>
        </p:txBody>
      </p:sp>
      <p:sp>
        <p:nvSpPr>
          <p:cNvPr id="30" name="PlaceHolder 3"/>
          <p:cNvSpPr>
            <a:spLocks noGrp="1"/>
          </p:cNvSpPr>
          <p:nvPr>
            <p:ph type="body"/>
          </p:nvPr>
        </p:nvSpPr>
        <p:spPr>
          <a:xfrm>
            <a:off x="4674240" y="1604520"/>
            <a:ext cx="4015800" cy="1896840"/>
          </a:xfrm>
          <a:prstGeom prst="rect">
            <a:avLst/>
          </a:prstGeom>
        </p:spPr>
        <p:txBody>
          <a:bodyPr lIns="0" tIns="0" rIns="0" bIns="0">
            <a:normAutofit/>
          </a:bodyPr>
          <a:lstStyle/>
          <a:p>
            <a:pPr lvl="0"/>
            <a:r>
              <a:rPr lang="en-US" sz="3200" b="0" strike="noStrike" spc="-1">
                <a:latin typeface="Arial"/>
              </a:rPr>
              <a:t>Click to edit Master text styles</a:t>
            </a:r>
          </a:p>
        </p:txBody>
      </p:sp>
      <p:sp>
        <p:nvSpPr>
          <p:cNvPr id="31" name="PlaceHolder 4"/>
          <p:cNvSpPr>
            <a:spLocks noGrp="1"/>
          </p:cNvSpPr>
          <p:nvPr>
            <p:ph type="body"/>
          </p:nvPr>
        </p:nvSpPr>
        <p:spPr>
          <a:xfrm>
            <a:off x="457200" y="3682080"/>
            <a:ext cx="4015800" cy="1896840"/>
          </a:xfrm>
          <a:prstGeom prst="rect">
            <a:avLst/>
          </a:prstGeom>
        </p:spPr>
        <p:txBody>
          <a:bodyPr lIns="0" tIns="0" rIns="0" bIns="0">
            <a:normAutofit/>
          </a:bodyPr>
          <a:lstStyle/>
          <a:p>
            <a:pPr lvl="0"/>
            <a:r>
              <a:rPr lang="en-US" sz="3200" b="0" strike="noStrike" spc="-1">
                <a:latin typeface="Arial"/>
              </a:rPr>
              <a:t>Click to edit Master text styles</a:t>
            </a:r>
          </a:p>
        </p:txBody>
      </p:sp>
      <p:sp>
        <p:nvSpPr>
          <p:cNvPr id="32" name="PlaceHolder 5"/>
          <p:cNvSpPr>
            <a:spLocks noGrp="1"/>
          </p:cNvSpPr>
          <p:nvPr>
            <p:ph type="body"/>
          </p:nvPr>
        </p:nvSpPr>
        <p:spPr>
          <a:xfrm>
            <a:off x="4674240" y="3682080"/>
            <a:ext cx="4015800" cy="1896840"/>
          </a:xfrm>
          <a:prstGeom prst="rect">
            <a:avLst/>
          </a:prstGeom>
        </p:spPr>
        <p:txBody>
          <a:bodyPr lIns="0" tIns="0" rIns="0" bIns="0">
            <a:normAutofit/>
          </a:bodyPr>
          <a:lstStyle/>
          <a:p>
            <a:pPr lvl="0"/>
            <a:r>
              <a:rPr lang="en-US" sz="3200" b="0" strike="noStrike" spc="-1">
                <a:latin typeface="Arial"/>
              </a:rPr>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latin typeface="Arial"/>
              </a:rPr>
              <a:t>Click to edit Master title style</a:t>
            </a:r>
          </a:p>
        </p:txBody>
      </p:sp>
      <p:sp>
        <p:nvSpPr>
          <p:cNvPr id="34" name="PlaceHolder 2"/>
          <p:cNvSpPr>
            <a:spLocks noGrp="1"/>
          </p:cNvSpPr>
          <p:nvPr>
            <p:ph type="body"/>
          </p:nvPr>
        </p:nvSpPr>
        <p:spPr>
          <a:xfrm>
            <a:off x="457200" y="1604520"/>
            <a:ext cx="2649600" cy="1896840"/>
          </a:xfrm>
          <a:prstGeom prst="rect">
            <a:avLst/>
          </a:prstGeom>
        </p:spPr>
        <p:txBody>
          <a:bodyPr lIns="0" tIns="0" rIns="0" bIns="0">
            <a:normAutofit/>
          </a:bodyPr>
          <a:lstStyle/>
          <a:p>
            <a:pPr lvl="0"/>
            <a:r>
              <a:rPr lang="en-US" sz="3200" b="0" strike="noStrike" spc="-1">
                <a:latin typeface="Arial"/>
              </a:rPr>
              <a:t>Click to edit Master text styles</a:t>
            </a:r>
          </a:p>
        </p:txBody>
      </p:sp>
      <p:sp>
        <p:nvSpPr>
          <p:cNvPr id="35" name="PlaceHolder 3"/>
          <p:cNvSpPr>
            <a:spLocks noGrp="1"/>
          </p:cNvSpPr>
          <p:nvPr>
            <p:ph type="body"/>
          </p:nvPr>
        </p:nvSpPr>
        <p:spPr>
          <a:xfrm>
            <a:off x="3239640" y="1604520"/>
            <a:ext cx="2649600" cy="1896840"/>
          </a:xfrm>
          <a:prstGeom prst="rect">
            <a:avLst/>
          </a:prstGeom>
        </p:spPr>
        <p:txBody>
          <a:bodyPr lIns="0" tIns="0" rIns="0" bIns="0">
            <a:normAutofit/>
          </a:bodyPr>
          <a:lstStyle/>
          <a:p>
            <a:pPr lvl="0"/>
            <a:r>
              <a:rPr lang="en-US" sz="3200" b="0" strike="noStrike" spc="-1">
                <a:latin typeface="Arial"/>
              </a:rPr>
              <a:t>Click to edit Master text styles</a:t>
            </a:r>
          </a:p>
        </p:txBody>
      </p:sp>
      <p:sp>
        <p:nvSpPr>
          <p:cNvPr id="36" name="PlaceHolder 4"/>
          <p:cNvSpPr>
            <a:spLocks noGrp="1"/>
          </p:cNvSpPr>
          <p:nvPr>
            <p:ph type="body"/>
          </p:nvPr>
        </p:nvSpPr>
        <p:spPr>
          <a:xfrm>
            <a:off x="6022080" y="1604520"/>
            <a:ext cx="2649600" cy="1896840"/>
          </a:xfrm>
          <a:prstGeom prst="rect">
            <a:avLst/>
          </a:prstGeom>
        </p:spPr>
        <p:txBody>
          <a:bodyPr lIns="0" tIns="0" rIns="0" bIns="0">
            <a:normAutofit/>
          </a:bodyPr>
          <a:lstStyle/>
          <a:p>
            <a:pPr lvl="0"/>
            <a:r>
              <a:rPr lang="en-US" sz="3200" b="0" strike="noStrike" spc="-1">
                <a:latin typeface="Arial"/>
              </a:rPr>
              <a:t>Click to edit Master text styles</a:t>
            </a:r>
          </a:p>
        </p:txBody>
      </p:sp>
      <p:sp>
        <p:nvSpPr>
          <p:cNvPr id="37" name="PlaceHolder 5"/>
          <p:cNvSpPr>
            <a:spLocks noGrp="1"/>
          </p:cNvSpPr>
          <p:nvPr>
            <p:ph type="body"/>
          </p:nvPr>
        </p:nvSpPr>
        <p:spPr>
          <a:xfrm>
            <a:off x="457200" y="3682080"/>
            <a:ext cx="2649600" cy="1896840"/>
          </a:xfrm>
          <a:prstGeom prst="rect">
            <a:avLst/>
          </a:prstGeom>
        </p:spPr>
        <p:txBody>
          <a:bodyPr lIns="0" tIns="0" rIns="0" bIns="0">
            <a:normAutofit/>
          </a:bodyPr>
          <a:lstStyle/>
          <a:p>
            <a:pPr lvl="0"/>
            <a:r>
              <a:rPr lang="en-US" sz="3200" b="0" strike="noStrike" spc="-1">
                <a:latin typeface="Arial"/>
              </a:rPr>
              <a:t>Click to edit Master text styles</a:t>
            </a:r>
          </a:p>
        </p:txBody>
      </p:sp>
      <p:sp>
        <p:nvSpPr>
          <p:cNvPr id="38" name="PlaceHolder 6"/>
          <p:cNvSpPr>
            <a:spLocks noGrp="1"/>
          </p:cNvSpPr>
          <p:nvPr>
            <p:ph type="body"/>
          </p:nvPr>
        </p:nvSpPr>
        <p:spPr>
          <a:xfrm>
            <a:off x="3239640" y="3682080"/>
            <a:ext cx="2649600" cy="1896840"/>
          </a:xfrm>
          <a:prstGeom prst="rect">
            <a:avLst/>
          </a:prstGeom>
        </p:spPr>
        <p:txBody>
          <a:bodyPr lIns="0" tIns="0" rIns="0" bIns="0">
            <a:normAutofit/>
          </a:bodyPr>
          <a:lstStyle/>
          <a:p>
            <a:pPr lvl="0"/>
            <a:r>
              <a:rPr lang="en-US" sz="3200" b="0" strike="noStrike" spc="-1">
                <a:latin typeface="Arial"/>
              </a:rPr>
              <a:t>Click to edit Master text styles</a:t>
            </a:r>
          </a:p>
        </p:txBody>
      </p:sp>
      <p:sp>
        <p:nvSpPr>
          <p:cNvPr id="39" name="PlaceHolder 7"/>
          <p:cNvSpPr>
            <a:spLocks noGrp="1"/>
          </p:cNvSpPr>
          <p:nvPr>
            <p:ph type="body"/>
          </p:nvPr>
        </p:nvSpPr>
        <p:spPr>
          <a:xfrm>
            <a:off x="6022080" y="3682080"/>
            <a:ext cx="2649600" cy="1896840"/>
          </a:xfrm>
          <a:prstGeom prst="rect">
            <a:avLst/>
          </a:prstGeom>
        </p:spPr>
        <p:txBody>
          <a:bodyPr lIns="0" tIns="0" rIns="0" bIns="0">
            <a:normAutofit/>
          </a:bodyPr>
          <a:lstStyle/>
          <a:p>
            <a:pPr lvl="0"/>
            <a:r>
              <a:rPr lang="en-US" sz="3200" b="0" strike="noStrike" spc="-1">
                <a:latin typeface="Arial"/>
              </a:rPr>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4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4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4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5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5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latin typeface="Arial"/>
              </a:rPr>
              <a:t>Click to edit Master title style</a:t>
            </a:r>
          </a:p>
        </p:txBody>
      </p:sp>
      <p:sp>
        <p:nvSpPr>
          <p:cNvPr id="5" name="PlaceHolder 2"/>
          <p:cNvSpPr>
            <a:spLocks noGrp="1"/>
          </p:cNvSpPr>
          <p:nvPr>
            <p:ph type="subTitle"/>
          </p:nvPr>
        </p:nvSpPr>
        <p:spPr>
          <a:xfrm>
            <a:off x="457200" y="1604520"/>
            <a:ext cx="8229240" cy="3977280"/>
          </a:xfrm>
          <a:prstGeom prst="rect">
            <a:avLst/>
          </a:prstGeom>
        </p:spPr>
        <p:txBody>
          <a:bodyPr lIns="0" tIns="0" rIns="0" bIns="0" anchor="ctr"/>
          <a:lstStyle/>
          <a:p>
            <a:pPr algn="ctr"/>
            <a:r>
              <a:rPr lang="en-US" sz="3200" b="0" strike="noStrike" spc="-1">
                <a:latin typeface="Arial"/>
              </a:rPr>
              <a:t>Click to edit Master subtitle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5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6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6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6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6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7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7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7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7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7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7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77"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7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79"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latin typeface="Arial"/>
              </a:rPr>
              <a:t>Click to edit Master title style</a:t>
            </a:r>
          </a:p>
        </p:txBody>
      </p:sp>
      <p:sp>
        <p:nvSpPr>
          <p:cNvPr id="7" name="PlaceHolder 2"/>
          <p:cNvSpPr>
            <a:spLocks noGrp="1"/>
          </p:cNvSpPr>
          <p:nvPr>
            <p:ph type="body"/>
          </p:nvPr>
        </p:nvSpPr>
        <p:spPr>
          <a:xfrm>
            <a:off x="457200" y="1604520"/>
            <a:ext cx="8229240" cy="3977280"/>
          </a:xfrm>
          <a:prstGeom prst="rect">
            <a:avLst/>
          </a:prstGeom>
        </p:spPr>
        <p:txBody>
          <a:bodyPr lIns="0" tIns="0" rIns="0" bIns="0">
            <a:normAutofit/>
          </a:bodyPr>
          <a:lstStyle/>
          <a:p>
            <a:pPr lvl="0"/>
            <a:r>
              <a:rPr lang="en-US" sz="3200" b="0" strike="noStrike" spc="-1">
                <a:latin typeface="Arial"/>
              </a:rPr>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latin typeface="Arial"/>
              </a:rPr>
              <a:t>Click to edit Master title style</a:t>
            </a:r>
          </a:p>
        </p:txBody>
      </p:sp>
      <p:sp>
        <p:nvSpPr>
          <p:cNvPr id="9" name="PlaceHolder 2"/>
          <p:cNvSpPr>
            <a:spLocks noGrp="1"/>
          </p:cNvSpPr>
          <p:nvPr>
            <p:ph type="body"/>
          </p:nvPr>
        </p:nvSpPr>
        <p:spPr>
          <a:xfrm>
            <a:off x="457200" y="1604520"/>
            <a:ext cx="4015800" cy="3977280"/>
          </a:xfrm>
          <a:prstGeom prst="rect">
            <a:avLst/>
          </a:prstGeom>
        </p:spPr>
        <p:txBody>
          <a:bodyPr lIns="0" tIns="0" rIns="0" bIns="0">
            <a:normAutofit/>
          </a:bodyPr>
          <a:lstStyle/>
          <a:p>
            <a:pPr lvl="0"/>
            <a:r>
              <a:rPr lang="en-US" sz="3200" b="0" strike="noStrike" spc="-1">
                <a:latin typeface="Arial"/>
              </a:rPr>
              <a:t>Click to edit Master text styles</a:t>
            </a:r>
          </a:p>
        </p:txBody>
      </p:sp>
      <p:sp>
        <p:nvSpPr>
          <p:cNvPr id="10" name="PlaceHolder 3"/>
          <p:cNvSpPr>
            <a:spLocks noGrp="1"/>
          </p:cNvSpPr>
          <p:nvPr>
            <p:ph type="body"/>
          </p:nvPr>
        </p:nvSpPr>
        <p:spPr>
          <a:xfrm>
            <a:off x="4674240" y="1604520"/>
            <a:ext cx="4015800" cy="3977280"/>
          </a:xfrm>
          <a:prstGeom prst="rect">
            <a:avLst/>
          </a:prstGeom>
        </p:spPr>
        <p:txBody>
          <a:bodyPr lIns="0" tIns="0" rIns="0" bIns="0">
            <a:normAutofit/>
          </a:bodyPr>
          <a:lstStyle/>
          <a:p>
            <a:pPr lvl="0"/>
            <a:r>
              <a:rPr lang="en-US" sz="3200" b="0" strike="noStrike" spc="-1">
                <a:latin typeface="Arial"/>
              </a:rPr>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latin typeface="Arial"/>
              </a:rPr>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7840"/>
          </a:xfrm>
          <a:prstGeom prst="rect">
            <a:avLst/>
          </a:prstGeom>
        </p:spPr>
        <p:txBody>
          <a:bodyPr lIns="0" tIns="0" rIns="0" bIns="0" anchor="ctr"/>
          <a:lstStyle/>
          <a:p>
            <a:pPr algn="ctr"/>
            <a:r>
              <a:rPr lang="en-US" sz="3200" b="0" strike="noStrike" spc="-1">
                <a:latin typeface="Arial"/>
              </a:rPr>
              <a:t>Click to edit Master subtitle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latin typeface="Arial"/>
              </a:rPr>
              <a:t>Click to edit Master title style</a:t>
            </a:r>
          </a:p>
        </p:txBody>
      </p:sp>
      <p:sp>
        <p:nvSpPr>
          <p:cNvPr id="14" name="PlaceHolder 2"/>
          <p:cNvSpPr>
            <a:spLocks noGrp="1"/>
          </p:cNvSpPr>
          <p:nvPr>
            <p:ph type="body"/>
          </p:nvPr>
        </p:nvSpPr>
        <p:spPr>
          <a:xfrm>
            <a:off x="457200" y="1604520"/>
            <a:ext cx="4015800" cy="1896840"/>
          </a:xfrm>
          <a:prstGeom prst="rect">
            <a:avLst/>
          </a:prstGeom>
        </p:spPr>
        <p:txBody>
          <a:bodyPr lIns="0" tIns="0" rIns="0" bIns="0">
            <a:normAutofit/>
          </a:bodyPr>
          <a:lstStyle/>
          <a:p>
            <a:pPr lvl="0"/>
            <a:r>
              <a:rPr lang="en-US" sz="3200" b="0" strike="noStrike" spc="-1">
                <a:latin typeface="Arial"/>
              </a:rPr>
              <a:t>Click to edit Master text styles</a:t>
            </a:r>
          </a:p>
        </p:txBody>
      </p:sp>
      <p:sp>
        <p:nvSpPr>
          <p:cNvPr id="15" name="PlaceHolder 3"/>
          <p:cNvSpPr>
            <a:spLocks noGrp="1"/>
          </p:cNvSpPr>
          <p:nvPr>
            <p:ph type="body"/>
          </p:nvPr>
        </p:nvSpPr>
        <p:spPr>
          <a:xfrm>
            <a:off x="4674240" y="1604520"/>
            <a:ext cx="4015800" cy="3977280"/>
          </a:xfrm>
          <a:prstGeom prst="rect">
            <a:avLst/>
          </a:prstGeom>
        </p:spPr>
        <p:txBody>
          <a:bodyPr lIns="0" tIns="0" rIns="0" bIns="0">
            <a:normAutofit/>
          </a:bodyPr>
          <a:lstStyle/>
          <a:p>
            <a:pPr lvl="0"/>
            <a:r>
              <a:rPr lang="en-US" sz="3200" b="0" strike="noStrike" spc="-1">
                <a:latin typeface="Arial"/>
              </a:rPr>
              <a:t>Click to edit Master text styles</a:t>
            </a:r>
          </a:p>
        </p:txBody>
      </p:sp>
      <p:sp>
        <p:nvSpPr>
          <p:cNvPr id="16" name="PlaceHolder 4"/>
          <p:cNvSpPr>
            <a:spLocks noGrp="1"/>
          </p:cNvSpPr>
          <p:nvPr>
            <p:ph type="body"/>
          </p:nvPr>
        </p:nvSpPr>
        <p:spPr>
          <a:xfrm>
            <a:off x="457200" y="3682080"/>
            <a:ext cx="4015800" cy="1896840"/>
          </a:xfrm>
          <a:prstGeom prst="rect">
            <a:avLst/>
          </a:prstGeom>
        </p:spPr>
        <p:txBody>
          <a:bodyPr lIns="0" tIns="0" rIns="0" bIns="0">
            <a:normAutofit/>
          </a:bodyPr>
          <a:lstStyle/>
          <a:p>
            <a:pPr lvl="0"/>
            <a:r>
              <a:rPr lang="en-US" sz="3200" b="0" strike="noStrike" spc="-1">
                <a:latin typeface="Arial"/>
              </a:rPr>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latin typeface="Arial"/>
              </a:rPr>
              <a:t>Click to edit Master title style</a:t>
            </a:r>
          </a:p>
        </p:txBody>
      </p:sp>
      <p:sp>
        <p:nvSpPr>
          <p:cNvPr id="18" name="PlaceHolder 2"/>
          <p:cNvSpPr>
            <a:spLocks noGrp="1"/>
          </p:cNvSpPr>
          <p:nvPr>
            <p:ph type="body"/>
          </p:nvPr>
        </p:nvSpPr>
        <p:spPr>
          <a:xfrm>
            <a:off x="457200" y="1604520"/>
            <a:ext cx="4015800" cy="3977280"/>
          </a:xfrm>
          <a:prstGeom prst="rect">
            <a:avLst/>
          </a:prstGeom>
        </p:spPr>
        <p:txBody>
          <a:bodyPr lIns="0" tIns="0" rIns="0" bIns="0">
            <a:normAutofit/>
          </a:bodyPr>
          <a:lstStyle/>
          <a:p>
            <a:pPr lvl="0"/>
            <a:r>
              <a:rPr lang="en-US" sz="3200" b="0" strike="noStrike" spc="-1">
                <a:latin typeface="Arial"/>
              </a:rPr>
              <a:t>Click to edit Master text styles</a:t>
            </a:r>
          </a:p>
        </p:txBody>
      </p:sp>
      <p:sp>
        <p:nvSpPr>
          <p:cNvPr id="19" name="PlaceHolder 3"/>
          <p:cNvSpPr>
            <a:spLocks noGrp="1"/>
          </p:cNvSpPr>
          <p:nvPr>
            <p:ph type="body"/>
          </p:nvPr>
        </p:nvSpPr>
        <p:spPr>
          <a:xfrm>
            <a:off x="4674240" y="1604520"/>
            <a:ext cx="4015800" cy="1896840"/>
          </a:xfrm>
          <a:prstGeom prst="rect">
            <a:avLst/>
          </a:prstGeom>
        </p:spPr>
        <p:txBody>
          <a:bodyPr lIns="0" tIns="0" rIns="0" bIns="0">
            <a:normAutofit/>
          </a:bodyPr>
          <a:lstStyle/>
          <a:p>
            <a:pPr lvl="0"/>
            <a:r>
              <a:rPr lang="en-US" sz="3200" b="0" strike="noStrike" spc="-1">
                <a:latin typeface="Arial"/>
              </a:rPr>
              <a:t>Click to edit Master text styles</a:t>
            </a:r>
          </a:p>
        </p:txBody>
      </p:sp>
      <p:sp>
        <p:nvSpPr>
          <p:cNvPr id="20" name="PlaceHolder 4"/>
          <p:cNvSpPr>
            <a:spLocks noGrp="1"/>
          </p:cNvSpPr>
          <p:nvPr>
            <p:ph type="body"/>
          </p:nvPr>
        </p:nvSpPr>
        <p:spPr>
          <a:xfrm>
            <a:off x="4674240" y="3682080"/>
            <a:ext cx="4015800" cy="1896840"/>
          </a:xfrm>
          <a:prstGeom prst="rect">
            <a:avLst/>
          </a:prstGeom>
        </p:spPr>
        <p:txBody>
          <a:bodyPr lIns="0" tIns="0" rIns="0" bIns="0">
            <a:normAutofit/>
          </a:bodyPr>
          <a:lstStyle/>
          <a:p>
            <a:pPr lvl="0"/>
            <a:r>
              <a:rPr lang="en-US" sz="3200" b="0" strike="noStrike" spc="-1">
                <a:latin typeface="Arial"/>
              </a:rPr>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latin typeface="Arial"/>
              </a:rPr>
              <a:t>Click to edit Master title style</a:t>
            </a:r>
          </a:p>
        </p:txBody>
      </p:sp>
      <p:sp>
        <p:nvSpPr>
          <p:cNvPr id="22" name="PlaceHolder 2"/>
          <p:cNvSpPr>
            <a:spLocks noGrp="1"/>
          </p:cNvSpPr>
          <p:nvPr>
            <p:ph type="body"/>
          </p:nvPr>
        </p:nvSpPr>
        <p:spPr>
          <a:xfrm>
            <a:off x="457200" y="1604520"/>
            <a:ext cx="4015800" cy="1896840"/>
          </a:xfrm>
          <a:prstGeom prst="rect">
            <a:avLst/>
          </a:prstGeom>
        </p:spPr>
        <p:txBody>
          <a:bodyPr lIns="0" tIns="0" rIns="0" bIns="0">
            <a:normAutofit/>
          </a:bodyPr>
          <a:lstStyle/>
          <a:p>
            <a:pPr lvl="0"/>
            <a:r>
              <a:rPr lang="en-US" sz="3200" b="0" strike="noStrike" spc="-1">
                <a:latin typeface="Arial"/>
              </a:rPr>
              <a:t>Click to edit Master text styles</a:t>
            </a:r>
          </a:p>
        </p:txBody>
      </p:sp>
      <p:sp>
        <p:nvSpPr>
          <p:cNvPr id="23" name="PlaceHolder 3"/>
          <p:cNvSpPr>
            <a:spLocks noGrp="1"/>
          </p:cNvSpPr>
          <p:nvPr>
            <p:ph type="body"/>
          </p:nvPr>
        </p:nvSpPr>
        <p:spPr>
          <a:xfrm>
            <a:off x="4674240" y="1604520"/>
            <a:ext cx="4015800" cy="1896840"/>
          </a:xfrm>
          <a:prstGeom prst="rect">
            <a:avLst/>
          </a:prstGeom>
        </p:spPr>
        <p:txBody>
          <a:bodyPr lIns="0" tIns="0" rIns="0" bIns="0">
            <a:normAutofit/>
          </a:bodyPr>
          <a:lstStyle/>
          <a:p>
            <a:pPr lvl="0"/>
            <a:r>
              <a:rPr lang="en-US" sz="3200" b="0" strike="noStrike" spc="-1">
                <a:latin typeface="Arial"/>
              </a:rPr>
              <a:t>Click to edit Master text styles</a:t>
            </a:r>
          </a:p>
        </p:txBody>
      </p:sp>
      <p:sp>
        <p:nvSpPr>
          <p:cNvPr id="24" name="PlaceHolder 4"/>
          <p:cNvSpPr>
            <a:spLocks noGrp="1"/>
          </p:cNvSpPr>
          <p:nvPr>
            <p:ph type="body"/>
          </p:nvPr>
        </p:nvSpPr>
        <p:spPr>
          <a:xfrm>
            <a:off x="457200" y="3682080"/>
            <a:ext cx="8229240" cy="1896840"/>
          </a:xfrm>
          <a:prstGeom prst="rect">
            <a:avLst/>
          </a:prstGeom>
        </p:spPr>
        <p:txBody>
          <a:bodyPr lIns="0" tIns="0" rIns="0" bIns="0">
            <a:normAutofit/>
          </a:bodyPr>
          <a:lstStyle/>
          <a:p>
            <a:pPr lvl="0"/>
            <a:r>
              <a:rPr lang="en-US" sz="3200" b="0" strike="noStrike" spc="-1">
                <a:latin typeface="Arial"/>
              </a:rPr>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9"/>
          <p:cNvPicPr/>
          <p:nvPr/>
        </p:nvPicPr>
        <p:blipFill>
          <a:blip r:embed="rId14"/>
          <a:stretch/>
        </p:blipFill>
        <p:spPr>
          <a:xfrm>
            <a:off x="765000" y="6078960"/>
            <a:ext cx="697680" cy="703800"/>
          </a:xfrm>
          <a:prstGeom prst="rect">
            <a:avLst/>
          </a:prstGeom>
          <a:ln>
            <a:noFill/>
          </a:ln>
        </p:spPr>
      </p:pic>
      <p:pic>
        <p:nvPicPr>
          <p:cNvPr id="5" name="Picture 4"/>
          <p:cNvPicPr/>
          <p:nvPr/>
        </p:nvPicPr>
        <p:blipFill>
          <a:blip r:embed="rId15"/>
          <a:stretch/>
        </p:blipFill>
        <p:spPr>
          <a:xfrm>
            <a:off x="7581600" y="6035040"/>
            <a:ext cx="699480" cy="731160"/>
          </a:xfrm>
          <a:prstGeom prst="rect">
            <a:avLst/>
          </a:prstGeom>
          <a:ln>
            <a:noFill/>
          </a:ln>
        </p:spPr>
      </p:pic>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latin typeface="Arial"/>
              </a:rPr>
              <a:t>Click to edit the title text format</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 name="Picture 9"/>
          <p:cNvPicPr/>
          <p:nvPr/>
        </p:nvPicPr>
        <p:blipFill>
          <a:blip r:embed="rId14"/>
          <a:stretch/>
        </p:blipFill>
        <p:spPr>
          <a:xfrm>
            <a:off x="765000" y="6078960"/>
            <a:ext cx="697680" cy="703800"/>
          </a:xfrm>
          <a:prstGeom prst="rect">
            <a:avLst/>
          </a:prstGeom>
          <a:ln>
            <a:noFill/>
          </a:ln>
        </p:spPr>
      </p:pic>
      <p:pic>
        <p:nvPicPr>
          <p:cNvPr id="41" name="Picture 40"/>
          <p:cNvPicPr/>
          <p:nvPr/>
        </p:nvPicPr>
        <p:blipFill>
          <a:blip r:embed="rId15"/>
          <a:stretch/>
        </p:blipFill>
        <p:spPr>
          <a:xfrm>
            <a:off x="7581600" y="6035040"/>
            <a:ext cx="699480" cy="731160"/>
          </a:xfrm>
          <a:prstGeom prst="rect">
            <a:avLst/>
          </a:prstGeom>
          <a:ln>
            <a:noFill/>
          </a:ln>
        </p:spPr>
      </p:pic>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latin typeface="Arial"/>
              </a:rPr>
              <a:t>Click to edit the title text format</a:t>
            </a: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latin typeface="Arial"/>
              </a:rPr>
              <a:t>Center for Advanced Forestry Systems </a:t>
            </a:r>
            <a:r>
              <a:rPr lang="en-US" sz="1200" spc="-1">
                <a:solidFill>
                  <a:srgbClr val="8B8B8B"/>
                </a:solidFill>
                <a:latin typeface="Arial"/>
              </a:rPr>
              <a:t>2021</a:t>
            </a:r>
            <a:r>
              <a:rPr lang="en-US" sz="1200" b="0" strike="noStrike" spc="-1">
                <a:solidFill>
                  <a:srgbClr val="8B8B8B"/>
                </a:solidFill>
                <a:latin typeface="Arial"/>
              </a:rPr>
              <a:t> Meeting</a:t>
            </a:r>
            <a:endParaRPr lang="en-US" sz="1200" b="0" strike="noStrike" spc="-1">
              <a:latin typeface="Arial"/>
            </a:endParaRPr>
          </a:p>
        </p:txBody>
      </p:sp>
      <p:sp>
        <p:nvSpPr>
          <p:cNvPr id="87" name="CustomShape 2"/>
          <p:cNvSpPr/>
          <p:nvPr/>
        </p:nvSpPr>
        <p:spPr>
          <a:xfrm>
            <a:off x="343080" y="1219320"/>
            <a:ext cx="8457480" cy="220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endParaRPr lang="en-US" sz="1800" b="0" strike="noStrike" spc="-1" dirty="0">
              <a:latin typeface="Arial"/>
            </a:endParaRPr>
          </a:p>
          <a:p>
            <a:pPr algn="ctr">
              <a:lnSpc>
                <a:spcPct val="100000"/>
              </a:lnSpc>
            </a:pPr>
            <a:r>
              <a:rPr lang="en-US" sz="3600" b="0" strike="noStrike" spc="-1" dirty="0">
                <a:solidFill>
                  <a:srgbClr val="000000"/>
                </a:solidFill>
                <a:latin typeface="Trebuchet MS"/>
              </a:rPr>
              <a:t>Combining blister rust resistance with defense-enhancing endophytes</a:t>
            </a:r>
            <a:endParaRPr lang="en-US" sz="3600" spc="-1" dirty="0"/>
          </a:p>
          <a:p>
            <a:pPr algn="ctr">
              <a:lnSpc>
                <a:spcPct val="100000"/>
              </a:lnSpc>
            </a:pPr>
            <a:r>
              <a:rPr lang="en-US" sz="2000" b="0" strike="noStrike" spc="-1" dirty="0">
                <a:solidFill>
                  <a:srgbClr val="000000"/>
                </a:solidFill>
                <a:latin typeface="Trebuchet MS"/>
              </a:rPr>
              <a:t>CAFS 16.67</a:t>
            </a:r>
            <a:endParaRPr lang="en-US" sz="2000" spc="-1" dirty="0"/>
          </a:p>
          <a:p>
            <a:pPr algn="ctr">
              <a:lnSpc>
                <a:spcPct val="100000"/>
              </a:lnSpc>
            </a:pPr>
            <a:endParaRPr lang="en-US" sz="3600" b="0" strike="noStrike" spc="-1" dirty="0">
              <a:latin typeface="Arial"/>
            </a:endParaRPr>
          </a:p>
          <a:p>
            <a:pPr algn="ctr">
              <a:lnSpc>
                <a:spcPct val="100000"/>
              </a:lnSpc>
            </a:pPr>
            <a:br>
              <a:rPr dirty="0"/>
            </a:br>
            <a:r>
              <a:rPr lang="en-US" sz="2000" b="0" strike="noStrike" spc="-1" dirty="0">
                <a:solidFill>
                  <a:srgbClr val="000000"/>
                </a:solidFill>
                <a:latin typeface="Trebuchet MS"/>
                <a:ea typeface="DejaVu Sans"/>
              </a:rPr>
              <a:t> </a:t>
            </a:r>
            <a:endParaRPr lang="en-US" sz="2000" b="0" strike="noStrike" spc="-1" dirty="0">
              <a:latin typeface="Arial"/>
            </a:endParaRPr>
          </a:p>
        </p:txBody>
      </p:sp>
      <p:sp>
        <p:nvSpPr>
          <p:cNvPr id="88" name="CustomShape 3"/>
          <p:cNvSpPr/>
          <p:nvPr/>
        </p:nvSpPr>
        <p:spPr>
          <a:xfrm>
            <a:off x="343080" y="3886200"/>
            <a:ext cx="845748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000" spc="-1" dirty="0"/>
              <a:t>George Newcombe (UI), Marc L. Rust (UI), Mary Frances </a:t>
            </a:r>
            <a:r>
              <a:rPr lang="en-US" sz="2000" spc="-1" dirty="0" err="1"/>
              <a:t>Mahalovich</a:t>
            </a:r>
            <a:r>
              <a:rPr lang="en-US" sz="2000" spc="-1" dirty="0"/>
              <a:t> (USDA Forest Service), Greg Adams (J.D. Irving), David Miller (Carleton University), and Mark Coleman (UI)</a:t>
            </a:r>
            <a:endParaRPr lang="en-US" sz="2000" b="0" strike="noStrike" spc="-1" dirty="0">
              <a:latin typeface="Arial"/>
            </a:endParaRPr>
          </a:p>
        </p:txBody>
      </p:sp>
      <p:sp>
        <p:nvSpPr>
          <p:cNvPr id="89" name="CustomShape 4"/>
          <p:cNvSpPr/>
          <p:nvPr/>
        </p:nvSpPr>
        <p:spPr>
          <a:xfrm>
            <a:off x="1943280" y="380880"/>
            <a:ext cx="525708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800" b="0" strike="noStrike" spc="-1">
                <a:solidFill>
                  <a:srgbClr val="000000"/>
                </a:solidFill>
                <a:latin typeface="Trebuchet MS"/>
                <a:ea typeface="DejaVu Sans"/>
              </a:rPr>
              <a:t>Ending Project / Final Report</a:t>
            </a:r>
            <a:endParaRPr lang="en-US" sz="2800" b="0" strike="noStrike" spc="-1">
              <a:latin typeface="Arial"/>
            </a:endParaRPr>
          </a:p>
        </p:txBody>
      </p:sp>
      <p:sp>
        <p:nvSpPr>
          <p:cNvPr id="90" name="CustomShape 5"/>
          <p:cNvSpPr/>
          <p:nvPr/>
        </p:nvSpPr>
        <p:spPr>
          <a:xfrm>
            <a:off x="343080" y="4933800"/>
            <a:ext cx="845748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000" b="0" strike="noStrike" spc="-1" dirty="0">
                <a:solidFill>
                  <a:srgbClr val="000000"/>
                </a:solidFill>
                <a:latin typeface="Trebuchet MS"/>
                <a:ea typeface="DejaVu Sans"/>
              </a:rPr>
              <a:t>George Newcombe</a:t>
            </a:r>
            <a:endParaRPr lang="en-US" sz="20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A7FC7-8F54-4554-8DA1-C3D0D8850915}"/>
              </a:ext>
            </a:extLst>
          </p:cNvPr>
          <p:cNvSpPr>
            <a:spLocks noGrp="1"/>
          </p:cNvSpPr>
          <p:nvPr>
            <p:ph type="title"/>
          </p:nvPr>
        </p:nvSpPr>
        <p:spPr/>
        <p:txBody>
          <a:bodyPr/>
          <a:lstStyle/>
          <a:p>
            <a:r>
              <a:rPr lang="en-US" dirty="0"/>
              <a:t>Endophyte application</a:t>
            </a:r>
          </a:p>
        </p:txBody>
      </p:sp>
      <p:pic>
        <p:nvPicPr>
          <p:cNvPr id="5" name="Picture 4">
            <a:extLst>
              <a:ext uri="{FF2B5EF4-FFF2-40B4-BE49-F238E27FC236}">
                <a16:creationId xmlns:a16="http://schemas.microsoft.com/office/drawing/2014/main" id="{3DDA659F-BDAB-434E-A9D7-2F9B84D76B6A}"/>
              </a:ext>
            </a:extLst>
          </p:cNvPr>
          <p:cNvPicPr>
            <a:picLocks noChangeAspect="1"/>
          </p:cNvPicPr>
          <p:nvPr/>
        </p:nvPicPr>
        <p:blipFill rotWithShape="1">
          <a:blip r:embed="rId3"/>
          <a:srcRect l="19181" t="44532" r="3278" b="8523"/>
          <a:stretch/>
        </p:blipFill>
        <p:spPr>
          <a:xfrm>
            <a:off x="1026646" y="3691530"/>
            <a:ext cx="7090348" cy="2413417"/>
          </a:xfrm>
          <a:prstGeom prst="rect">
            <a:avLst/>
          </a:prstGeom>
        </p:spPr>
      </p:pic>
      <p:sp>
        <p:nvSpPr>
          <p:cNvPr id="6" name="TextBox 5">
            <a:extLst>
              <a:ext uri="{FF2B5EF4-FFF2-40B4-BE49-F238E27FC236}">
                <a16:creationId xmlns:a16="http://schemas.microsoft.com/office/drawing/2014/main" id="{EF040370-79FD-49F0-A22F-C6E29D77A7C7}"/>
              </a:ext>
            </a:extLst>
          </p:cNvPr>
          <p:cNvSpPr txBox="1"/>
          <p:nvPr/>
        </p:nvSpPr>
        <p:spPr>
          <a:xfrm>
            <a:off x="734518" y="1371240"/>
            <a:ext cx="6220918" cy="2308324"/>
          </a:xfrm>
          <a:prstGeom prst="rect">
            <a:avLst/>
          </a:prstGeom>
          <a:noFill/>
        </p:spPr>
        <p:txBody>
          <a:bodyPr wrap="square" rtlCol="0">
            <a:spAutoFit/>
          </a:bodyPr>
          <a:lstStyle/>
          <a:p>
            <a:r>
              <a:rPr lang="en-US" dirty="0"/>
              <a:t>Summer 2017</a:t>
            </a:r>
          </a:p>
          <a:p>
            <a:endParaRPr lang="en-US" dirty="0"/>
          </a:p>
          <a:p>
            <a:r>
              <a:rPr lang="en-US" dirty="0"/>
              <a:t>4 Idaho endophytes were applied in late May 2017 to the seeds prior to sowing.</a:t>
            </a:r>
          </a:p>
          <a:p>
            <a:endParaRPr lang="en-US" dirty="0"/>
          </a:p>
          <a:p>
            <a:r>
              <a:rPr lang="en-US" i="1" dirty="0"/>
              <a:t>L. </a:t>
            </a:r>
            <a:r>
              <a:rPr lang="en-US" i="1" dirty="0" err="1"/>
              <a:t>nitens</a:t>
            </a:r>
            <a:r>
              <a:rPr lang="en-US" i="1" dirty="0"/>
              <a:t> and X. </a:t>
            </a:r>
            <a:r>
              <a:rPr lang="en-US" i="1" dirty="0" err="1"/>
              <a:t>ellisii</a:t>
            </a:r>
            <a:r>
              <a:rPr lang="en-US" i="1" dirty="0"/>
              <a:t> </a:t>
            </a:r>
            <a:r>
              <a:rPr lang="en-US" dirty="0"/>
              <a:t>were applied to foliage in August 2017.</a:t>
            </a:r>
            <a:r>
              <a:rPr lang="en-US" i="1" dirty="0"/>
              <a:t> </a:t>
            </a:r>
            <a:r>
              <a:rPr lang="en-US" dirty="0"/>
              <a:t>These endophytes were sprayed on remaining untreated seedlings (~2.5 months old).</a:t>
            </a:r>
          </a:p>
        </p:txBody>
      </p:sp>
      <p:sp>
        <p:nvSpPr>
          <p:cNvPr id="7" name="CustomShape 4">
            <a:extLst>
              <a:ext uri="{FF2B5EF4-FFF2-40B4-BE49-F238E27FC236}">
                <a16:creationId xmlns:a16="http://schemas.microsoft.com/office/drawing/2014/main" id="{F94ADA8E-69D5-F242-BE27-A5A148046FDE}"/>
              </a:ext>
            </a:extLst>
          </p:cNvPr>
          <p:cNvSpPr/>
          <p:nvPr/>
        </p:nvSpPr>
        <p:spPr>
          <a:xfrm>
            <a:off x="6540840" y="182520"/>
            <a:ext cx="20307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Arial"/>
                <a:ea typeface="DejaVu Sans"/>
              </a:rPr>
              <a:t>Methods</a:t>
            </a:r>
            <a:endParaRPr lang="en-US" sz="1800" b="1" strike="noStrike" spc="-1" dirty="0">
              <a:latin typeface="Arial"/>
            </a:endParaRPr>
          </a:p>
        </p:txBody>
      </p:sp>
      <p:sp>
        <p:nvSpPr>
          <p:cNvPr id="8" name="CustomShape 1">
            <a:extLst>
              <a:ext uri="{FF2B5EF4-FFF2-40B4-BE49-F238E27FC236}">
                <a16:creationId xmlns:a16="http://schemas.microsoft.com/office/drawing/2014/main" id="{88AB490E-7E24-4C83-B392-F0E5F96F32C0}"/>
              </a:ext>
            </a:extLst>
          </p:cNvPr>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extLst>
      <p:ext uri="{BB962C8B-B14F-4D97-AF65-F5344CB8AC3E}">
        <p14:creationId xmlns:p14="http://schemas.microsoft.com/office/powerpoint/2010/main" val="254431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5B21-AA47-4066-AF9F-6D5B526C7C51}"/>
              </a:ext>
            </a:extLst>
          </p:cNvPr>
          <p:cNvSpPr>
            <a:spLocks noGrp="1"/>
          </p:cNvSpPr>
          <p:nvPr>
            <p:ph type="title"/>
          </p:nvPr>
        </p:nvSpPr>
        <p:spPr/>
        <p:txBody>
          <a:bodyPr/>
          <a:lstStyle/>
          <a:p>
            <a:r>
              <a:rPr lang="en-US" i="1" dirty="0" err="1"/>
              <a:t>Lophodermium</a:t>
            </a:r>
            <a:r>
              <a:rPr lang="en-US" i="1" dirty="0"/>
              <a:t> </a:t>
            </a:r>
            <a:r>
              <a:rPr lang="en-US" i="1" dirty="0" err="1"/>
              <a:t>nitens</a:t>
            </a:r>
            <a:r>
              <a:rPr lang="en-US" i="1" dirty="0"/>
              <a:t> </a:t>
            </a:r>
            <a:r>
              <a:rPr lang="en-US" dirty="0"/>
              <a:t>and</a:t>
            </a:r>
            <a:r>
              <a:rPr lang="en-US" i="1" dirty="0"/>
              <a:t> </a:t>
            </a:r>
            <a:r>
              <a:rPr lang="en-US" i="1" dirty="0" err="1"/>
              <a:t>Xylaria</a:t>
            </a:r>
            <a:r>
              <a:rPr lang="en-US" i="1" dirty="0"/>
              <a:t> </a:t>
            </a:r>
            <a:r>
              <a:rPr lang="en-US" i="1" dirty="0" err="1"/>
              <a:t>ellisii</a:t>
            </a:r>
            <a:endParaRPr lang="en-US" i="1" dirty="0"/>
          </a:p>
        </p:txBody>
      </p:sp>
      <p:sp>
        <p:nvSpPr>
          <p:cNvPr id="5" name="TextBox 4">
            <a:extLst>
              <a:ext uri="{FF2B5EF4-FFF2-40B4-BE49-F238E27FC236}">
                <a16:creationId xmlns:a16="http://schemas.microsoft.com/office/drawing/2014/main" id="{8ABF29D9-91FF-4A19-9EBB-F83766250FB8}"/>
              </a:ext>
            </a:extLst>
          </p:cNvPr>
          <p:cNvSpPr txBox="1"/>
          <p:nvPr/>
        </p:nvSpPr>
        <p:spPr>
          <a:xfrm>
            <a:off x="599607" y="1963711"/>
            <a:ext cx="4527029" cy="2585323"/>
          </a:xfrm>
          <a:prstGeom prst="rect">
            <a:avLst/>
          </a:prstGeom>
          <a:noFill/>
        </p:spPr>
        <p:txBody>
          <a:bodyPr wrap="square" rtlCol="0">
            <a:spAutoFit/>
          </a:bodyPr>
          <a:lstStyle/>
          <a:p>
            <a:r>
              <a:rPr lang="en-US" dirty="0"/>
              <a:t>- Provided by our Canadian </a:t>
            </a:r>
          </a:p>
          <a:p>
            <a:r>
              <a:rPr lang="en-US" dirty="0"/>
              <a:t>collaborators at J.D. Irving; isolated from</a:t>
            </a:r>
          </a:p>
          <a:p>
            <a:r>
              <a:rPr lang="en-US" dirty="0"/>
              <a:t>Eastern white pine</a:t>
            </a:r>
          </a:p>
          <a:p>
            <a:endParaRPr lang="en-US" dirty="0"/>
          </a:p>
          <a:p>
            <a:r>
              <a:rPr lang="en-US" dirty="0"/>
              <a:t>- High anti-fungal activity; in pure </a:t>
            </a:r>
          </a:p>
          <a:p>
            <a:r>
              <a:rPr lang="en-US" dirty="0"/>
              <a:t>culture inhibits </a:t>
            </a:r>
            <a:r>
              <a:rPr lang="en-US" i="1" dirty="0"/>
              <a:t>C. </a:t>
            </a:r>
            <a:r>
              <a:rPr lang="en-US" i="1" dirty="0" err="1"/>
              <a:t>ribicola</a:t>
            </a:r>
            <a:endParaRPr lang="en-US" dirty="0"/>
          </a:p>
          <a:p>
            <a:endParaRPr lang="en-US" dirty="0"/>
          </a:p>
          <a:p>
            <a:r>
              <a:rPr lang="en-US" dirty="0"/>
              <a:t>- </a:t>
            </a:r>
            <a:r>
              <a:rPr lang="en-US" i="1" dirty="0"/>
              <a:t>X. </a:t>
            </a:r>
            <a:r>
              <a:rPr lang="en-US" i="1" dirty="0" err="1"/>
              <a:t>ellisii</a:t>
            </a:r>
            <a:r>
              <a:rPr lang="en-US" i="1" dirty="0"/>
              <a:t> </a:t>
            </a:r>
            <a:r>
              <a:rPr lang="en-US" dirty="0"/>
              <a:t>produces griseofulvin.</a:t>
            </a:r>
            <a:r>
              <a:rPr lang="en-US" i="1" dirty="0"/>
              <a:t> </a:t>
            </a:r>
          </a:p>
          <a:p>
            <a:r>
              <a:rPr lang="en-US" i="1" dirty="0"/>
              <a:t>L. </a:t>
            </a:r>
            <a:r>
              <a:rPr lang="en-US" i="1" dirty="0" err="1"/>
              <a:t>nitens</a:t>
            </a:r>
            <a:r>
              <a:rPr lang="en-US" i="1" dirty="0"/>
              <a:t> </a:t>
            </a:r>
            <a:r>
              <a:rPr lang="en-US" dirty="0"/>
              <a:t>produces </a:t>
            </a:r>
            <a:r>
              <a:rPr lang="en-US" dirty="0" err="1"/>
              <a:t>pyrenophorol</a:t>
            </a:r>
            <a:r>
              <a:rPr lang="en-US" dirty="0"/>
              <a:t>.</a:t>
            </a:r>
          </a:p>
        </p:txBody>
      </p:sp>
      <p:pic>
        <p:nvPicPr>
          <p:cNvPr id="7" name="Picture 6">
            <a:extLst>
              <a:ext uri="{FF2B5EF4-FFF2-40B4-BE49-F238E27FC236}">
                <a16:creationId xmlns:a16="http://schemas.microsoft.com/office/drawing/2014/main" id="{5D6C8873-9C17-4AF9-B67E-5DE7018F1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288" y="1371240"/>
            <a:ext cx="4275553" cy="4047344"/>
          </a:xfrm>
          <a:prstGeom prst="rect">
            <a:avLst/>
          </a:prstGeom>
        </p:spPr>
      </p:pic>
      <p:sp>
        <p:nvSpPr>
          <p:cNvPr id="8" name="TextBox 7">
            <a:extLst>
              <a:ext uri="{FF2B5EF4-FFF2-40B4-BE49-F238E27FC236}">
                <a16:creationId xmlns:a16="http://schemas.microsoft.com/office/drawing/2014/main" id="{79E50D37-D37D-443A-80FD-B26D4E57B026}"/>
              </a:ext>
            </a:extLst>
          </p:cNvPr>
          <p:cNvSpPr txBox="1"/>
          <p:nvPr/>
        </p:nvSpPr>
        <p:spPr>
          <a:xfrm>
            <a:off x="4683288" y="5418584"/>
            <a:ext cx="4275553" cy="261610"/>
          </a:xfrm>
          <a:prstGeom prst="rect">
            <a:avLst/>
          </a:prstGeom>
          <a:noFill/>
        </p:spPr>
        <p:txBody>
          <a:bodyPr wrap="square" rtlCol="0">
            <a:spAutoFit/>
          </a:bodyPr>
          <a:lstStyle/>
          <a:p>
            <a:r>
              <a:rPr lang="en-US" sz="1100" dirty="0"/>
              <a:t>From </a:t>
            </a:r>
            <a:r>
              <a:rPr lang="en-US" sz="1100" dirty="0" err="1"/>
              <a:t>Sumarah</a:t>
            </a:r>
            <a:r>
              <a:rPr lang="en-US" sz="1100" dirty="0"/>
              <a:t> et al., 2015</a:t>
            </a:r>
          </a:p>
        </p:txBody>
      </p:sp>
      <p:sp>
        <p:nvSpPr>
          <p:cNvPr id="6" name="CustomShape 4">
            <a:extLst>
              <a:ext uri="{FF2B5EF4-FFF2-40B4-BE49-F238E27FC236}">
                <a16:creationId xmlns:a16="http://schemas.microsoft.com/office/drawing/2014/main" id="{44D24B89-D899-DB4E-86D9-4BEEB6D1CC6E}"/>
              </a:ext>
            </a:extLst>
          </p:cNvPr>
          <p:cNvSpPr/>
          <p:nvPr/>
        </p:nvSpPr>
        <p:spPr>
          <a:xfrm>
            <a:off x="6540840" y="182520"/>
            <a:ext cx="20307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Arial"/>
                <a:ea typeface="DejaVu Sans"/>
              </a:rPr>
              <a:t>Methods</a:t>
            </a:r>
            <a:endParaRPr lang="en-US" sz="1800" b="1" strike="noStrike" spc="-1" dirty="0">
              <a:latin typeface="Arial"/>
            </a:endParaRPr>
          </a:p>
        </p:txBody>
      </p:sp>
      <p:sp>
        <p:nvSpPr>
          <p:cNvPr id="9" name="CustomShape 1">
            <a:extLst>
              <a:ext uri="{FF2B5EF4-FFF2-40B4-BE49-F238E27FC236}">
                <a16:creationId xmlns:a16="http://schemas.microsoft.com/office/drawing/2014/main" id="{9A587EE2-C347-4426-B1A5-A0B3188BA510}"/>
              </a:ext>
            </a:extLst>
          </p:cNvPr>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extLst>
      <p:ext uri="{BB962C8B-B14F-4D97-AF65-F5344CB8AC3E}">
        <p14:creationId xmlns:p14="http://schemas.microsoft.com/office/powerpoint/2010/main" val="2913368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EFD4-F95E-46AB-8A84-AF1553227F54}"/>
              </a:ext>
            </a:extLst>
          </p:cNvPr>
          <p:cNvSpPr>
            <a:spLocks noGrp="1"/>
          </p:cNvSpPr>
          <p:nvPr>
            <p:ph type="title"/>
          </p:nvPr>
        </p:nvSpPr>
        <p:spPr/>
        <p:txBody>
          <a:bodyPr/>
          <a:lstStyle/>
          <a:p>
            <a:r>
              <a:rPr lang="en-US" sz="3600" dirty="0"/>
              <a:t>WPBR Inoculation (What it looked like)</a:t>
            </a:r>
          </a:p>
        </p:txBody>
      </p:sp>
      <p:pic>
        <p:nvPicPr>
          <p:cNvPr id="6146" name="Picture 2" descr="https://www.fs.usda.gov/Internet/FSE_MEDIA/stelprdb5279353_m.jpg">
            <a:extLst>
              <a:ext uri="{FF2B5EF4-FFF2-40B4-BE49-F238E27FC236}">
                <a16:creationId xmlns:a16="http://schemas.microsoft.com/office/drawing/2014/main" id="{86A5C9AF-2F12-45D2-9884-D30013791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813" y="1500888"/>
            <a:ext cx="4257206" cy="303675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bugwoodcloud.org/images/768x512/1467441.jpg">
            <a:extLst>
              <a:ext uri="{FF2B5EF4-FFF2-40B4-BE49-F238E27FC236}">
                <a16:creationId xmlns:a16="http://schemas.microsoft.com/office/drawing/2014/main" id="{5C7A7184-A1AA-4457-9B3E-DE0CA8D2E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981" y="3019267"/>
            <a:ext cx="4257206" cy="30367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3F130DD-0500-41BB-AD01-24307132C895}"/>
              </a:ext>
            </a:extLst>
          </p:cNvPr>
          <p:cNvSpPr txBox="1"/>
          <p:nvPr/>
        </p:nvSpPr>
        <p:spPr>
          <a:xfrm>
            <a:off x="284813" y="4540048"/>
            <a:ext cx="3725056" cy="261610"/>
          </a:xfrm>
          <a:prstGeom prst="rect">
            <a:avLst/>
          </a:prstGeom>
          <a:noFill/>
        </p:spPr>
        <p:txBody>
          <a:bodyPr wrap="square" rtlCol="0">
            <a:spAutoFit/>
          </a:bodyPr>
          <a:lstStyle/>
          <a:p>
            <a:r>
              <a:rPr lang="en-US" sz="1100" dirty="0"/>
              <a:t>Photos from USDA Forest Service</a:t>
            </a:r>
          </a:p>
        </p:txBody>
      </p:sp>
      <p:sp>
        <p:nvSpPr>
          <p:cNvPr id="6" name="CustomShape 4">
            <a:extLst>
              <a:ext uri="{FF2B5EF4-FFF2-40B4-BE49-F238E27FC236}">
                <a16:creationId xmlns:a16="http://schemas.microsoft.com/office/drawing/2014/main" id="{A76D276C-71C6-D048-8F12-B49F0C304B87}"/>
              </a:ext>
            </a:extLst>
          </p:cNvPr>
          <p:cNvSpPr/>
          <p:nvPr/>
        </p:nvSpPr>
        <p:spPr>
          <a:xfrm>
            <a:off x="6540840" y="182520"/>
            <a:ext cx="20307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Arial"/>
                <a:ea typeface="DejaVu Sans"/>
              </a:rPr>
              <a:t>Methods</a:t>
            </a:r>
            <a:endParaRPr lang="en-US" sz="1800" b="1" strike="noStrike" spc="-1" dirty="0">
              <a:latin typeface="Arial"/>
            </a:endParaRPr>
          </a:p>
        </p:txBody>
      </p:sp>
      <p:sp>
        <p:nvSpPr>
          <p:cNvPr id="7" name="CustomShape 1">
            <a:extLst>
              <a:ext uri="{FF2B5EF4-FFF2-40B4-BE49-F238E27FC236}">
                <a16:creationId xmlns:a16="http://schemas.microsoft.com/office/drawing/2014/main" id="{30602B9A-4404-4931-814B-03004B86C896}"/>
              </a:ext>
            </a:extLst>
          </p:cNvPr>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extLst>
      <p:ext uri="{BB962C8B-B14F-4D97-AF65-F5344CB8AC3E}">
        <p14:creationId xmlns:p14="http://schemas.microsoft.com/office/powerpoint/2010/main" val="3375391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10403-AF38-4ABC-AF07-8EC6593483F5}"/>
              </a:ext>
            </a:extLst>
          </p:cNvPr>
          <p:cNvSpPr>
            <a:spLocks noGrp="1"/>
          </p:cNvSpPr>
          <p:nvPr>
            <p:ph type="title"/>
          </p:nvPr>
        </p:nvSpPr>
        <p:spPr/>
        <p:txBody>
          <a:bodyPr/>
          <a:lstStyle/>
          <a:p>
            <a:r>
              <a:rPr lang="en-US" dirty="0"/>
              <a:t>Currently…</a:t>
            </a:r>
          </a:p>
        </p:txBody>
      </p:sp>
      <p:sp>
        <p:nvSpPr>
          <p:cNvPr id="4" name="TextBox 3">
            <a:extLst>
              <a:ext uri="{FF2B5EF4-FFF2-40B4-BE49-F238E27FC236}">
                <a16:creationId xmlns:a16="http://schemas.microsoft.com/office/drawing/2014/main" id="{662B9B25-B214-4C5B-A6E4-82CF12E1BD00}"/>
              </a:ext>
            </a:extLst>
          </p:cNvPr>
          <p:cNvSpPr txBox="1"/>
          <p:nvPr/>
        </p:nvSpPr>
        <p:spPr>
          <a:xfrm>
            <a:off x="659567" y="1543987"/>
            <a:ext cx="8026873" cy="3139321"/>
          </a:xfrm>
          <a:prstGeom prst="rect">
            <a:avLst/>
          </a:prstGeom>
          <a:noFill/>
        </p:spPr>
        <p:txBody>
          <a:bodyPr wrap="square" rtlCol="0">
            <a:spAutoFit/>
          </a:bodyPr>
          <a:lstStyle/>
          <a:p>
            <a:endParaRPr lang="en-US" b="0" dirty="0">
              <a:effectLst/>
            </a:endParaRPr>
          </a:p>
          <a:p>
            <a:r>
              <a:rPr lang="en-US" dirty="0"/>
              <a:t>2019: Planted inoculated seedlings in nursery beds. Did not see expected disease symptoms and resistant responses. (Data collection was to have begun in June, 2019.) So, Dave Foushee at the CDA Nursery re-inoculated with rust in Sept.</a:t>
            </a:r>
          </a:p>
          <a:p>
            <a:endParaRPr lang="en-US" b="0" dirty="0">
              <a:effectLst/>
            </a:endParaRPr>
          </a:p>
          <a:p>
            <a:r>
              <a:rPr lang="en-US" dirty="0"/>
              <a:t>2020: no rust symptoms</a:t>
            </a:r>
          </a:p>
          <a:p>
            <a:r>
              <a:rPr lang="en-US" dirty="0"/>
              <a:t>.</a:t>
            </a:r>
            <a:endParaRPr lang="en-US" b="0" dirty="0">
              <a:effectLst/>
            </a:endParaRPr>
          </a:p>
          <a:p>
            <a:r>
              <a:rPr lang="en-US" dirty="0"/>
              <a:t>2021: final scoring: no rust symptoms.</a:t>
            </a:r>
            <a:endParaRPr lang="en-US" b="0" dirty="0">
              <a:effectLst/>
            </a:endParaRPr>
          </a:p>
          <a:p>
            <a:br>
              <a:rPr lang="en-US" dirty="0"/>
            </a:br>
            <a:endParaRPr lang="en-US" dirty="0"/>
          </a:p>
        </p:txBody>
      </p:sp>
      <p:sp>
        <p:nvSpPr>
          <p:cNvPr id="5" name="CustomShape 4">
            <a:extLst>
              <a:ext uri="{FF2B5EF4-FFF2-40B4-BE49-F238E27FC236}">
                <a16:creationId xmlns:a16="http://schemas.microsoft.com/office/drawing/2014/main" id="{6B016EEF-252E-B149-84C5-4910C9184143}"/>
              </a:ext>
            </a:extLst>
          </p:cNvPr>
          <p:cNvSpPr/>
          <p:nvPr/>
        </p:nvSpPr>
        <p:spPr>
          <a:xfrm>
            <a:off x="6540840" y="182520"/>
            <a:ext cx="20307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Arial"/>
                <a:ea typeface="DejaVu Sans"/>
              </a:rPr>
              <a:t>Methods</a:t>
            </a:r>
            <a:endParaRPr lang="en-US" sz="1800" b="1" strike="noStrike" spc="-1" dirty="0">
              <a:latin typeface="Arial"/>
            </a:endParaRPr>
          </a:p>
        </p:txBody>
      </p:sp>
      <p:sp>
        <p:nvSpPr>
          <p:cNvPr id="6" name="CustomShape 1">
            <a:extLst>
              <a:ext uri="{FF2B5EF4-FFF2-40B4-BE49-F238E27FC236}">
                <a16:creationId xmlns:a16="http://schemas.microsoft.com/office/drawing/2014/main" id="{0F4F4725-F3E0-4B55-BFD9-CA63D6003ACF}"/>
              </a:ext>
            </a:extLst>
          </p:cNvPr>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extLst>
      <p:ext uri="{BB962C8B-B14F-4D97-AF65-F5344CB8AC3E}">
        <p14:creationId xmlns:p14="http://schemas.microsoft.com/office/powerpoint/2010/main" val="2400424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457200" y="685800"/>
            <a:ext cx="8228880" cy="685080"/>
          </a:xfrm>
          <a:prstGeom prst="rect">
            <a:avLst/>
          </a:prstGeom>
          <a:noFill/>
          <a:ln>
            <a:noFill/>
          </a:ln>
        </p:spPr>
        <p:style>
          <a:lnRef idx="0">
            <a:scrgbClr r="0" g="0" b="0"/>
          </a:lnRef>
          <a:fillRef idx="0">
            <a:scrgbClr r="0" g="0" b="0"/>
          </a:fillRef>
          <a:effectRef idx="0">
            <a:scrgbClr r="0" g="0" b="0"/>
          </a:effectRef>
          <a:fontRef idx="minor"/>
        </p:style>
      </p:sp>
      <p:sp>
        <p:nvSpPr>
          <p:cNvPr id="104" name="CustomShape 2"/>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latin typeface="Arial"/>
              </a:rPr>
              <a:t>Center for Advanced Forestry Systems 2020 Meeting</a:t>
            </a:r>
            <a:endParaRPr lang="en-US" sz="1200" b="0" strike="noStrike" spc="-1">
              <a:latin typeface="Arial"/>
            </a:endParaRPr>
          </a:p>
        </p:txBody>
      </p:sp>
      <p:sp>
        <p:nvSpPr>
          <p:cNvPr id="105" name="CustomShape 3"/>
          <p:cNvSpPr/>
          <p:nvPr/>
        </p:nvSpPr>
        <p:spPr>
          <a:xfrm>
            <a:off x="457200" y="1371600"/>
            <a:ext cx="8228880" cy="4723560"/>
          </a:xfrm>
          <a:prstGeom prst="rect">
            <a:avLst/>
          </a:prstGeom>
          <a:noFill/>
          <a:ln>
            <a:noFill/>
          </a:ln>
        </p:spPr>
        <p:style>
          <a:lnRef idx="0">
            <a:scrgbClr r="0" g="0" b="0"/>
          </a:lnRef>
          <a:fillRef idx="0">
            <a:scrgbClr r="0" g="0" b="0"/>
          </a:fillRef>
          <a:effectRef idx="0">
            <a:scrgbClr r="0" g="0" b="0"/>
          </a:effectRef>
          <a:fontRef idx="minor"/>
        </p:style>
      </p:sp>
      <p:sp>
        <p:nvSpPr>
          <p:cNvPr id="106" name="CustomShape 4"/>
          <p:cNvSpPr/>
          <p:nvPr/>
        </p:nvSpPr>
        <p:spPr>
          <a:xfrm>
            <a:off x="6851520" y="182520"/>
            <a:ext cx="166212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Trebuchet MS"/>
                <a:ea typeface="DejaVu Sans"/>
              </a:rPr>
              <a:t>Major Findings</a:t>
            </a:r>
            <a:endParaRPr lang="en-US" sz="1800" b="1" strike="noStrike" spc="-1" dirty="0">
              <a:latin typeface="Arial"/>
            </a:endParaRPr>
          </a:p>
        </p:txBody>
      </p:sp>
      <p:pic>
        <p:nvPicPr>
          <p:cNvPr id="3" name="Picture 2">
            <a:extLst>
              <a:ext uri="{FF2B5EF4-FFF2-40B4-BE49-F238E27FC236}">
                <a16:creationId xmlns:a16="http://schemas.microsoft.com/office/drawing/2014/main" id="{F2807948-C2AA-4144-AD17-A1BC078F2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014" y="546840"/>
            <a:ext cx="7235252" cy="5357923"/>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001CF-A0E6-4731-AA29-6A2186B8F074}"/>
              </a:ext>
            </a:extLst>
          </p:cNvPr>
          <p:cNvSpPr>
            <a:spLocks noGrp="1"/>
          </p:cNvSpPr>
          <p:nvPr>
            <p:ph type="title"/>
          </p:nvPr>
        </p:nvSpPr>
        <p:spPr/>
        <p:txBody>
          <a:bodyPr/>
          <a:lstStyle/>
          <a:p>
            <a:r>
              <a:rPr lang="en-US" dirty="0"/>
              <a:t>Endophyte #2</a:t>
            </a:r>
          </a:p>
        </p:txBody>
      </p:sp>
      <p:sp>
        <p:nvSpPr>
          <p:cNvPr id="3" name="TextBox 2">
            <a:extLst>
              <a:ext uri="{FF2B5EF4-FFF2-40B4-BE49-F238E27FC236}">
                <a16:creationId xmlns:a16="http://schemas.microsoft.com/office/drawing/2014/main" id="{6161A88F-967F-4A11-B96F-5CC030CF3095}"/>
              </a:ext>
            </a:extLst>
          </p:cNvPr>
          <p:cNvSpPr txBox="1"/>
          <p:nvPr/>
        </p:nvSpPr>
        <p:spPr>
          <a:xfrm>
            <a:off x="457200" y="1618938"/>
            <a:ext cx="7727430" cy="2308324"/>
          </a:xfrm>
          <a:prstGeom prst="rect">
            <a:avLst/>
          </a:prstGeom>
          <a:noFill/>
        </p:spPr>
        <p:txBody>
          <a:bodyPr wrap="square" rtlCol="0">
            <a:spAutoFit/>
          </a:bodyPr>
          <a:lstStyle/>
          <a:p>
            <a:r>
              <a:rPr lang="en-US" i="1" dirty="0"/>
              <a:t>Streptomyces</a:t>
            </a:r>
            <a:r>
              <a:rPr lang="en-US" dirty="0"/>
              <a:t> sp.</a:t>
            </a:r>
          </a:p>
          <a:p>
            <a:endParaRPr lang="en-US" dirty="0"/>
          </a:p>
          <a:p>
            <a:r>
              <a:rPr lang="en-US" dirty="0"/>
              <a:t>Demonstrates </a:t>
            </a:r>
          </a:p>
          <a:p>
            <a:r>
              <a:rPr lang="en-US" dirty="0"/>
              <a:t>extensive antagonistic</a:t>
            </a:r>
          </a:p>
          <a:p>
            <a:r>
              <a:rPr lang="en-US" dirty="0"/>
              <a:t>behavior towards </a:t>
            </a:r>
          </a:p>
          <a:p>
            <a:r>
              <a:rPr lang="en-US" dirty="0"/>
              <a:t>many fungi that have </a:t>
            </a:r>
          </a:p>
          <a:p>
            <a:r>
              <a:rPr lang="en-US" dirty="0"/>
              <a:t>been grown in its </a:t>
            </a:r>
          </a:p>
          <a:p>
            <a:r>
              <a:rPr lang="en-US" dirty="0"/>
              <a:t>presence.</a:t>
            </a:r>
          </a:p>
        </p:txBody>
      </p:sp>
      <p:pic>
        <p:nvPicPr>
          <p:cNvPr id="4098" name="Picture 2" descr="Image may contain: drink">
            <a:extLst>
              <a:ext uri="{FF2B5EF4-FFF2-40B4-BE49-F238E27FC236}">
                <a16:creationId xmlns:a16="http://schemas.microsoft.com/office/drawing/2014/main" id="{33425933-6323-4362-8163-3457DB26E4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043" r="12436" b="2538"/>
          <a:stretch/>
        </p:blipFill>
        <p:spPr bwMode="auto">
          <a:xfrm>
            <a:off x="4676931" y="1618938"/>
            <a:ext cx="2488367" cy="427219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543534FC-1C4C-4D48-965F-4FB7F809B74B}"/>
              </a:ext>
            </a:extLst>
          </p:cNvPr>
          <p:cNvCxnSpPr/>
          <p:nvPr/>
        </p:nvCxnSpPr>
        <p:spPr>
          <a:xfrm>
            <a:off x="4320915" y="1658255"/>
            <a:ext cx="974361" cy="7195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483781B-309C-4EEB-8B33-071C58A148CD}"/>
              </a:ext>
            </a:extLst>
          </p:cNvPr>
          <p:cNvCxnSpPr/>
          <p:nvPr/>
        </p:nvCxnSpPr>
        <p:spPr>
          <a:xfrm>
            <a:off x="4092314" y="3253639"/>
            <a:ext cx="974361" cy="7195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E555153-6735-4FA8-AA36-C87B636C377D}"/>
              </a:ext>
            </a:extLst>
          </p:cNvPr>
          <p:cNvSpPr txBox="1"/>
          <p:nvPr/>
        </p:nvSpPr>
        <p:spPr>
          <a:xfrm>
            <a:off x="3526436" y="1222184"/>
            <a:ext cx="1588958" cy="369332"/>
          </a:xfrm>
          <a:prstGeom prst="rect">
            <a:avLst/>
          </a:prstGeom>
          <a:noFill/>
        </p:spPr>
        <p:txBody>
          <a:bodyPr wrap="square" rtlCol="0">
            <a:spAutoFit/>
          </a:bodyPr>
          <a:lstStyle/>
          <a:p>
            <a:r>
              <a:rPr lang="en-US" dirty="0">
                <a:solidFill>
                  <a:srgbClr val="FF0000"/>
                </a:solidFill>
              </a:rPr>
              <a:t>Control plate</a:t>
            </a:r>
          </a:p>
        </p:txBody>
      </p:sp>
      <p:sp>
        <p:nvSpPr>
          <p:cNvPr id="10" name="TextBox 9">
            <a:extLst>
              <a:ext uri="{FF2B5EF4-FFF2-40B4-BE49-F238E27FC236}">
                <a16:creationId xmlns:a16="http://schemas.microsoft.com/office/drawing/2014/main" id="{21E6B3C9-80BB-4911-8AE6-785401A828F5}"/>
              </a:ext>
            </a:extLst>
          </p:cNvPr>
          <p:cNvSpPr txBox="1"/>
          <p:nvPr/>
        </p:nvSpPr>
        <p:spPr>
          <a:xfrm>
            <a:off x="3177916" y="2469593"/>
            <a:ext cx="2203553" cy="646331"/>
          </a:xfrm>
          <a:prstGeom prst="rect">
            <a:avLst/>
          </a:prstGeom>
          <a:noFill/>
        </p:spPr>
        <p:txBody>
          <a:bodyPr wrap="square" rtlCol="0">
            <a:spAutoFit/>
          </a:bodyPr>
          <a:lstStyle/>
          <a:p>
            <a:r>
              <a:rPr lang="en-US" dirty="0">
                <a:solidFill>
                  <a:srgbClr val="FF0000"/>
                </a:solidFill>
              </a:rPr>
              <a:t>Test plate with Endophyte 2</a:t>
            </a:r>
          </a:p>
        </p:txBody>
      </p:sp>
      <p:sp>
        <p:nvSpPr>
          <p:cNvPr id="11" name="CustomShape 4">
            <a:extLst>
              <a:ext uri="{FF2B5EF4-FFF2-40B4-BE49-F238E27FC236}">
                <a16:creationId xmlns:a16="http://schemas.microsoft.com/office/drawing/2014/main" id="{8FD2658B-AFB6-0241-8AFA-B5196026CCB1}"/>
              </a:ext>
            </a:extLst>
          </p:cNvPr>
          <p:cNvSpPr/>
          <p:nvPr/>
        </p:nvSpPr>
        <p:spPr>
          <a:xfrm>
            <a:off x="6851520" y="182520"/>
            <a:ext cx="166212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Trebuchet MS"/>
                <a:ea typeface="DejaVu Sans"/>
              </a:rPr>
              <a:t>Major Findings</a:t>
            </a:r>
            <a:endParaRPr lang="en-US" sz="1800" b="1" strike="noStrike" spc="-1" dirty="0">
              <a:latin typeface="Arial"/>
            </a:endParaRPr>
          </a:p>
        </p:txBody>
      </p:sp>
      <p:sp>
        <p:nvSpPr>
          <p:cNvPr id="12" name="CustomShape 1">
            <a:extLst>
              <a:ext uri="{FF2B5EF4-FFF2-40B4-BE49-F238E27FC236}">
                <a16:creationId xmlns:a16="http://schemas.microsoft.com/office/drawing/2014/main" id="{06498D5B-BE99-4A52-960A-E8181387A2B9}"/>
              </a:ext>
            </a:extLst>
          </p:cNvPr>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extLst>
      <p:ext uri="{BB962C8B-B14F-4D97-AF65-F5344CB8AC3E}">
        <p14:creationId xmlns:p14="http://schemas.microsoft.com/office/powerpoint/2010/main" val="3939966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attachment.outlook.office.net/owa/marl2460@vandals.uidaho.edu/service.svc/s/GetFileAttachment?id=AAMkADJjNzdjZDRlLTU2NDAtNDdlMy1iZWQ0LTNhOGUxNWIxZjA2YwBGAAAAAABex0tA3SznSoiVuilcYUY1BwCCLpOE3q5pRqLMdbnyJIriAAAAAAEMAACCLpOE3q5pRqLMdbnyJIriAADfQdqnAAABEgAQAIOHR9KhJ8RPujBx4%2FquTvk%3D&amp;X-OWA-CANARY=ogN0_utZYkOY0VqF3WnR4jCWkhiUwtUYRDLgsnjmMoAilR5fttCy30N-sfhlfwICYcXAutSWVeQ.&amp;token=eyJhbGciOiJSUzI1NiIsImtpZCI6IjA2MDBGOUY2NzQ2MjA3MzdFNzM0MDRFMjg3QzQ1QTgxOENCN0NFQjgiLCJ4NXQiOiJCZ0Q1OW5SaUJ6Zm5OQVRpaDhSYWdZeTN6cmciLCJ0eXAiOiJKV1QifQ.eyJ2ZXIiOiJFeGNoYW5nZS5DYWxsYmFjay5WMSIsImFwcGN0eHNlbmRlciI6Ik93YURvd25sb2FkQDdlYmM2YjYzLTU3OTItNGExOS1iMjBiLTA0YjgyNjA0ODg1MyIsImFwcGN0eCI6IntcIm1zZXhjaHByb3RcIjpcIm93YVwiLFwicHJpbWFyeXNpZFwiOlwiUy0xLTUtMjEtMzgzNTMyNTgzOC0xNjIyOTMzNDc3LTE1NTUzOTA1NjctMzkyMDI5MDNcIixcInB1aWRcIjpcIjExNTM5MDY2NjExNTkyMDQ1NDJcIixcIm9pZFwiOlwiNzVkNDdiNjUtY2RhMS00ZDRjLWFlODEtNDVjMDBhNTE3ZTg3XCIsXCJzY29wZVwiOlwiT3dhRG93bmxvYWRcIn0iLCJuYmYiOjE1MjcyODk1NTMsImV4cCI6MTUyNzI5MDE1MywiaXNzIjoiMDAwMDAwMDItMDAwMC0wZmYxLWNlMDAtMDAwMDAwMDAwMDAwQDdlYmM2YjYzLTU3OTItNGExOS1iMjBiLTA0YjgyNjA0ODg1MyIsImF1ZCI6IjAwMDAwMDAyLTAwMDAtMGZmMS1jZTAwLTAwMDAwMDAwMDAwMC9hdHRhY2htZW50Lm91dGxvb2sub2ZmaWNlLm5ldEA3ZWJjNmI2My01NzkyLTRhMTktYjIwYi0wNGI4MjYwNDg4NTMifQ.YJekM-_7OgTw-5N-XWjVVkQL6Z5jKg4FsCDWc6IsYcXfWqO2ICx6sL1dJClkXiSQf6Z_as_n2kGOoUj7vODs9LLweIOnQS2ouW9l6qupjqx2l6ncwmKIDoqQz7wc_9XTuMsRLG12seiFWeMH6BIjKmfrnDVfHzkLRJAvWpO_IJRnvQjRAylhRbLlAI6BDgCZHKHqVeqm3TnaaHUZCod8QZcJicqA3v5yUbTbe6GCudXtQczg0Qr8KwEEEf5yMB8KY0DdkaO2ADxmK31_2Sv93aVVMrE48ZdqitPO9O8jcIcHcwJjNn5Mo6DELoraTGQFI72QXAacFuXw1ZAPOAI_UA&amp;owa=outlook.office.com&amp;isImagePreview=True">
            <a:extLst>
              <a:ext uri="{FF2B5EF4-FFF2-40B4-BE49-F238E27FC236}">
                <a16:creationId xmlns:a16="http://schemas.microsoft.com/office/drawing/2014/main" id="{23DA4EF3-2C11-4F09-ABCB-1A8AAA1EE1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35" r="12988" b="1858"/>
          <a:stretch/>
        </p:blipFill>
        <p:spPr bwMode="auto">
          <a:xfrm>
            <a:off x="2893102" y="939081"/>
            <a:ext cx="3093743" cy="51918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D28932-6478-4F4E-9088-14D41CFCD4BE}"/>
              </a:ext>
            </a:extLst>
          </p:cNvPr>
          <p:cNvSpPr txBox="1"/>
          <p:nvPr/>
        </p:nvSpPr>
        <p:spPr>
          <a:xfrm>
            <a:off x="6100997" y="3831624"/>
            <a:ext cx="4242216" cy="1754326"/>
          </a:xfrm>
          <a:prstGeom prst="rect">
            <a:avLst/>
          </a:prstGeom>
          <a:noFill/>
        </p:spPr>
        <p:txBody>
          <a:bodyPr wrap="square" rtlCol="0">
            <a:spAutoFit/>
          </a:bodyPr>
          <a:lstStyle/>
          <a:p>
            <a:r>
              <a:rPr lang="en-US" i="1" dirty="0"/>
              <a:t>Streptomyces</a:t>
            </a:r>
            <a:r>
              <a:rPr lang="en-US" dirty="0"/>
              <a:t> (top plate, left) completely inhibiting the </a:t>
            </a:r>
          </a:p>
          <a:p>
            <a:r>
              <a:rPr lang="en-US" dirty="0"/>
              <a:t>growth of a needle fungus </a:t>
            </a:r>
          </a:p>
          <a:p>
            <a:r>
              <a:rPr lang="en-US" dirty="0"/>
              <a:t>(top plate, right). Bottom </a:t>
            </a:r>
          </a:p>
          <a:p>
            <a:r>
              <a:rPr lang="en-US" dirty="0"/>
              <a:t>right is control plate of </a:t>
            </a:r>
          </a:p>
          <a:p>
            <a:r>
              <a:rPr lang="en-US" dirty="0"/>
              <a:t>needle fungus.</a:t>
            </a:r>
          </a:p>
        </p:txBody>
      </p:sp>
      <p:sp>
        <p:nvSpPr>
          <p:cNvPr id="6" name="TextBox 5">
            <a:extLst>
              <a:ext uri="{FF2B5EF4-FFF2-40B4-BE49-F238E27FC236}">
                <a16:creationId xmlns:a16="http://schemas.microsoft.com/office/drawing/2014/main" id="{4E4E9602-0EEE-4278-9CD5-18F45D985EA0}"/>
              </a:ext>
            </a:extLst>
          </p:cNvPr>
          <p:cNvSpPr txBox="1"/>
          <p:nvPr/>
        </p:nvSpPr>
        <p:spPr>
          <a:xfrm>
            <a:off x="194872" y="164892"/>
            <a:ext cx="6985417" cy="769441"/>
          </a:xfrm>
          <a:prstGeom prst="rect">
            <a:avLst/>
          </a:prstGeom>
          <a:noFill/>
        </p:spPr>
        <p:txBody>
          <a:bodyPr wrap="square" rtlCol="0">
            <a:spAutoFit/>
          </a:bodyPr>
          <a:lstStyle/>
          <a:p>
            <a:r>
              <a:rPr lang="en-US" sz="4400" dirty="0">
                <a:latin typeface="+mj-lt"/>
              </a:rPr>
              <a:t>100% Inhibition</a:t>
            </a:r>
          </a:p>
        </p:txBody>
      </p:sp>
      <p:sp>
        <p:nvSpPr>
          <p:cNvPr id="7" name="CustomShape 4">
            <a:extLst>
              <a:ext uri="{FF2B5EF4-FFF2-40B4-BE49-F238E27FC236}">
                <a16:creationId xmlns:a16="http://schemas.microsoft.com/office/drawing/2014/main" id="{799CDACA-9F06-C848-9B32-0FFECF918618}"/>
              </a:ext>
            </a:extLst>
          </p:cNvPr>
          <p:cNvSpPr/>
          <p:nvPr/>
        </p:nvSpPr>
        <p:spPr>
          <a:xfrm>
            <a:off x="6851520" y="182520"/>
            <a:ext cx="166212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Trebuchet MS"/>
                <a:ea typeface="DejaVu Sans"/>
              </a:rPr>
              <a:t>Major Findings</a:t>
            </a:r>
            <a:endParaRPr lang="en-US" sz="1800" b="1" strike="noStrike" spc="-1" dirty="0">
              <a:latin typeface="Arial"/>
            </a:endParaRPr>
          </a:p>
        </p:txBody>
      </p:sp>
      <p:sp>
        <p:nvSpPr>
          <p:cNvPr id="8" name="CustomShape 1">
            <a:extLst>
              <a:ext uri="{FF2B5EF4-FFF2-40B4-BE49-F238E27FC236}">
                <a16:creationId xmlns:a16="http://schemas.microsoft.com/office/drawing/2014/main" id="{1429BDFE-FDCD-4EAD-B4C7-82D8CF064ECA}"/>
              </a:ext>
            </a:extLst>
          </p:cNvPr>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extLst>
      <p:ext uri="{BB962C8B-B14F-4D97-AF65-F5344CB8AC3E}">
        <p14:creationId xmlns:p14="http://schemas.microsoft.com/office/powerpoint/2010/main" val="1240897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86BF09-2798-463F-B6E2-434612502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111" y="637151"/>
            <a:ext cx="7083778" cy="5312834"/>
          </a:xfrm>
          <a:prstGeom prst="rect">
            <a:avLst/>
          </a:prstGeom>
        </p:spPr>
      </p:pic>
      <p:sp>
        <p:nvSpPr>
          <p:cNvPr id="3" name="CustomShape 4">
            <a:extLst>
              <a:ext uri="{FF2B5EF4-FFF2-40B4-BE49-F238E27FC236}">
                <a16:creationId xmlns:a16="http://schemas.microsoft.com/office/drawing/2014/main" id="{29049572-69D9-B146-AC7B-E9B8A2184986}"/>
              </a:ext>
            </a:extLst>
          </p:cNvPr>
          <p:cNvSpPr/>
          <p:nvPr/>
        </p:nvSpPr>
        <p:spPr>
          <a:xfrm>
            <a:off x="6851520" y="182520"/>
            <a:ext cx="166212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Trebuchet MS"/>
                <a:ea typeface="DejaVu Sans"/>
              </a:rPr>
              <a:t>Major Findings</a:t>
            </a:r>
            <a:endParaRPr lang="en-US" sz="1800" b="1" strike="noStrike" spc="-1" dirty="0">
              <a:latin typeface="Arial"/>
            </a:endParaRPr>
          </a:p>
        </p:txBody>
      </p:sp>
      <p:sp>
        <p:nvSpPr>
          <p:cNvPr id="4" name="CustomShape 1">
            <a:extLst>
              <a:ext uri="{FF2B5EF4-FFF2-40B4-BE49-F238E27FC236}">
                <a16:creationId xmlns:a16="http://schemas.microsoft.com/office/drawing/2014/main" id="{5A5D3B62-09B1-409C-989C-5C6BCFB2F705}"/>
              </a:ext>
            </a:extLst>
          </p:cNvPr>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extLst>
      <p:ext uri="{BB962C8B-B14F-4D97-AF65-F5344CB8AC3E}">
        <p14:creationId xmlns:p14="http://schemas.microsoft.com/office/powerpoint/2010/main" val="773765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210F7E-1CBF-4C27-AEA2-5B6403B43A4F}"/>
              </a:ext>
            </a:extLst>
          </p:cNvPr>
          <p:cNvSpPr txBox="1"/>
          <p:nvPr/>
        </p:nvSpPr>
        <p:spPr>
          <a:xfrm>
            <a:off x="487180" y="546840"/>
            <a:ext cx="7809875" cy="707886"/>
          </a:xfrm>
          <a:prstGeom prst="rect">
            <a:avLst/>
          </a:prstGeom>
          <a:noFill/>
        </p:spPr>
        <p:txBody>
          <a:bodyPr wrap="square" rtlCol="0">
            <a:spAutoFit/>
          </a:bodyPr>
          <a:lstStyle/>
          <a:p>
            <a:r>
              <a:rPr lang="en-US" sz="4000" dirty="0"/>
              <a:t>Bacterial Endophytes</a:t>
            </a:r>
          </a:p>
        </p:txBody>
      </p:sp>
      <p:sp>
        <p:nvSpPr>
          <p:cNvPr id="4" name="TextBox 3">
            <a:extLst>
              <a:ext uri="{FF2B5EF4-FFF2-40B4-BE49-F238E27FC236}">
                <a16:creationId xmlns:a16="http://schemas.microsoft.com/office/drawing/2014/main" id="{3969EDB9-0AED-48B6-98E5-0A98E16B2CC7}"/>
              </a:ext>
            </a:extLst>
          </p:cNvPr>
          <p:cNvSpPr txBox="1"/>
          <p:nvPr/>
        </p:nvSpPr>
        <p:spPr>
          <a:xfrm>
            <a:off x="539646" y="1439056"/>
            <a:ext cx="3852472" cy="4401205"/>
          </a:xfrm>
          <a:prstGeom prst="rect">
            <a:avLst/>
          </a:prstGeom>
          <a:noFill/>
        </p:spPr>
        <p:txBody>
          <a:bodyPr wrap="square" rtlCol="0">
            <a:spAutoFit/>
          </a:bodyPr>
          <a:lstStyle/>
          <a:p>
            <a:r>
              <a:rPr lang="en-US" sz="2800" i="1" dirty="0"/>
              <a:t>Streptomyces </a:t>
            </a:r>
          </a:p>
          <a:p>
            <a:endParaRPr lang="en-US" sz="2800" dirty="0"/>
          </a:p>
          <a:p>
            <a:r>
              <a:rPr lang="en-US" sz="2800" dirty="0"/>
              <a:t>Inhibition of 8 different WWP seed fungi:</a:t>
            </a:r>
          </a:p>
          <a:p>
            <a:r>
              <a:rPr lang="en-US" sz="2800" dirty="0"/>
              <a:t>17.7% ± 13.9%</a:t>
            </a:r>
          </a:p>
          <a:p>
            <a:endParaRPr lang="en-US" sz="2800" dirty="0"/>
          </a:p>
          <a:p>
            <a:r>
              <a:rPr lang="en-US" sz="2800" dirty="0"/>
              <a:t>Inhibition of 8 different WWP needle fungi:</a:t>
            </a:r>
          </a:p>
          <a:p>
            <a:r>
              <a:rPr lang="en-US" sz="2800" dirty="0"/>
              <a:t>62.0% ± 8.2%</a:t>
            </a:r>
          </a:p>
          <a:p>
            <a:endParaRPr lang="en-US" sz="2800" dirty="0"/>
          </a:p>
        </p:txBody>
      </p:sp>
      <p:sp>
        <p:nvSpPr>
          <p:cNvPr id="6" name="TextBox 5">
            <a:extLst>
              <a:ext uri="{FF2B5EF4-FFF2-40B4-BE49-F238E27FC236}">
                <a16:creationId xmlns:a16="http://schemas.microsoft.com/office/drawing/2014/main" id="{D77720FF-2B59-42C0-970A-B3B53A665B49}"/>
              </a:ext>
            </a:extLst>
          </p:cNvPr>
          <p:cNvSpPr txBox="1"/>
          <p:nvPr/>
        </p:nvSpPr>
        <p:spPr>
          <a:xfrm>
            <a:off x="4482059" y="1439056"/>
            <a:ext cx="4122295" cy="4247317"/>
          </a:xfrm>
          <a:prstGeom prst="rect">
            <a:avLst/>
          </a:prstGeom>
          <a:noFill/>
        </p:spPr>
        <p:txBody>
          <a:bodyPr wrap="square" rtlCol="0">
            <a:spAutoFit/>
          </a:bodyPr>
          <a:lstStyle/>
          <a:p>
            <a:r>
              <a:rPr lang="en-US" sz="2800" i="1" dirty="0"/>
              <a:t>Bacillus </a:t>
            </a:r>
            <a:r>
              <a:rPr lang="en-US" sz="2800" dirty="0"/>
              <a:t>(Endophyte #4)</a:t>
            </a:r>
          </a:p>
          <a:p>
            <a:endParaRPr lang="en-US" sz="2800" dirty="0"/>
          </a:p>
          <a:p>
            <a:r>
              <a:rPr lang="en-US" sz="2800" dirty="0"/>
              <a:t>Inhibition of 8 different WWP seed fungi:  26.7% ± 4.6%</a:t>
            </a:r>
          </a:p>
          <a:p>
            <a:endParaRPr lang="en-US" sz="2800" dirty="0"/>
          </a:p>
          <a:p>
            <a:r>
              <a:rPr lang="en-US" sz="2800" dirty="0"/>
              <a:t>Inhibition of 8 different WWP needle fungi:</a:t>
            </a:r>
          </a:p>
          <a:p>
            <a:r>
              <a:rPr lang="en-US" sz="2800" dirty="0"/>
              <a:t>54.5% ± 6.7%</a:t>
            </a:r>
          </a:p>
          <a:p>
            <a:endParaRPr lang="en-US" dirty="0"/>
          </a:p>
        </p:txBody>
      </p:sp>
      <p:sp>
        <p:nvSpPr>
          <p:cNvPr id="5" name="CustomShape 4">
            <a:extLst>
              <a:ext uri="{FF2B5EF4-FFF2-40B4-BE49-F238E27FC236}">
                <a16:creationId xmlns:a16="http://schemas.microsoft.com/office/drawing/2014/main" id="{705F8646-D3CF-784F-9496-302272666C2A}"/>
              </a:ext>
            </a:extLst>
          </p:cNvPr>
          <p:cNvSpPr/>
          <p:nvPr/>
        </p:nvSpPr>
        <p:spPr>
          <a:xfrm>
            <a:off x="6851520" y="182520"/>
            <a:ext cx="166212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a:solidFill>
                  <a:srgbClr val="000000"/>
                </a:solidFill>
                <a:latin typeface="Trebuchet MS"/>
                <a:ea typeface="DejaVu Sans"/>
              </a:rPr>
              <a:t>Major Findings</a:t>
            </a:r>
            <a:endParaRPr lang="en-US" sz="1800" b="1" strike="noStrike" spc="-1">
              <a:latin typeface="Arial"/>
            </a:endParaRPr>
          </a:p>
        </p:txBody>
      </p:sp>
      <p:sp>
        <p:nvSpPr>
          <p:cNvPr id="7" name="CustomShape 1">
            <a:extLst>
              <a:ext uri="{FF2B5EF4-FFF2-40B4-BE49-F238E27FC236}">
                <a16:creationId xmlns:a16="http://schemas.microsoft.com/office/drawing/2014/main" id="{EB313121-0ECA-45CC-BE5B-FE5D28A15B60}"/>
              </a:ext>
            </a:extLst>
          </p:cNvPr>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extLst>
      <p:ext uri="{BB962C8B-B14F-4D97-AF65-F5344CB8AC3E}">
        <p14:creationId xmlns:p14="http://schemas.microsoft.com/office/powerpoint/2010/main" val="98988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Shape 1"/>
          <p:cNvSpPr txBox="1"/>
          <p:nvPr/>
        </p:nvSpPr>
        <p:spPr>
          <a:xfrm>
            <a:off x="457200" y="685799"/>
            <a:ext cx="8229240" cy="2117361"/>
          </a:xfrm>
          <a:prstGeom prst="rect">
            <a:avLst/>
          </a:prstGeom>
          <a:noFill/>
          <a:ln>
            <a:noFill/>
          </a:ln>
        </p:spPr>
        <p:txBody>
          <a:bodyPr/>
          <a:lstStyle/>
          <a:p>
            <a:endParaRPr lang="en-US" sz="3600" b="0" strike="noStrike" spc="-1">
              <a:solidFill>
                <a:srgbClr val="000000"/>
              </a:solidFill>
              <a:latin typeface="Arial"/>
            </a:endParaRPr>
          </a:p>
        </p:txBody>
      </p:sp>
      <p:sp>
        <p:nvSpPr>
          <p:cNvPr id="112" name="TextShape 3"/>
          <p:cNvSpPr txBox="1"/>
          <p:nvPr/>
        </p:nvSpPr>
        <p:spPr>
          <a:xfrm>
            <a:off x="457200" y="1371600"/>
            <a:ext cx="8229240" cy="4723920"/>
          </a:xfrm>
          <a:prstGeom prst="rect">
            <a:avLst/>
          </a:prstGeom>
          <a:noFill/>
          <a:ln>
            <a:noFill/>
          </a:ln>
        </p:spPr>
        <p:txBody>
          <a:bodyPr/>
          <a:lstStyle/>
          <a:p>
            <a:endParaRPr lang="en-US" sz="3000" b="0" strike="noStrike" spc="-1">
              <a:solidFill>
                <a:srgbClr val="000000"/>
              </a:solidFill>
              <a:latin typeface="Calibri"/>
            </a:endParaRPr>
          </a:p>
        </p:txBody>
      </p:sp>
      <p:sp>
        <p:nvSpPr>
          <p:cNvPr id="2" name="TextBox 1">
            <a:extLst>
              <a:ext uri="{FF2B5EF4-FFF2-40B4-BE49-F238E27FC236}">
                <a16:creationId xmlns:a16="http://schemas.microsoft.com/office/drawing/2014/main" id="{69045304-FC36-4100-A11F-B9FB926E407E}"/>
              </a:ext>
            </a:extLst>
          </p:cNvPr>
          <p:cNvSpPr txBox="1"/>
          <p:nvPr/>
        </p:nvSpPr>
        <p:spPr>
          <a:xfrm>
            <a:off x="704357" y="926182"/>
            <a:ext cx="7734925" cy="3046988"/>
          </a:xfrm>
          <a:prstGeom prst="rect">
            <a:avLst/>
          </a:prstGeom>
          <a:noFill/>
        </p:spPr>
        <p:txBody>
          <a:bodyPr wrap="square" rtlCol="0">
            <a:spAutoFit/>
          </a:bodyPr>
          <a:lstStyle/>
          <a:p>
            <a:pPr marL="457200" indent="-457200">
              <a:buFont typeface="Wingdings" panose="05000000000000000000" pitchFamily="2" charset="2"/>
              <a:buChar char="v"/>
            </a:pPr>
            <a:r>
              <a:rPr lang="en-US" sz="3200" dirty="0"/>
              <a:t>Method to increase emergence of Western white pine seedlings</a:t>
            </a:r>
          </a:p>
          <a:p>
            <a:endParaRPr lang="en-US" sz="3200" dirty="0"/>
          </a:p>
          <a:p>
            <a:pPr marL="457200" indent="-457200">
              <a:buFont typeface="Wingdings" panose="05000000000000000000" pitchFamily="2" charset="2"/>
              <a:buChar char="v"/>
            </a:pPr>
            <a:r>
              <a:rPr lang="en-US" sz="3200" dirty="0"/>
              <a:t>A new, well-supported emphasis on seed bacteria as the endophytes to use for any forest tree </a:t>
            </a:r>
          </a:p>
        </p:txBody>
      </p:sp>
      <p:sp>
        <p:nvSpPr>
          <p:cNvPr id="6" name="CustomShape 4">
            <a:extLst>
              <a:ext uri="{FF2B5EF4-FFF2-40B4-BE49-F238E27FC236}">
                <a16:creationId xmlns:a16="http://schemas.microsoft.com/office/drawing/2014/main" id="{F63C0FB4-8316-5E44-8932-6581E973DF28}"/>
              </a:ext>
            </a:extLst>
          </p:cNvPr>
          <p:cNvSpPr/>
          <p:nvPr/>
        </p:nvSpPr>
        <p:spPr>
          <a:xfrm>
            <a:off x="7078320" y="182520"/>
            <a:ext cx="143640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a:solidFill>
                  <a:srgbClr val="000000"/>
                </a:solidFill>
                <a:latin typeface="Trebuchet MS"/>
                <a:ea typeface="DejaVu Sans"/>
              </a:rPr>
              <a:t>Deliverables</a:t>
            </a:r>
            <a:endParaRPr lang="en-US" sz="1800" b="1" strike="noStrike" spc="-1">
              <a:latin typeface="Arial"/>
            </a:endParaRPr>
          </a:p>
        </p:txBody>
      </p:sp>
      <p:sp>
        <p:nvSpPr>
          <p:cNvPr id="7" name="CustomShape 1">
            <a:extLst>
              <a:ext uri="{FF2B5EF4-FFF2-40B4-BE49-F238E27FC236}">
                <a16:creationId xmlns:a16="http://schemas.microsoft.com/office/drawing/2014/main" id="{41D746C9-FF73-403F-8E32-7D6C795AC923}"/>
              </a:ext>
            </a:extLst>
          </p:cNvPr>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extLst>
      <p:ext uri="{BB962C8B-B14F-4D97-AF65-F5344CB8AC3E}">
        <p14:creationId xmlns:p14="http://schemas.microsoft.com/office/powerpoint/2010/main" val="63978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457200" y="685800"/>
            <a:ext cx="8229240" cy="685440"/>
          </a:xfrm>
          <a:prstGeom prst="rect">
            <a:avLst/>
          </a:prstGeom>
          <a:noFill/>
          <a:ln>
            <a:noFill/>
          </a:ln>
        </p:spPr>
        <p:txBody>
          <a:bodyPr/>
          <a:lstStyle/>
          <a:p>
            <a:endParaRPr lang="en-US" sz="3600" b="0" strike="noStrike" spc="-1">
              <a:solidFill>
                <a:srgbClr val="000000"/>
              </a:solidFill>
              <a:latin typeface="Arial"/>
            </a:endParaRPr>
          </a:p>
        </p:txBody>
      </p:sp>
      <p:sp>
        <p:nvSpPr>
          <p:cNvPr id="96" name="TextShape 3"/>
          <p:cNvSpPr txBox="1"/>
          <p:nvPr/>
        </p:nvSpPr>
        <p:spPr>
          <a:xfrm>
            <a:off x="457200" y="1371600"/>
            <a:ext cx="8229240" cy="4723920"/>
          </a:xfrm>
          <a:prstGeom prst="rect">
            <a:avLst/>
          </a:prstGeom>
          <a:noFill/>
          <a:ln>
            <a:noFill/>
          </a:ln>
        </p:spPr>
        <p:txBody>
          <a:bodyPr/>
          <a:lstStyle/>
          <a:p>
            <a:endParaRPr lang="en-US" sz="3000" b="0" strike="noStrike" spc="-1" dirty="0">
              <a:solidFill>
                <a:srgbClr val="000000"/>
              </a:solidFill>
              <a:latin typeface="Calibri"/>
            </a:endParaRPr>
          </a:p>
        </p:txBody>
      </p:sp>
      <p:sp>
        <p:nvSpPr>
          <p:cNvPr id="3" name="TextBox 2">
            <a:extLst>
              <a:ext uri="{FF2B5EF4-FFF2-40B4-BE49-F238E27FC236}">
                <a16:creationId xmlns:a16="http://schemas.microsoft.com/office/drawing/2014/main" id="{76911BD9-A20F-482E-B8F3-5501B3A57EAD}"/>
              </a:ext>
            </a:extLst>
          </p:cNvPr>
          <p:cNvSpPr txBox="1"/>
          <p:nvPr/>
        </p:nvSpPr>
        <p:spPr>
          <a:xfrm>
            <a:off x="320033" y="666913"/>
            <a:ext cx="3808449" cy="4647426"/>
          </a:xfrm>
          <a:prstGeom prst="rect">
            <a:avLst/>
          </a:prstGeom>
          <a:noFill/>
        </p:spPr>
        <p:txBody>
          <a:bodyPr wrap="square" rtlCol="0">
            <a:spAutoFit/>
          </a:bodyPr>
          <a:lstStyle/>
          <a:p>
            <a:r>
              <a:rPr lang="en-US" sz="2800" i="1" dirty="0" err="1"/>
              <a:t>Cronartium</a:t>
            </a:r>
            <a:r>
              <a:rPr lang="en-US" sz="2800" i="1" dirty="0"/>
              <a:t> </a:t>
            </a:r>
            <a:r>
              <a:rPr lang="en-US" sz="2800" i="1" dirty="0" err="1"/>
              <a:t>ribicola</a:t>
            </a:r>
            <a:endParaRPr lang="en-US" sz="2800" i="1" dirty="0"/>
          </a:p>
          <a:p>
            <a:r>
              <a:rPr lang="en-US" sz="1600" dirty="0"/>
              <a:t>        White pine blister rust</a:t>
            </a:r>
          </a:p>
          <a:p>
            <a:endParaRPr lang="en-US" sz="1600" dirty="0"/>
          </a:p>
          <a:p>
            <a:r>
              <a:rPr lang="en-US" sz="1600" dirty="0"/>
              <a:t>Native to Asia; introduced to the West</a:t>
            </a:r>
          </a:p>
          <a:p>
            <a:r>
              <a:rPr lang="en-US" sz="1600" dirty="0"/>
              <a:t>Coast in the early 20</a:t>
            </a:r>
            <a:r>
              <a:rPr lang="en-US" sz="1600" baseline="30000" dirty="0"/>
              <a:t>th</a:t>
            </a:r>
            <a:r>
              <a:rPr lang="en-US" sz="1600" dirty="0"/>
              <a:t> century.</a:t>
            </a:r>
          </a:p>
          <a:p>
            <a:endParaRPr lang="en-US" sz="1600" dirty="0"/>
          </a:p>
          <a:p>
            <a:r>
              <a:rPr lang="en-US" sz="1600" dirty="0"/>
              <a:t>Destroyed many native soft pine </a:t>
            </a:r>
          </a:p>
          <a:p>
            <a:r>
              <a:rPr lang="en-US" sz="1600" dirty="0"/>
              <a:t>trees and has had disastrous </a:t>
            </a:r>
          </a:p>
          <a:p>
            <a:r>
              <a:rPr lang="en-US" sz="1600" dirty="0"/>
              <a:t>economic consequences.</a:t>
            </a:r>
          </a:p>
          <a:p>
            <a:endParaRPr lang="en-US" sz="1600" dirty="0"/>
          </a:p>
          <a:p>
            <a:r>
              <a:rPr lang="en-US" sz="1600" dirty="0"/>
              <a:t>Genetic resistance has been found. </a:t>
            </a:r>
          </a:p>
          <a:p>
            <a:r>
              <a:rPr lang="en-US" sz="1600" dirty="0"/>
              <a:t>Breeding programs were established</a:t>
            </a:r>
          </a:p>
          <a:p>
            <a:r>
              <a:rPr lang="en-US" sz="1600" dirty="0"/>
              <a:t>and these resistant seed sources are</a:t>
            </a:r>
          </a:p>
          <a:p>
            <a:r>
              <a:rPr lang="en-US" sz="1600" dirty="0"/>
              <a:t>planted throughout the Northwest.</a:t>
            </a:r>
          </a:p>
          <a:p>
            <a:endParaRPr lang="en-US" sz="1600" dirty="0"/>
          </a:p>
          <a:p>
            <a:r>
              <a:rPr lang="en-US" sz="1600" dirty="0"/>
              <a:t>Still not entirely effective…..</a:t>
            </a:r>
          </a:p>
          <a:p>
            <a:r>
              <a:rPr lang="en-US" sz="2800" i="1" dirty="0"/>
              <a:t> </a:t>
            </a:r>
          </a:p>
        </p:txBody>
      </p:sp>
      <p:pic>
        <p:nvPicPr>
          <p:cNvPr id="4" name="Picture 3">
            <a:extLst>
              <a:ext uri="{FF2B5EF4-FFF2-40B4-BE49-F238E27FC236}">
                <a16:creationId xmlns:a16="http://schemas.microsoft.com/office/drawing/2014/main" id="{20864B2D-9753-4DD4-8E9D-3BF596F038CF}"/>
              </a:ext>
            </a:extLst>
          </p:cNvPr>
          <p:cNvPicPr>
            <a:picLocks noChangeAspect="1"/>
          </p:cNvPicPr>
          <p:nvPr/>
        </p:nvPicPr>
        <p:blipFill rotWithShape="1">
          <a:blip r:embed="rId3"/>
          <a:srcRect l="33607" t="30829" r="41967" b="13327"/>
          <a:stretch/>
        </p:blipFill>
        <p:spPr>
          <a:xfrm>
            <a:off x="4395506" y="862618"/>
            <a:ext cx="3808448" cy="4895306"/>
          </a:xfrm>
          <a:prstGeom prst="rect">
            <a:avLst/>
          </a:prstGeom>
        </p:spPr>
      </p:pic>
      <p:sp>
        <p:nvSpPr>
          <p:cNvPr id="5" name="TextBox 4">
            <a:extLst>
              <a:ext uri="{FF2B5EF4-FFF2-40B4-BE49-F238E27FC236}">
                <a16:creationId xmlns:a16="http://schemas.microsoft.com/office/drawing/2014/main" id="{556CFDFA-B7B5-4746-A14F-4325952F8682}"/>
              </a:ext>
            </a:extLst>
          </p:cNvPr>
          <p:cNvSpPr txBox="1"/>
          <p:nvPr/>
        </p:nvSpPr>
        <p:spPr>
          <a:xfrm>
            <a:off x="4395506" y="5757924"/>
            <a:ext cx="3808448" cy="400110"/>
          </a:xfrm>
          <a:prstGeom prst="rect">
            <a:avLst/>
          </a:prstGeom>
          <a:noFill/>
        </p:spPr>
        <p:txBody>
          <a:bodyPr wrap="square" rtlCol="0">
            <a:spAutoFit/>
          </a:bodyPr>
          <a:lstStyle/>
          <a:p>
            <a:r>
              <a:rPr lang="en-US" sz="1000" dirty="0"/>
              <a:t>Photo from </a:t>
            </a:r>
            <a:r>
              <a:rPr lang="en-US" sz="1000" i="1" dirty="0"/>
              <a:t>Common Tree Diseases of British Columbia </a:t>
            </a:r>
            <a:r>
              <a:rPr lang="en-US" sz="1000" dirty="0"/>
              <a:t>by E.A. Allen, D.J. Morrison, and G.W. Wallis</a:t>
            </a:r>
          </a:p>
        </p:txBody>
      </p:sp>
      <p:sp>
        <p:nvSpPr>
          <p:cNvPr id="7" name="CustomShape 4">
            <a:extLst>
              <a:ext uri="{FF2B5EF4-FFF2-40B4-BE49-F238E27FC236}">
                <a16:creationId xmlns:a16="http://schemas.microsoft.com/office/drawing/2014/main" id="{D95144FF-8A9E-5B49-94DA-859C36F3398F}"/>
              </a:ext>
            </a:extLst>
          </p:cNvPr>
          <p:cNvSpPr/>
          <p:nvPr/>
        </p:nvSpPr>
        <p:spPr>
          <a:xfrm>
            <a:off x="5787720" y="182520"/>
            <a:ext cx="27806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Arial"/>
                <a:ea typeface="DejaVu Sans"/>
              </a:rPr>
              <a:t>Justification</a:t>
            </a:r>
            <a:endParaRPr lang="en-US" sz="1800" b="1" strike="noStrike" spc="-1" dirty="0">
              <a:latin typeface="Arial"/>
            </a:endParaRPr>
          </a:p>
        </p:txBody>
      </p:sp>
      <p:sp>
        <p:nvSpPr>
          <p:cNvPr id="8" name="CustomShape 1">
            <a:extLst>
              <a:ext uri="{FF2B5EF4-FFF2-40B4-BE49-F238E27FC236}">
                <a16:creationId xmlns:a16="http://schemas.microsoft.com/office/drawing/2014/main" id="{63E2E260-2288-433C-BC61-E1AAD23DBCCF}"/>
              </a:ext>
            </a:extLst>
          </p:cNvPr>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extLst>
      <p:ext uri="{BB962C8B-B14F-4D97-AF65-F5344CB8AC3E}">
        <p14:creationId xmlns:p14="http://schemas.microsoft.com/office/powerpoint/2010/main" val="275867836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457200" y="685800"/>
            <a:ext cx="8229240" cy="685440"/>
          </a:xfrm>
          <a:prstGeom prst="rect">
            <a:avLst/>
          </a:prstGeom>
          <a:noFill/>
          <a:ln>
            <a:noFill/>
          </a:ln>
        </p:spPr>
        <p:txBody>
          <a:bodyPr/>
          <a:lstStyle/>
          <a:p>
            <a:pPr marL="742950" indent="-742950">
              <a:buAutoNum type="arabicPeriod"/>
            </a:pPr>
            <a:endParaRPr lang="en-US" sz="3200" spc="-1" dirty="0">
              <a:solidFill>
                <a:srgbClr val="000000"/>
              </a:solidFill>
              <a:latin typeface="Arial"/>
            </a:endParaRPr>
          </a:p>
          <a:p>
            <a:pPr marL="742950" indent="-742950">
              <a:buAutoNum type="arabicPeriod"/>
            </a:pPr>
            <a:r>
              <a:rPr lang="en-US" sz="3200" b="0" strike="noStrike" spc="-1" dirty="0">
                <a:solidFill>
                  <a:srgbClr val="000000"/>
                </a:solidFill>
                <a:latin typeface="Arial"/>
              </a:rPr>
              <a:t>Commercial plantings </a:t>
            </a:r>
          </a:p>
          <a:p>
            <a:r>
              <a:rPr lang="en-US" sz="3200" spc="-1" dirty="0">
                <a:solidFill>
                  <a:srgbClr val="000000"/>
                </a:solidFill>
                <a:latin typeface="Arial"/>
              </a:rPr>
              <a:t>       </a:t>
            </a:r>
            <a:r>
              <a:rPr lang="en-US" sz="3200" b="0" strike="noStrike" spc="-1" dirty="0">
                <a:solidFill>
                  <a:srgbClr val="000000"/>
                </a:solidFill>
                <a:latin typeface="Arial"/>
              </a:rPr>
              <a:t>will benefit from a </a:t>
            </a:r>
          </a:p>
          <a:p>
            <a:r>
              <a:rPr lang="en-US" sz="3200" spc="-1" dirty="0">
                <a:solidFill>
                  <a:srgbClr val="000000"/>
                </a:solidFill>
                <a:latin typeface="Arial"/>
              </a:rPr>
              <a:t>       </a:t>
            </a:r>
            <a:r>
              <a:rPr lang="en-US" sz="3200" b="0" strike="noStrike" spc="-1" dirty="0">
                <a:solidFill>
                  <a:srgbClr val="000000"/>
                </a:solidFill>
                <a:latin typeface="Arial"/>
              </a:rPr>
              <a:t>reduction in WPBR </a:t>
            </a:r>
          </a:p>
          <a:p>
            <a:r>
              <a:rPr lang="en-US" sz="3200" spc="-1" dirty="0">
                <a:solidFill>
                  <a:srgbClr val="000000"/>
                </a:solidFill>
                <a:latin typeface="Arial"/>
              </a:rPr>
              <a:t>       </a:t>
            </a:r>
            <a:r>
              <a:rPr lang="en-US" sz="3200" b="0" strike="noStrike" spc="-1" dirty="0">
                <a:solidFill>
                  <a:srgbClr val="000000"/>
                </a:solidFill>
                <a:latin typeface="Arial"/>
              </a:rPr>
              <a:t>rates. Survival of WWP</a:t>
            </a:r>
          </a:p>
          <a:p>
            <a:r>
              <a:rPr lang="en-US" sz="3200" spc="-1" dirty="0">
                <a:solidFill>
                  <a:srgbClr val="000000"/>
                </a:solidFill>
                <a:latin typeface="Arial"/>
              </a:rPr>
              <a:t>      </a:t>
            </a:r>
            <a:r>
              <a:rPr lang="en-US" sz="3200" b="0" strike="noStrike" spc="-1" dirty="0">
                <a:solidFill>
                  <a:srgbClr val="000000"/>
                </a:solidFill>
                <a:latin typeface="Arial"/>
              </a:rPr>
              <a:t> in such environments </a:t>
            </a:r>
          </a:p>
          <a:p>
            <a:r>
              <a:rPr lang="en-US" sz="3200" spc="-1" dirty="0">
                <a:solidFill>
                  <a:srgbClr val="000000"/>
                </a:solidFill>
                <a:latin typeface="Arial"/>
              </a:rPr>
              <a:t>       </a:t>
            </a:r>
            <a:r>
              <a:rPr lang="en-US" sz="3200" b="0" strike="noStrike" spc="-1" dirty="0">
                <a:solidFill>
                  <a:srgbClr val="000000"/>
                </a:solidFill>
                <a:latin typeface="Arial"/>
              </a:rPr>
              <a:t>will also increase.</a:t>
            </a:r>
          </a:p>
          <a:p>
            <a:endParaRPr lang="en-US" sz="3200" b="0" strike="noStrike" spc="-1" dirty="0">
              <a:solidFill>
                <a:srgbClr val="000000"/>
              </a:solidFill>
              <a:latin typeface="Arial"/>
            </a:endParaRPr>
          </a:p>
          <a:p>
            <a:r>
              <a:rPr lang="en-US" sz="3200" spc="-1" dirty="0">
                <a:solidFill>
                  <a:srgbClr val="000000"/>
                </a:solidFill>
                <a:latin typeface="Arial"/>
              </a:rPr>
              <a:t>2.    Determination to try WPBR experiment again, this time with program in Dorena OR! </a:t>
            </a:r>
            <a:endParaRPr lang="en-US" sz="3200" b="0" strike="noStrike" spc="-1" dirty="0">
              <a:solidFill>
                <a:srgbClr val="000000"/>
              </a:solidFill>
              <a:latin typeface="Arial"/>
            </a:endParaRPr>
          </a:p>
        </p:txBody>
      </p:sp>
      <p:sp>
        <p:nvSpPr>
          <p:cNvPr id="116" name="TextShape 3"/>
          <p:cNvSpPr txBox="1"/>
          <p:nvPr/>
        </p:nvSpPr>
        <p:spPr>
          <a:xfrm>
            <a:off x="6073622" y="2239668"/>
            <a:ext cx="4680207" cy="3634134"/>
          </a:xfrm>
          <a:prstGeom prst="rect">
            <a:avLst/>
          </a:prstGeom>
          <a:noFill/>
          <a:ln>
            <a:noFill/>
          </a:ln>
        </p:spPr>
        <p:txBody>
          <a:bodyPr/>
          <a:lstStyle/>
          <a:p>
            <a:endParaRPr lang="en-US" sz="3000" b="0" strike="noStrike" spc="-1">
              <a:solidFill>
                <a:srgbClr val="000000"/>
              </a:solidFill>
              <a:latin typeface="Calibri"/>
            </a:endParaRPr>
          </a:p>
        </p:txBody>
      </p:sp>
      <p:sp>
        <p:nvSpPr>
          <p:cNvPr id="3" name="TextBox 2">
            <a:extLst>
              <a:ext uri="{FF2B5EF4-FFF2-40B4-BE49-F238E27FC236}">
                <a16:creationId xmlns:a16="http://schemas.microsoft.com/office/drawing/2014/main" id="{CF3F606D-33D4-4CE0-995D-B4DD98694759}"/>
              </a:ext>
            </a:extLst>
          </p:cNvPr>
          <p:cNvSpPr txBox="1"/>
          <p:nvPr/>
        </p:nvSpPr>
        <p:spPr>
          <a:xfrm>
            <a:off x="5562036" y="5873802"/>
            <a:ext cx="3077604" cy="246221"/>
          </a:xfrm>
          <a:prstGeom prst="rect">
            <a:avLst/>
          </a:prstGeom>
          <a:noFill/>
        </p:spPr>
        <p:txBody>
          <a:bodyPr wrap="square" rtlCol="0">
            <a:spAutoFit/>
          </a:bodyPr>
          <a:lstStyle/>
          <a:p>
            <a:r>
              <a:rPr lang="en-US" sz="1000" dirty="0"/>
              <a:t>http://www.conifers.org/pi/pi/m/monticola02.jpg</a:t>
            </a:r>
          </a:p>
        </p:txBody>
      </p:sp>
      <p:sp>
        <p:nvSpPr>
          <p:cNvPr id="7" name="CustomShape 4">
            <a:extLst>
              <a:ext uri="{FF2B5EF4-FFF2-40B4-BE49-F238E27FC236}">
                <a16:creationId xmlns:a16="http://schemas.microsoft.com/office/drawing/2014/main" id="{C53C3D34-DB67-3A44-BB4E-FEB402E59832}"/>
              </a:ext>
            </a:extLst>
          </p:cNvPr>
          <p:cNvSpPr/>
          <p:nvPr/>
        </p:nvSpPr>
        <p:spPr>
          <a:xfrm>
            <a:off x="6490800" y="182520"/>
            <a:ext cx="20217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Trebuchet MS"/>
                <a:ea typeface="DejaVu Sans"/>
              </a:rPr>
              <a:t>Company Benefits</a:t>
            </a:r>
            <a:endParaRPr lang="en-US" sz="1800" b="1" strike="noStrike" spc="-1" dirty="0">
              <a:latin typeface="Arial"/>
            </a:endParaRPr>
          </a:p>
        </p:txBody>
      </p:sp>
      <p:sp>
        <p:nvSpPr>
          <p:cNvPr id="8" name="CustomShape 1">
            <a:extLst>
              <a:ext uri="{FF2B5EF4-FFF2-40B4-BE49-F238E27FC236}">
                <a16:creationId xmlns:a16="http://schemas.microsoft.com/office/drawing/2014/main" id="{AF46C5FA-4FEA-4CF6-A4E4-0C0C4D76CDC9}"/>
              </a:ext>
            </a:extLst>
          </p:cNvPr>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extLst>
      <p:ext uri="{BB962C8B-B14F-4D97-AF65-F5344CB8AC3E}">
        <p14:creationId xmlns:p14="http://schemas.microsoft.com/office/powerpoint/2010/main" val="1898741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Shape 1"/>
          <p:cNvSpPr txBox="1"/>
          <p:nvPr/>
        </p:nvSpPr>
        <p:spPr>
          <a:xfrm>
            <a:off x="457200" y="685800"/>
            <a:ext cx="8229240" cy="685440"/>
          </a:xfrm>
          <a:prstGeom prst="rect">
            <a:avLst/>
          </a:prstGeom>
          <a:noFill/>
          <a:ln>
            <a:noFill/>
          </a:ln>
        </p:spPr>
        <p:txBody>
          <a:bodyPr/>
          <a:lstStyle/>
          <a:p>
            <a:endParaRPr lang="en-US" sz="3600" b="0" strike="noStrike" spc="-1">
              <a:solidFill>
                <a:srgbClr val="000000"/>
              </a:solidFill>
              <a:latin typeface="Arial"/>
            </a:endParaRPr>
          </a:p>
        </p:txBody>
      </p:sp>
      <p:sp>
        <p:nvSpPr>
          <p:cNvPr id="120" name="TextShape 3"/>
          <p:cNvSpPr txBox="1"/>
          <p:nvPr/>
        </p:nvSpPr>
        <p:spPr>
          <a:xfrm>
            <a:off x="457200" y="1392702"/>
            <a:ext cx="8229240" cy="4723920"/>
          </a:xfrm>
          <a:prstGeom prst="rect">
            <a:avLst/>
          </a:prstGeom>
          <a:noFill/>
          <a:ln>
            <a:noFill/>
          </a:ln>
        </p:spPr>
        <p:txBody>
          <a:bodyPr/>
          <a:lstStyle/>
          <a:p>
            <a:endParaRPr lang="en-US" sz="3000" b="0" strike="noStrike" spc="-1">
              <a:solidFill>
                <a:srgbClr val="000000"/>
              </a:solidFill>
              <a:latin typeface="Calibri"/>
            </a:endParaRPr>
          </a:p>
        </p:txBody>
      </p:sp>
      <p:sp>
        <p:nvSpPr>
          <p:cNvPr id="2" name="TextBox 1">
            <a:extLst>
              <a:ext uri="{FF2B5EF4-FFF2-40B4-BE49-F238E27FC236}">
                <a16:creationId xmlns:a16="http://schemas.microsoft.com/office/drawing/2014/main" id="{542D393B-7980-4900-9AC7-5DA0F24FCA6A}"/>
              </a:ext>
            </a:extLst>
          </p:cNvPr>
          <p:cNvSpPr txBox="1"/>
          <p:nvPr/>
        </p:nvSpPr>
        <p:spPr>
          <a:xfrm>
            <a:off x="457200" y="547200"/>
            <a:ext cx="8042223" cy="1569660"/>
          </a:xfrm>
          <a:prstGeom prst="rect">
            <a:avLst/>
          </a:prstGeom>
          <a:noFill/>
        </p:spPr>
        <p:txBody>
          <a:bodyPr wrap="square" rtlCol="0">
            <a:spAutoFit/>
          </a:bodyPr>
          <a:lstStyle/>
          <a:p>
            <a:r>
              <a:rPr lang="en-US" sz="3200" dirty="0"/>
              <a:t>Select seed bacteria to</a:t>
            </a:r>
          </a:p>
          <a:p>
            <a:r>
              <a:rPr lang="en-US" sz="3200" dirty="0"/>
              <a:t>improve performance</a:t>
            </a:r>
          </a:p>
          <a:p>
            <a:r>
              <a:rPr lang="en-US" sz="3200" dirty="0"/>
              <a:t>in any tree species.</a:t>
            </a:r>
          </a:p>
        </p:txBody>
      </p:sp>
      <p:pic>
        <p:nvPicPr>
          <p:cNvPr id="7" name="Picture 6">
            <a:extLst>
              <a:ext uri="{FF2B5EF4-FFF2-40B4-BE49-F238E27FC236}">
                <a16:creationId xmlns:a16="http://schemas.microsoft.com/office/drawing/2014/main" id="{23AADCE2-3B8C-4815-A42C-5DF4BCA88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2216" y="762480"/>
            <a:ext cx="3193648" cy="4536163"/>
          </a:xfrm>
          <a:prstGeom prst="rect">
            <a:avLst/>
          </a:prstGeom>
        </p:spPr>
      </p:pic>
      <p:sp>
        <p:nvSpPr>
          <p:cNvPr id="3" name="TextBox 2">
            <a:extLst>
              <a:ext uri="{FF2B5EF4-FFF2-40B4-BE49-F238E27FC236}">
                <a16:creationId xmlns:a16="http://schemas.microsoft.com/office/drawing/2014/main" id="{962F542D-B282-4CC6-A49C-EB7632842A24}"/>
              </a:ext>
            </a:extLst>
          </p:cNvPr>
          <p:cNvSpPr txBox="1"/>
          <p:nvPr/>
        </p:nvSpPr>
        <p:spPr>
          <a:xfrm>
            <a:off x="5032216" y="5298643"/>
            <a:ext cx="3193648" cy="923330"/>
          </a:xfrm>
          <a:prstGeom prst="rect">
            <a:avLst/>
          </a:prstGeom>
          <a:noFill/>
        </p:spPr>
        <p:txBody>
          <a:bodyPr wrap="square" rtlCol="0">
            <a:spAutoFit/>
          </a:bodyPr>
          <a:lstStyle/>
          <a:p>
            <a:r>
              <a:rPr lang="en-US" i="1" dirty="0"/>
              <a:t>Streptomyces </a:t>
            </a:r>
            <a:r>
              <a:rPr lang="en-US" dirty="0"/>
              <a:t>(left) inhibiting a seed fungus (right)</a:t>
            </a:r>
          </a:p>
          <a:p>
            <a:endParaRPr lang="en-US" dirty="0"/>
          </a:p>
        </p:txBody>
      </p:sp>
      <p:sp>
        <p:nvSpPr>
          <p:cNvPr id="8" name="CustomShape 4">
            <a:extLst>
              <a:ext uri="{FF2B5EF4-FFF2-40B4-BE49-F238E27FC236}">
                <a16:creationId xmlns:a16="http://schemas.microsoft.com/office/drawing/2014/main" id="{3ABE3765-9F56-B246-900F-3631D2CBED22}"/>
              </a:ext>
            </a:extLst>
          </p:cNvPr>
          <p:cNvSpPr/>
          <p:nvPr/>
        </p:nvSpPr>
        <p:spPr>
          <a:xfrm>
            <a:off x="6490800" y="182520"/>
            <a:ext cx="20217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Trebuchet MS"/>
                <a:ea typeface="DejaVu Sans"/>
              </a:rPr>
              <a:t>Recommendations</a:t>
            </a:r>
            <a:endParaRPr lang="en-US" sz="1800" b="1" strike="noStrike" spc="-1" dirty="0">
              <a:latin typeface="Arial"/>
            </a:endParaRPr>
          </a:p>
        </p:txBody>
      </p:sp>
      <p:sp>
        <p:nvSpPr>
          <p:cNvPr id="9" name="CustomShape 1">
            <a:extLst>
              <a:ext uri="{FF2B5EF4-FFF2-40B4-BE49-F238E27FC236}">
                <a16:creationId xmlns:a16="http://schemas.microsoft.com/office/drawing/2014/main" id="{6B2D647C-0680-4C17-8F83-5D4018563D0D}"/>
              </a:ext>
            </a:extLst>
          </p:cNvPr>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extLst>
      <p:ext uri="{BB962C8B-B14F-4D97-AF65-F5344CB8AC3E}">
        <p14:creationId xmlns:p14="http://schemas.microsoft.com/office/powerpoint/2010/main" val="304314070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5C733-0252-4E6D-97DC-FF90AFF4E8A8}"/>
              </a:ext>
            </a:extLst>
          </p:cNvPr>
          <p:cNvSpPr>
            <a:spLocks noGrp="1"/>
          </p:cNvSpPr>
          <p:nvPr>
            <p:ph type="title"/>
          </p:nvPr>
        </p:nvSpPr>
        <p:spPr>
          <a:xfrm>
            <a:off x="457380" y="585526"/>
            <a:ext cx="8229240" cy="1144800"/>
          </a:xfrm>
        </p:spPr>
        <p:txBody>
          <a:bodyPr/>
          <a:lstStyle/>
          <a:p>
            <a:r>
              <a:rPr lang="en-US" dirty="0"/>
              <a:t>Acknowledgements </a:t>
            </a:r>
          </a:p>
        </p:txBody>
      </p:sp>
      <p:sp>
        <p:nvSpPr>
          <p:cNvPr id="4" name="TextBox 3">
            <a:extLst>
              <a:ext uri="{FF2B5EF4-FFF2-40B4-BE49-F238E27FC236}">
                <a16:creationId xmlns:a16="http://schemas.microsoft.com/office/drawing/2014/main" id="{8C20A4C0-EBAA-44EE-9D54-2B7F79D078E5}"/>
              </a:ext>
            </a:extLst>
          </p:cNvPr>
          <p:cNvSpPr txBox="1"/>
          <p:nvPr/>
        </p:nvSpPr>
        <p:spPr>
          <a:xfrm>
            <a:off x="457380" y="1769012"/>
            <a:ext cx="7216727" cy="2308324"/>
          </a:xfrm>
          <a:prstGeom prst="rect">
            <a:avLst/>
          </a:prstGeom>
          <a:noFill/>
        </p:spPr>
        <p:txBody>
          <a:bodyPr wrap="square" rtlCol="0">
            <a:spAutoFit/>
          </a:bodyPr>
          <a:lstStyle/>
          <a:p>
            <a:r>
              <a:rPr lang="en-US" dirty="0"/>
              <a:t>Maria Marlin (UI, now OSU)</a:t>
            </a:r>
          </a:p>
          <a:p>
            <a:r>
              <a:rPr lang="en-US" dirty="0"/>
              <a:t>Mary </a:t>
            </a:r>
            <a:r>
              <a:rPr lang="en-US" dirty="0" err="1"/>
              <a:t>Ridout</a:t>
            </a:r>
            <a:r>
              <a:rPr lang="en-US" dirty="0"/>
              <a:t> (UI)</a:t>
            </a:r>
          </a:p>
          <a:p>
            <a:r>
              <a:rPr lang="en-US" dirty="0"/>
              <a:t>Diana Cervantes (UI) </a:t>
            </a:r>
          </a:p>
          <a:p>
            <a:r>
              <a:rPr lang="en-US" dirty="0"/>
              <a:t>Abby Ferson (UI)</a:t>
            </a:r>
          </a:p>
          <a:p>
            <a:r>
              <a:rPr lang="en-US" dirty="0"/>
              <a:t>David </a:t>
            </a:r>
            <a:r>
              <a:rPr lang="en-US" dirty="0" err="1"/>
              <a:t>Foushee</a:t>
            </a:r>
            <a:r>
              <a:rPr lang="en-US" dirty="0"/>
              <a:t> (USFS Coeur d’Alene Nursery)</a:t>
            </a:r>
          </a:p>
          <a:p>
            <a:r>
              <a:rPr lang="en-US" dirty="0"/>
              <a:t>J.D. Irving (Greg Adams)</a:t>
            </a:r>
          </a:p>
          <a:p>
            <a:r>
              <a:rPr lang="en-US" dirty="0"/>
              <a:t>Marc Rust and IETIC</a:t>
            </a:r>
          </a:p>
          <a:p>
            <a:endParaRPr lang="en-US" dirty="0"/>
          </a:p>
        </p:txBody>
      </p:sp>
      <p:sp>
        <p:nvSpPr>
          <p:cNvPr id="5" name="CustomShape 4">
            <a:extLst>
              <a:ext uri="{FF2B5EF4-FFF2-40B4-BE49-F238E27FC236}">
                <a16:creationId xmlns:a16="http://schemas.microsoft.com/office/drawing/2014/main" id="{5ED0C72A-A688-4543-A41D-A86E235223AE}"/>
              </a:ext>
            </a:extLst>
          </p:cNvPr>
          <p:cNvSpPr/>
          <p:nvPr/>
        </p:nvSpPr>
        <p:spPr>
          <a:xfrm>
            <a:off x="6490800" y="182520"/>
            <a:ext cx="20217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Trebuchet MS"/>
                <a:ea typeface="DejaVu Sans"/>
              </a:rPr>
              <a:t>Summary</a:t>
            </a:r>
            <a:endParaRPr lang="en-US" sz="1800" b="1" strike="noStrike" spc="-1" dirty="0">
              <a:latin typeface="Arial"/>
            </a:endParaRPr>
          </a:p>
        </p:txBody>
      </p:sp>
      <p:sp>
        <p:nvSpPr>
          <p:cNvPr id="6" name="CustomShape 1">
            <a:extLst>
              <a:ext uri="{FF2B5EF4-FFF2-40B4-BE49-F238E27FC236}">
                <a16:creationId xmlns:a16="http://schemas.microsoft.com/office/drawing/2014/main" id="{436CA511-86BF-47BB-83FD-7822774F9EF7}"/>
              </a:ext>
            </a:extLst>
          </p:cNvPr>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extLst>
      <p:ext uri="{BB962C8B-B14F-4D97-AF65-F5344CB8AC3E}">
        <p14:creationId xmlns:p14="http://schemas.microsoft.com/office/powerpoint/2010/main" val="406028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74A43-D198-4AEC-BD63-E06B25B4EB4E}"/>
              </a:ext>
            </a:extLst>
          </p:cNvPr>
          <p:cNvSpPr>
            <a:spLocks noGrp="1"/>
          </p:cNvSpPr>
          <p:nvPr>
            <p:ph type="title"/>
          </p:nvPr>
        </p:nvSpPr>
        <p:spPr/>
        <p:txBody>
          <a:bodyPr/>
          <a:lstStyle/>
          <a:p>
            <a:r>
              <a:rPr lang="en-US" dirty="0"/>
              <a:t>Endophytes! But which ones?</a:t>
            </a:r>
          </a:p>
        </p:txBody>
      </p:sp>
      <p:sp>
        <p:nvSpPr>
          <p:cNvPr id="4" name="TextBox 3">
            <a:extLst>
              <a:ext uri="{FF2B5EF4-FFF2-40B4-BE49-F238E27FC236}">
                <a16:creationId xmlns:a16="http://schemas.microsoft.com/office/drawing/2014/main" id="{97B049D3-55FB-4CCC-BA52-63006BFAD80C}"/>
              </a:ext>
            </a:extLst>
          </p:cNvPr>
          <p:cNvSpPr txBox="1"/>
          <p:nvPr/>
        </p:nvSpPr>
        <p:spPr>
          <a:xfrm>
            <a:off x="121920" y="1485036"/>
            <a:ext cx="8377503" cy="1200329"/>
          </a:xfrm>
          <a:prstGeom prst="rect">
            <a:avLst/>
          </a:prstGeom>
          <a:noFill/>
        </p:spPr>
        <p:txBody>
          <a:bodyPr wrap="square" rtlCol="0">
            <a:spAutoFit/>
          </a:bodyPr>
          <a:lstStyle/>
          <a:p>
            <a:r>
              <a:rPr lang="en-US" dirty="0"/>
              <a:t>An endophyte is a microbe (bacterium or fungus) that lives inside plant tissue.</a:t>
            </a:r>
          </a:p>
          <a:p>
            <a:endParaRPr lang="en-US" dirty="0"/>
          </a:p>
          <a:p>
            <a:r>
              <a:rPr lang="en-US" dirty="0"/>
              <a:t>Endophytes can be active in disease </a:t>
            </a:r>
          </a:p>
          <a:p>
            <a:r>
              <a:rPr lang="en-US" dirty="0"/>
              <a:t>resistance. </a:t>
            </a:r>
          </a:p>
        </p:txBody>
      </p:sp>
      <p:pic>
        <p:nvPicPr>
          <p:cNvPr id="2052" name="Picture 4" descr="Image result for microbe">
            <a:extLst>
              <a:ext uri="{FF2B5EF4-FFF2-40B4-BE49-F238E27FC236}">
                <a16:creationId xmlns:a16="http://schemas.microsoft.com/office/drawing/2014/main" id="{EBD3D35F-9B85-4EF9-9A4A-45C33B7A4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670" y="1911401"/>
            <a:ext cx="3652770" cy="21295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a:extLst>
              <a:ext uri="{FF2B5EF4-FFF2-40B4-BE49-F238E27FC236}">
                <a16:creationId xmlns:a16="http://schemas.microsoft.com/office/drawing/2014/main" id="{DC76B7F4-BCBB-4D19-9D21-AC5A55AE44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677" r="164" b="6448"/>
          <a:stretch/>
        </p:blipFill>
        <p:spPr bwMode="auto">
          <a:xfrm>
            <a:off x="1503846" y="2769433"/>
            <a:ext cx="3342807" cy="3402767"/>
          </a:xfrm>
          <a:prstGeom prst="rect">
            <a:avLst/>
          </a:prstGeom>
          <a:noFill/>
          <a:extLst>
            <a:ext uri="{909E8E84-426E-40DD-AFC4-6F175D3DCCD1}">
              <a14:hiddenFill xmlns:a14="http://schemas.microsoft.com/office/drawing/2010/main">
                <a:solidFill>
                  <a:srgbClr val="FFFFFF"/>
                </a:solidFill>
              </a14:hiddenFill>
            </a:ext>
          </a:extLst>
        </p:spPr>
      </p:pic>
      <p:sp>
        <p:nvSpPr>
          <p:cNvPr id="6" name="CustomShape 4">
            <a:extLst>
              <a:ext uri="{FF2B5EF4-FFF2-40B4-BE49-F238E27FC236}">
                <a16:creationId xmlns:a16="http://schemas.microsoft.com/office/drawing/2014/main" id="{986219D8-8DE0-F449-B007-5B1602671918}"/>
              </a:ext>
            </a:extLst>
          </p:cNvPr>
          <p:cNvSpPr/>
          <p:nvPr/>
        </p:nvSpPr>
        <p:spPr>
          <a:xfrm>
            <a:off x="5787720" y="182520"/>
            <a:ext cx="27806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Arial"/>
                <a:ea typeface="DejaVu Sans"/>
              </a:rPr>
              <a:t>Justification</a:t>
            </a:r>
            <a:endParaRPr lang="en-US" sz="1800" b="1" strike="noStrike" spc="-1" dirty="0">
              <a:latin typeface="Arial"/>
            </a:endParaRPr>
          </a:p>
        </p:txBody>
      </p:sp>
      <p:sp>
        <p:nvSpPr>
          <p:cNvPr id="7" name="CustomShape 1">
            <a:extLst>
              <a:ext uri="{FF2B5EF4-FFF2-40B4-BE49-F238E27FC236}">
                <a16:creationId xmlns:a16="http://schemas.microsoft.com/office/drawing/2014/main" id="{38120E07-219F-478A-B763-5C8466468CC4}"/>
              </a:ext>
            </a:extLst>
          </p:cNvPr>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latin typeface="Arial"/>
              </a:rPr>
              <a:t>Center for Advanced Forestry Systems 2020 Meeting</a:t>
            </a:r>
            <a:endParaRPr lang="en-US" sz="1200" b="0" strike="noStrike" spc="-1">
              <a:latin typeface="Arial"/>
            </a:endParaRPr>
          </a:p>
        </p:txBody>
      </p:sp>
    </p:spTree>
    <p:extLst>
      <p:ext uri="{BB962C8B-B14F-4D97-AF65-F5344CB8AC3E}">
        <p14:creationId xmlns:p14="http://schemas.microsoft.com/office/powerpoint/2010/main" val="967300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457200" y="685800"/>
            <a:ext cx="8228880" cy="685080"/>
          </a:xfrm>
          <a:prstGeom prst="rect">
            <a:avLst/>
          </a:prstGeom>
          <a:noFill/>
          <a:ln>
            <a:noFill/>
          </a:ln>
        </p:spPr>
        <p:style>
          <a:lnRef idx="0">
            <a:scrgbClr r="0" g="0" b="0"/>
          </a:lnRef>
          <a:fillRef idx="0">
            <a:scrgbClr r="0" g="0" b="0"/>
          </a:fillRef>
          <a:effectRef idx="0">
            <a:scrgbClr r="0" g="0" b="0"/>
          </a:effectRef>
          <a:fontRef idx="minor"/>
        </p:style>
      </p:sp>
      <p:sp>
        <p:nvSpPr>
          <p:cNvPr id="92" name="CustomShape 2"/>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latin typeface="Arial"/>
              </a:rPr>
              <a:t>Center for Advanced Forestry Systems 2020 Meeting</a:t>
            </a:r>
            <a:endParaRPr lang="en-US" sz="1200" b="0" strike="noStrike" spc="-1">
              <a:latin typeface="Arial"/>
            </a:endParaRPr>
          </a:p>
        </p:txBody>
      </p:sp>
      <p:sp>
        <p:nvSpPr>
          <p:cNvPr id="93" name="CustomShape 3"/>
          <p:cNvSpPr/>
          <p:nvPr/>
        </p:nvSpPr>
        <p:spPr>
          <a:xfrm>
            <a:off x="457200" y="1371600"/>
            <a:ext cx="8228880" cy="4723560"/>
          </a:xfrm>
          <a:prstGeom prst="rect">
            <a:avLst/>
          </a:prstGeom>
          <a:noFill/>
          <a:ln>
            <a:noFill/>
          </a:ln>
        </p:spPr>
        <p:style>
          <a:lnRef idx="0">
            <a:scrgbClr r="0" g="0" b="0"/>
          </a:lnRef>
          <a:fillRef idx="0">
            <a:scrgbClr r="0" g="0" b="0"/>
          </a:fillRef>
          <a:effectRef idx="0">
            <a:scrgbClr r="0" g="0" b="0"/>
          </a:effectRef>
          <a:fontRef idx="minor"/>
        </p:style>
      </p:sp>
      <p:sp>
        <p:nvSpPr>
          <p:cNvPr id="94" name="CustomShape 4"/>
          <p:cNvSpPr/>
          <p:nvPr/>
        </p:nvSpPr>
        <p:spPr>
          <a:xfrm>
            <a:off x="5787720" y="182520"/>
            <a:ext cx="27806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Arial"/>
                <a:ea typeface="DejaVu Sans"/>
              </a:rPr>
              <a:t>Justification</a:t>
            </a:r>
            <a:endParaRPr lang="en-US" sz="1800" b="1" strike="noStrike" spc="-1" dirty="0">
              <a:latin typeface="Arial"/>
            </a:endParaRPr>
          </a:p>
        </p:txBody>
      </p:sp>
      <p:graphicFrame>
        <p:nvGraphicFramePr>
          <p:cNvPr id="7" name="Object 2">
            <a:extLst>
              <a:ext uri="{FF2B5EF4-FFF2-40B4-BE49-F238E27FC236}">
                <a16:creationId xmlns:a16="http://schemas.microsoft.com/office/drawing/2014/main" id="{07DE9A9C-580D-F446-B10A-2D099F474CD4}"/>
              </a:ext>
            </a:extLst>
          </p:cNvPr>
          <p:cNvGraphicFramePr>
            <a:graphicFrameLocks noChangeAspect="1"/>
          </p:cNvGraphicFramePr>
          <p:nvPr>
            <p:extLst>
              <p:ext uri="{D42A27DB-BD31-4B8C-83A1-F6EECF244321}">
                <p14:modId xmlns:p14="http://schemas.microsoft.com/office/powerpoint/2010/main" val="3053574445"/>
              </p:ext>
            </p:extLst>
          </p:nvPr>
        </p:nvGraphicFramePr>
        <p:xfrm>
          <a:off x="588142" y="419127"/>
          <a:ext cx="7980218" cy="6119553"/>
        </p:xfrm>
        <a:graphic>
          <a:graphicData uri="http://schemas.openxmlformats.org/presentationml/2006/ole">
            <mc:AlternateContent xmlns:mc="http://schemas.openxmlformats.org/markup-compatibility/2006">
              <mc:Choice xmlns:v="urn:schemas-microsoft-com:vml" Requires="v">
                <p:oleObj r:id="rId2" imgW="5876925" imgH="3943350" progId="Excel.Chart.8">
                  <p:embed/>
                </p:oleObj>
              </mc:Choice>
              <mc:Fallback>
                <p:oleObj r:id="rId2" imgW="5876925" imgH="3943350" progId="Excel.Chart.8">
                  <p:embed/>
                  <p:pic>
                    <p:nvPicPr>
                      <p:cNvPr id="13315" name="Object 2">
                        <a:extLst>
                          <a:ext uri="{FF2B5EF4-FFF2-40B4-BE49-F238E27FC236}">
                            <a16:creationId xmlns:a16="http://schemas.microsoft.com/office/drawing/2014/main" id="{CB263A60-D0CD-4AAE-822D-CB4F1B6DB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67" r="5833"/>
                      <a:stretch>
                        <a:fillRect/>
                      </a:stretch>
                    </p:blipFill>
                    <p:spPr bwMode="auto">
                      <a:xfrm>
                        <a:off x="588142" y="419127"/>
                        <a:ext cx="7980218" cy="6119553"/>
                      </a:xfrm>
                      <a:prstGeom prst="rect">
                        <a:avLst/>
                      </a:prstGeom>
                      <a:noFill/>
                      <a:ln>
                        <a:noFill/>
                      </a:ln>
                    </p:spPr>
                  </p:pic>
                </p:oleObj>
              </mc:Fallback>
            </mc:AlternateContent>
          </a:graphicData>
        </a:graphic>
      </p:graphicFrame>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9047EB3E-D285-4A79-A7AE-89F9BF9FBE8C}"/>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l="22501" t="7333" r="24500" b="1334"/>
          <a:stretch>
            <a:fillRect/>
          </a:stretch>
        </p:blipFill>
        <p:spPr bwMode="auto">
          <a:xfrm>
            <a:off x="3838576" y="537269"/>
            <a:ext cx="4224769" cy="546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a:extLst>
              <a:ext uri="{FF2B5EF4-FFF2-40B4-BE49-F238E27FC236}">
                <a16:creationId xmlns:a16="http://schemas.microsoft.com/office/drawing/2014/main" id="{506FBEC7-ACA2-48F8-9412-7BD6B8E20392}"/>
              </a:ext>
            </a:extLst>
          </p:cNvPr>
          <p:cNvSpPr txBox="1">
            <a:spLocks noChangeArrowheads="1"/>
          </p:cNvSpPr>
          <p:nvPr/>
        </p:nvSpPr>
        <p:spPr bwMode="auto">
          <a:xfrm>
            <a:off x="381000" y="533400"/>
            <a:ext cx="3276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a:t>Left side inoculated with </a:t>
            </a:r>
            <a:r>
              <a:rPr lang="en-US" altLang="en-US" sz="2400" i="1"/>
              <a:t>Ulocladium</a:t>
            </a:r>
            <a:r>
              <a:rPr lang="en-US" altLang="en-US" sz="2400"/>
              <a:t> plus rust, versus right side with rust only.</a:t>
            </a:r>
          </a:p>
        </p:txBody>
      </p:sp>
      <p:sp>
        <p:nvSpPr>
          <p:cNvPr id="4" name="CustomShape 4">
            <a:extLst>
              <a:ext uri="{FF2B5EF4-FFF2-40B4-BE49-F238E27FC236}">
                <a16:creationId xmlns:a16="http://schemas.microsoft.com/office/drawing/2014/main" id="{822318A8-AA95-4245-954B-DBF75A33F78F}"/>
              </a:ext>
            </a:extLst>
          </p:cNvPr>
          <p:cNvSpPr/>
          <p:nvPr/>
        </p:nvSpPr>
        <p:spPr>
          <a:xfrm>
            <a:off x="5787720" y="182520"/>
            <a:ext cx="27806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Arial"/>
                <a:ea typeface="DejaVu Sans"/>
              </a:rPr>
              <a:t>Justification</a:t>
            </a:r>
            <a:endParaRPr lang="en-US" sz="1800" b="1" strike="noStrike" spc="-1" dirty="0">
              <a:latin typeface="Arial"/>
            </a:endParaRPr>
          </a:p>
        </p:txBody>
      </p:sp>
      <p:sp>
        <p:nvSpPr>
          <p:cNvPr id="5" name="CustomShape 1">
            <a:extLst>
              <a:ext uri="{FF2B5EF4-FFF2-40B4-BE49-F238E27FC236}">
                <a16:creationId xmlns:a16="http://schemas.microsoft.com/office/drawing/2014/main" id="{61AE919F-C52A-4FCA-B064-3C32385DAF91}"/>
              </a:ext>
            </a:extLst>
          </p:cNvPr>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extLst>
      <p:ext uri="{BB962C8B-B14F-4D97-AF65-F5344CB8AC3E}">
        <p14:creationId xmlns:p14="http://schemas.microsoft.com/office/powerpoint/2010/main" val="2676024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3AD4CC79-4224-41B0-B1A8-0E39E1505D4D}"/>
              </a:ext>
            </a:extLst>
          </p:cNvPr>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l="17000" t="11734" r="37500" b="4666"/>
          <a:stretch>
            <a:fillRect/>
          </a:stretch>
        </p:blipFill>
        <p:spPr bwMode="auto">
          <a:xfrm>
            <a:off x="4167188" y="546840"/>
            <a:ext cx="3954102" cy="544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a:extLst>
              <a:ext uri="{FF2B5EF4-FFF2-40B4-BE49-F238E27FC236}">
                <a16:creationId xmlns:a16="http://schemas.microsoft.com/office/drawing/2014/main" id="{72916895-F97F-41EA-9D28-999D9D9B6183}"/>
              </a:ext>
            </a:extLst>
          </p:cNvPr>
          <p:cNvSpPr txBox="1">
            <a:spLocks noChangeArrowheads="1"/>
          </p:cNvSpPr>
          <p:nvPr/>
        </p:nvSpPr>
        <p:spPr bwMode="auto">
          <a:xfrm>
            <a:off x="433388" y="546840"/>
            <a:ext cx="37338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dirty="0">
                <a:solidFill>
                  <a:schemeClr val="hlink"/>
                </a:solidFill>
              </a:rPr>
              <a:t>Control</a:t>
            </a:r>
            <a:r>
              <a:rPr lang="en-US" altLang="en-US" sz="2400" dirty="0"/>
              <a:t>: left  and right sides inoculated with rust only.</a:t>
            </a:r>
          </a:p>
          <a:p>
            <a:pPr>
              <a:spcBef>
                <a:spcPct val="50000"/>
              </a:spcBef>
            </a:pPr>
            <a:endParaRPr lang="en-US" altLang="en-US" sz="2400" dirty="0"/>
          </a:p>
        </p:txBody>
      </p:sp>
      <p:sp>
        <p:nvSpPr>
          <p:cNvPr id="4" name="CustomShape 4">
            <a:extLst>
              <a:ext uri="{FF2B5EF4-FFF2-40B4-BE49-F238E27FC236}">
                <a16:creationId xmlns:a16="http://schemas.microsoft.com/office/drawing/2014/main" id="{61D696A5-0991-8F48-B578-9EAFE6C321E1}"/>
              </a:ext>
            </a:extLst>
          </p:cNvPr>
          <p:cNvSpPr/>
          <p:nvPr/>
        </p:nvSpPr>
        <p:spPr>
          <a:xfrm>
            <a:off x="5787720" y="182520"/>
            <a:ext cx="27806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Arial"/>
                <a:ea typeface="DejaVu Sans"/>
              </a:rPr>
              <a:t>Justification</a:t>
            </a:r>
            <a:endParaRPr lang="en-US" sz="1800" b="1" strike="noStrike" spc="-1" dirty="0">
              <a:latin typeface="Arial"/>
            </a:endParaRPr>
          </a:p>
        </p:txBody>
      </p:sp>
      <p:sp>
        <p:nvSpPr>
          <p:cNvPr id="5" name="CustomShape 1">
            <a:extLst>
              <a:ext uri="{FF2B5EF4-FFF2-40B4-BE49-F238E27FC236}">
                <a16:creationId xmlns:a16="http://schemas.microsoft.com/office/drawing/2014/main" id="{8FA1D9DF-B02E-4D36-ADA2-3EE539E20125}"/>
              </a:ext>
            </a:extLst>
          </p:cNvPr>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extLst>
      <p:ext uri="{BB962C8B-B14F-4D97-AF65-F5344CB8AC3E}">
        <p14:creationId xmlns:p14="http://schemas.microsoft.com/office/powerpoint/2010/main" val="973221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C5004-3B7F-4A5F-98B0-112E843E1A31}"/>
              </a:ext>
            </a:extLst>
          </p:cNvPr>
          <p:cNvSpPr>
            <a:spLocks noGrp="1"/>
          </p:cNvSpPr>
          <p:nvPr>
            <p:ph type="title"/>
          </p:nvPr>
        </p:nvSpPr>
        <p:spPr>
          <a:xfrm>
            <a:off x="375223" y="749063"/>
            <a:ext cx="8229240" cy="1144800"/>
          </a:xfrm>
        </p:spPr>
        <p:txBody>
          <a:bodyPr/>
          <a:lstStyle/>
          <a:p>
            <a:r>
              <a:rPr lang="en-US" sz="3600" dirty="0"/>
              <a:t>Seed endophytes: more antagonistic than needle endophytes?</a:t>
            </a:r>
          </a:p>
        </p:txBody>
      </p:sp>
      <p:sp>
        <p:nvSpPr>
          <p:cNvPr id="4" name="TextBox 3">
            <a:extLst>
              <a:ext uri="{FF2B5EF4-FFF2-40B4-BE49-F238E27FC236}">
                <a16:creationId xmlns:a16="http://schemas.microsoft.com/office/drawing/2014/main" id="{08730EF9-BEDD-4FFC-9BF9-74F558B49FFB}"/>
              </a:ext>
            </a:extLst>
          </p:cNvPr>
          <p:cNvSpPr txBox="1"/>
          <p:nvPr/>
        </p:nvSpPr>
        <p:spPr>
          <a:xfrm>
            <a:off x="375223" y="2096086"/>
            <a:ext cx="8229240" cy="1754326"/>
          </a:xfrm>
          <a:prstGeom prst="rect">
            <a:avLst/>
          </a:prstGeom>
          <a:noFill/>
        </p:spPr>
        <p:txBody>
          <a:bodyPr wrap="square" rtlCol="0">
            <a:spAutoFit/>
          </a:bodyPr>
          <a:lstStyle/>
          <a:p>
            <a:r>
              <a:rPr lang="en-US" b="1" u="sng" dirty="0"/>
              <a:t>Optimal defense theory</a:t>
            </a:r>
          </a:p>
          <a:p>
            <a:endParaRPr lang="en-US" dirty="0"/>
          </a:p>
          <a:p>
            <a:r>
              <a:rPr lang="en-US" dirty="0"/>
              <a:t>Seeds will be more </a:t>
            </a:r>
          </a:p>
          <a:p>
            <a:r>
              <a:rPr lang="en-US" dirty="0"/>
              <a:t>heavily protected.</a:t>
            </a:r>
          </a:p>
          <a:p>
            <a:endParaRPr lang="en-US" dirty="0"/>
          </a:p>
          <a:p>
            <a:r>
              <a:rPr lang="en-US" dirty="0"/>
              <a:t>Specialized microbes?</a:t>
            </a:r>
          </a:p>
        </p:txBody>
      </p:sp>
      <p:graphicFrame>
        <p:nvGraphicFramePr>
          <p:cNvPr id="5" name="Chart 4">
            <a:extLst>
              <a:ext uri="{FF2B5EF4-FFF2-40B4-BE49-F238E27FC236}">
                <a16:creationId xmlns:a16="http://schemas.microsoft.com/office/drawing/2014/main" id="{373C03FB-8F24-4762-9438-9963201211A6}"/>
              </a:ext>
            </a:extLst>
          </p:cNvPr>
          <p:cNvGraphicFramePr/>
          <p:nvPr/>
        </p:nvGraphicFramePr>
        <p:xfrm>
          <a:off x="2886075" y="2096086"/>
          <a:ext cx="6257925" cy="3990975"/>
        </p:xfrm>
        <a:graphic>
          <a:graphicData uri="http://schemas.openxmlformats.org/drawingml/2006/chart">
            <c:chart xmlns:c="http://schemas.openxmlformats.org/drawingml/2006/chart" xmlns:r="http://schemas.openxmlformats.org/officeDocument/2006/relationships" r:id="rId3"/>
          </a:graphicData>
        </a:graphic>
      </p:graphicFrame>
      <p:sp>
        <p:nvSpPr>
          <p:cNvPr id="6" name="CustomShape 4">
            <a:extLst>
              <a:ext uri="{FF2B5EF4-FFF2-40B4-BE49-F238E27FC236}">
                <a16:creationId xmlns:a16="http://schemas.microsoft.com/office/drawing/2014/main" id="{013E90F7-29FE-0240-B70E-FB9FE663C61E}"/>
              </a:ext>
            </a:extLst>
          </p:cNvPr>
          <p:cNvSpPr/>
          <p:nvPr/>
        </p:nvSpPr>
        <p:spPr>
          <a:xfrm>
            <a:off x="5787720" y="182520"/>
            <a:ext cx="27806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Arial"/>
                <a:ea typeface="DejaVu Sans"/>
              </a:rPr>
              <a:t>Hypotheses or Objectives</a:t>
            </a:r>
            <a:endParaRPr lang="en-US" sz="1800" b="1" strike="noStrike" spc="-1" dirty="0">
              <a:latin typeface="Arial"/>
            </a:endParaRPr>
          </a:p>
        </p:txBody>
      </p:sp>
      <p:sp>
        <p:nvSpPr>
          <p:cNvPr id="7" name="CustomShape 1">
            <a:extLst>
              <a:ext uri="{FF2B5EF4-FFF2-40B4-BE49-F238E27FC236}">
                <a16:creationId xmlns:a16="http://schemas.microsoft.com/office/drawing/2014/main" id="{6B976501-6061-47D4-83BD-97CA411BAB3C}"/>
              </a:ext>
            </a:extLst>
          </p:cNvPr>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extLst>
      <p:ext uri="{BB962C8B-B14F-4D97-AF65-F5344CB8AC3E}">
        <p14:creationId xmlns:p14="http://schemas.microsoft.com/office/powerpoint/2010/main" val="2830697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457200" y="685800"/>
            <a:ext cx="8229240" cy="685440"/>
          </a:xfrm>
          <a:prstGeom prst="rect">
            <a:avLst/>
          </a:prstGeom>
          <a:noFill/>
          <a:ln>
            <a:noFill/>
          </a:ln>
        </p:spPr>
        <p:txBody>
          <a:bodyPr/>
          <a:lstStyle/>
          <a:p>
            <a:endParaRPr lang="en-US" sz="3600" b="0" strike="noStrike" spc="-1">
              <a:solidFill>
                <a:srgbClr val="000000"/>
              </a:solidFill>
              <a:latin typeface="Arial"/>
            </a:endParaRPr>
          </a:p>
        </p:txBody>
      </p:sp>
      <p:sp>
        <p:nvSpPr>
          <p:cNvPr id="100" name="TextShape 3"/>
          <p:cNvSpPr txBox="1"/>
          <p:nvPr/>
        </p:nvSpPr>
        <p:spPr>
          <a:xfrm>
            <a:off x="457200" y="1446551"/>
            <a:ext cx="8229240" cy="4723920"/>
          </a:xfrm>
          <a:prstGeom prst="rect">
            <a:avLst/>
          </a:prstGeom>
          <a:noFill/>
          <a:ln>
            <a:noFill/>
          </a:ln>
        </p:spPr>
        <p:txBody>
          <a:bodyPr/>
          <a:lstStyle/>
          <a:p>
            <a:endParaRPr lang="en-US" sz="3000" b="0" strike="noStrike" spc="-1">
              <a:solidFill>
                <a:srgbClr val="000000"/>
              </a:solidFill>
              <a:latin typeface="Calibri"/>
            </a:endParaRPr>
          </a:p>
        </p:txBody>
      </p:sp>
      <p:sp>
        <p:nvSpPr>
          <p:cNvPr id="2" name="TextBox 1">
            <a:extLst>
              <a:ext uri="{FF2B5EF4-FFF2-40B4-BE49-F238E27FC236}">
                <a16:creationId xmlns:a16="http://schemas.microsoft.com/office/drawing/2014/main" id="{78BC6E88-19BB-408A-82A7-D639C944848F}"/>
              </a:ext>
            </a:extLst>
          </p:cNvPr>
          <p:cNvSpPr txBox="1"/>
          <p:nvPr/>
        </p:nvSpPr>
        <p:spPr>
          <a:xfrm>
            <a:off x="599607" y="547200"/>
            <a:ext cx="7969113" cy="4924425"/>
          </a:xfrm>
          <a:prstGeom prst="rect">
            <a:avLst/>
          </a:prstGeom>
          <a:noFill/>
        </p:spPr>
        <p:txBody>
          <a:bodyPr wrap="square" rtlCol="0">
            <a:spAutoFit/>
          </a:bodyPr>
          <a:lstStyle/>
          <a:p>
            <a:r>
              <a:rPr lang="en-US" sz="4400" dirty="0">
                <a:latin typeface="+mj-lt"/>
              </a:rPr>
              <a:t>Objective</a:t>
            </a:r>
          </a:p>
          <a:p>
            <a:endParaRPr lang="en-US" dirty="0"/>
          </a:p>
          <a:p>
            <a:r>
              <a:rPr lang="en-US" dirty="0"/>
              <a:t>Can endophytes be used to confer white pine blister rust (WPBR) resistance to Western white pine (WWP) trees?</a:t>
            </a:r>
          </a:p>
          <a:p>
            <a:endParaRPr lang="en-US" dirty="0"/>
          </a:p>
          <a:p>
            <a:r>
              <a:rPr lang="en-US" dirty="0"/>
              <a:t>6 endophytes of interest:</a:t>
            </a:r>
          </a:p>
          <a:p>
            <a:endParaRPr lang="en-US" dirty="0"/>
          </a:p>
          <a:p>
            <a:pPr marL="285750" indent="-285750">
              <a:buFont typeface="Arial" panose="020B0604020202020204" pitchFamily="34" charset="0"/>
              <a:buChar char="•"/>
            </a:pPr>
            <a:r>
              <a:rPr lang="en-US" i="1" dirty="0" err="1"/>
              <a:t>Lophodermium</a:t>
            </a:r>
            <a:r>
              <a:rPr lang="en-US" i="1" dirty="0"/>
              <a:t> </a:t>
            </a:r>
            <a:r>
              <a:rPr lang="en-US" i="1" dirty="0" err="1"/>
              <a:t>nitens</a:t>
            </a:r>
            <a:r>
              <a:rPr lang="en-US" dirty="0"/>
              <a:t>*</a:t>
            </a:r>
          </a:p>
          <a:p>
            <a:pPr marL="285750" indent="-285750">
              <a:buFont typeface="Arial" panose="020B0604020202020204" pitchFamily="34" charset="0"/>
              <a:buChar char="•"/>
            </a:pPr>
            <a:r>
              <a:rPr lang="en-US" i="1" dirty="0" err="1"/>
              <a:t>Xylaria</a:t>
            </a:r>
            <a:r>
              <a:rPr lang="en-US" i="1" dirty="0"/>
              <a:t> </a:t>
            </a:r>
            <a:r>
              <a:rPr lang="en-US" i="1" dirty="0" err="1"/>
              <a:t>ellisii</a:t>
            </a:r>
            <a:r>
              <a:rPr lang="en-US" dirty="0"/>
              <a:t>*</a:t>
            </a:r>
          </a:p>
          <a:p>
            <a:pPr marL="285750" indent="-285750">
              <a:buFont typeface="Arial" panose="020B0604020202020204" pitchFamily="34" charset="0"/>
              <a:buChar char="•"/>
            </a:pPr>
            <a:r>
              <a:rPr lang="en-US" dirty="0"/>
              <a:t>Four seed endophytes isolated from WWP</a:t>
            </a:r>
          </a:p>
          <a:p>
            <a:r>
              <a:rPr lang="en-US" dirty="0"/>
              <a:t> seeds. These four isolates demonstrated </a:t>
            </a:r>
          </a:p>
          <a:p>
            <a:r>
              <a:rPr lang="en-US" dirty="0"/>
              <a:t>antagonist behavior towards other</a:t>
            </a:r>
          </a:p>
          <a:p>
            <a:r>
              <a:rPr lang="en-US" dirty="0"/>
              <a:t>endophytes </a:t>
            </a:r>
            <a:r>
              <a:rPr lang="en-US" i="1" dirty="0"/>
              <a:t>in </a:t>
            </a:r>
            <a:r>
              <a:rPr lang="en-US" i="1" dirty="0" err="1"/>
              <a:t>agaro</a:t>
            </a:r>
            <a:r>
              <a:rPr lang="en-US" dirty="0"/>
              <a:t>.</a:t>
            </a:r>
          </a:p>
          <a:p>
            <a:endParaRPr lang="en-US" dirty="0"/>
          </a:p>
          <a:p>
            <a:endParaRPr lang="en-US" dirty="0"/>
          </a:p>
          <a:p>
            <a:r>
              <a:rPr lang="en-US" sz="1600" dirty="0"/>
              <a:t>*: Isolates provided by J.D. Irving</a:t>
            </a:r>
          </a:p>
        </p:txBody>
      </p:sp>
      <p:pic>
        <p:nvPicPr>
          <p:cNvPr id="3" name="Picture 2">
            <a:extLst>
              <a:ext uri="{FF2B5EF4-FFF2-40B4-BE49-F238E27FC236}">
                <a16:creationId xmlns:a16="http://schemas.microsoft.com/office/drawing/2014/main" id="{0FE3A248-88BA-41B0-B01E-DFD4BA6961AA}"/>
              </a:ext>
            </a:extLst>
          </p:cNvPr>
          <p:cNvPicPr>
            <a:picLocks noChangeAspect="1"/>
          </p:cNvPicPr>
          <p:nvPr/>
        </p:nvPicPr>
        <p:blipFill rotWithShape="1">
          <a:blip r:embed="rId3"/>
          <a:srcRect l="30328" t="19748" r="39655" b="23394"/>
          <a:stretch/>
        </p:blipFill>
        <p:spPr>
          <a:xfrm>
            <a:off x="5314013" y="1999573"/>
            <a:ext cx="3397114" cy="3617875"/>
          </a:xfrm>
          <a:prstGeom prst="rect">
            <a:avLst/>
          </a:prstGeom>
        </p:spPr>
      </p:pic>
      <p:sp>
        <p:nvSpPr>
          <p:cNvPr id="4" name="TextBox 3">
            <a:extLst>
              <a:ext uri="{FF2B5EF4-FFF2-40B4-BE49-F238E27FC236}">
                <a16:creationId xmlns:a16="http://schemas.microsoft.com/office/drawing/2014/main" id="{42B3D437-0B77-4339-92F5-699A58E5124E}"/>
              </a:ext>
            </a:extLst>
          </p:cNvPr>
          <p:cNvSpPr txBox="1"/>
          <p:nvPr/>
        </p:nvSpPr>
        <p:spPr>
          <a:xfrm>
            <a:off x="5209840" y="5635264"/>
            <a:ext cx="3397114" cy="276999"/>
          </a:xfrm>
          <a:prstGeom prst="rect">
            <a:avLst/>
          </a:prstGeom>
          <a:noFill/>
        </p:spPr>
        <p:txBody>
          <a:bodyPr wrap="square" rtlCol="0">
            <a:spAutoFit/>
          </a:bodyPr>
          <a:lstStyle/>
          <a:p>
            <a:r>
              <a:rPr lang="en-US" sz="1200" dirty="0"/>
              <a:t>Photo: Newcombe lab</a:t>
            </a:r>
          </a:p>
        </p:txBody>
      </p:sp>
      <p:sp>
        <p:nvSpPr>
          <p:cNvPr id="7" name="CustomShape 4">
            <a:extLst>
              <a:ext uri="{FF2B5EF4-FFF2-40B4-BE49-F238E27FC236}">
                <a16:creationId xmlns:a16="http://schemas.microsoft.com/office/drawing/2014/main" id="{CF35D464-4A5A-5F45-AC55-DD5810313CD0}"/>
              </a:ext>
            </a:extLst>
          </p:cNvPr>
          <p:cNvSpPr/>
          <p:nvPr/>
        </p:nvSpPr>
        <p:spPr>
          <a:xfrm>
            <a:off x="5787720" y="182520"/>
            <a:ext cx="27806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a:solidFill>
                  <a:srgbClr val="000000"/>
                </a:solidFill>
                <a:latin typeface="Arial"/>
                <a:ea typeface="DejaVu Sans"/>
              </a:rPr>
              <a:t>Hypotheses or Objectives</a:t>
            </a:r>
            <a:endParaRPr lang="en-US" sz="1800" b="1" strike="noStrike" spc="-1">
              <a:latin typeface="Arial"/>
            </a:endParaRPr>
          </a:p>
        </p:txBody>
      </p:sp>
      <p:sp>
        <p:nvSpPr>
          <p:cNvPr id="8" name="CustomShape 1">
            <a:extLst>
              <a:ext uri="{FF2B5EF4-FFF2-40B4-BE49-F238E27FC236}">
                <a16:creationId xmlns:a16="http://schemas.microsoft.com/office/drawing/2014/main" id="{78D214C9-21E2-4F62-92E7-0DEEDA9FB59A}"/>
              </a:ext>
            </a:extLst>
          </p:cNvPr>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extLst>
      <p:ext uri="{BB962C8B-B14F-4D97-AF65-F5344CB8AC3E}">
        <p14:creationId xmlns:p14="http://schemas.microsoft.com/office/powerpoint/2010/main" val="34590477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C49FA-9DF3-44F7-8F3C-3F9AA58D7975}"/>
              </a:ext>
            </a:extLst>
          </p:cNvPr>
          <p:cNvSpPr>
            <a:spLocks noGrp="1"/>
          </p:cNvSpPr>
          <p:nvPr>
            <p:ph type="title"/>
          </p:nvPr>
        </p:nvSpPr>
        <p:spPr/>
        <p:txBody>
          <a:bodyPr/>
          <a:lstStyle/>
          <a:p>
            <a:r>
              <a:rPr lang="en-US" dirty="0"/>
              <a:t>WWP Seed lots</a:t>
            </a:r>
          </a:p>
        </p:txBody>
      </p:sp>
      <p:sp>
        <p:nvSpPr>
          <p:cNvPr id="4" name="TextBox 3">
            <a:extLst>
              <a:ext uri="{FF2B5EF4-FFF2-40B4-BE49-F238E27FC236}">
                <a16:creationId xmlns:a16="http://schemas.microsoft.com/office/drawing/2014/main" id="{0A57AB97-627F-4AA8-8E86-330714B80959}"/>
              </a:ext>
            </a:extLst>
          </p:cNvPr>
          <p:cNvSpPr txBox="1"/>
          <p:nvPr/>
        </p:nvSpPr>
        <p:spPr>
          <a:xfrm>
            <a:off x="629587" y="1783830"/>
            <a:ext cx="7240249" cy="3139321"/>
          </a:xfrm>
          <a:prstGeom prst="rect">
            <a:avLst/>
          </a:prstGeom>
          <a:noFill/>
        </p:spPr>
        <p:txBody>
          <a:bodyPr wrap="square" rtlCol="0">
            <a:spAutoFit/>
          </a:bodyPr>
          <a:lstStyle/>
          <a:p>
            <a:r>
              <a:rPr lang="en-US" dirty="0"/>
              <a:t>BR (Bark Reaction) Resistant Lot, harvested 2005</a:t>
            </a:r>
          </a:p>
          <a:p>
            <a:endParaRPr lang="en-US" dirty="0"/>
          </a:p>
          <a:p>
            <a:r>
              <a:rPr lang="en-US" dirty="0"/>
              <a:t>SS (Short Shoot) Resistant Lot, collection from 5 different trees/years: ranging from 1978-2002</a:t>
            </a:r>
          </a:p>
          <a:p>
            <a:endParaRPr lang="en-US" dirty="0"/>
          </a:p>
          <a:p>
            <a:r>
              <a:rPr lang="en-US" dirty="0"/>
              <a:t>Susceptible Lot, harvested 2002</a:t>
            </a:r>
          </a:p>
          <a:p>
            <a:endParaRPr lang="en-US" dirty="0"/>
          </a:p>
          <a:p>
            <a:endParaRPr lang="en-US" dirty="0"/>
          </a:p>
          <a:p>
            <a:r>
              <a:rPr lang="en-US" dirty="0"/>
              <a:t>196 seedlings per treatment for each seed lot were inoculated with the endophytes. </a:t>
            </a:r>
          </a:p>
          <a:p>
            <a:endParaRPr lang="en-US" dirty="0"/>
          </a:p>
        </p:txBody>
      </p:sp>
      <p:sp>
        <p:nvSpPr>
          <p:cNvPr id="6" name="CustomShape 4">
            <a:extLst>
              <a:ext uri="{FF2B5EF4-FFF2-40B4-BE49-F238E27FC236}">
                <a16:creationId xmlns:a16="http://schemas.microsoft.com/office/drawing/2014/main" id="{8A6B4CAD-36A8-844A-8C13-057D5BDDD813}"/>
              </a:ext>
            </a:extLst>
          </p:cNvPr>
          <p:cNvSpPr/>
          <p:nvPr/>
        </p:nvSpPr>
        <p:spPr>
          <a:xfrm>
            <a:off x="6540840" y="182520"/>
            <a:ext cx="20307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dirty="0">
                <a:solidFill>
                  <a:srgbClr val="000000"/>
                </a:solidFill>
                <a:latin typeface="Arial"/>
                <a:ea typeface="DejaVu Sans"/>
              </a:rPr>
              <a:t>Methods</a:t>
            </a:r>
            <a:endParaRPr lang="en-US" sz="1800" b="1" strike="noStrike" spc="-1" dirty="0">
              <a:latin typeface="Arial"/>
            </a:endParaRPr>
          </a:p>
        </p:txBody>
      </p:sp>
      <p:sp>
        <p:nvSpPr>
          <p:cNvPr id="5" name="CustomShape 1">
            <a:extLst>
              <a:ext uri="{FF2B5EF4-FFF2-40B4-BE49-F238E27FC236}">
                <a16:creationId xmlns:a16="http://schemas.microsoft.com/office/drawing/2014/main" id="{D8153FBE-AF95-440B-A69B-0A3B6D702A65}"/>
              </a:ext>
            </a:extLst>
          </p:cNvPr>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dirty="0">
                <a:solidFill>
                  <a:srgbClr val="8B8B8B"/>
                </a:solidFill>
                <a:latin typeface="Arial"/>
              </a:rPr>
              <a:t>Center for Advanced Forestry Systems 2020 Meeting</a:t>
            </a:r>
            <a:endParaRPr lang="en-US" sz="1200" b="0" strike="noStrike" spc="-1" dirty="0">
              <a:latin typeface="Arial"/>
            </a:endParaRPr>
          </a:p>
        </p:txBody>
      </p:sp>
    </p:spTree>
    <p:extLst>
      <p:ext uri="{BB962C8B-B14F-4D97-AF65-F5344CB8AC3E}">
        <p14:creationId xmlns:p14="http://schemas.microsoft.com/office/powerpoint/2010/main" val="2445257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FS2020_Newcombe" id="{7ADCA1F0-5593-8241-9212-182A49887319}" vid="{8A6964F8-1ED4-A24B-865D-005003013F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FS2020_Newcombe" id="{7ADCA1F0-5593-8241-9212-182A49887319}" vid="{76A7C17C-F185-1F44-9418-AF6C2205A2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91D5DC366FB34DAB5FED80D728F9D5" ma:contentTypeVersion="11" ma:contentTypeDescription="Create a new document." ma:contentTypeScope="" ma:versionID="0f922146a228a40fa86d57add326b474">
  <xsd:schema xmlns:xsd="http://www.w3.org/2001/XMLSchema" xmlns:xs="http://www.w3.org/2001/XMLSchema" xmlns:p="http://schemas.microsoft.com/office/2006/metadata/properties" xmlns:ns2="c8d168e6-916d-41f3-9337-c3785a6911a5" xmlns:ns3="50d1adfd-75f0-4ac1-a76d-7b6e1bad5e9c" targetNamespace="http://schemas.microsoft.com/office/2006/metadata/properties" ma:root="true" ma:fieldsID="7cdbc3b46195e23b18e8790d7077f3d7" ns2:_="" ns3:_="">
    <xsd:import namespace="c8d168e6-916d-41f3-9337-c3785a6911a5"/>
    <xsd:import namespace="50d1adfd-75f0-4ac1-a76d-7b6e1bad5e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d168e6-916d-41f3-9337-c3785a691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d1adfd-75f0-4ac1-a76d-7b6e1bad5e9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2FDA81-A022-484F-A87A-B0BE75E41C0E}"/>
</file>

<file path=customXml/itemProps2.xml><?xml version="1.0" encoding="utf-8"?>
<ds:datastoreItem xmlns:ds="http://schemas.openxmlformats.org/officeDocument/2006/customXml" ds:itemID="{78530FCE-9225-4DBE-BAE8-81645EEE810F}"/>
</file>

<file path=customXml/itemProps3.xml><?xml version="1.0" encoding="utf-8"?>
<ds:datastoreItem xmlns:ds="http://schemas.openxmlformats.org/officeDocument/2006/customXml" ds:itemID="{CFBF069F-0C38-4EAD-A5B3-B0A8E703B7F8}"/>
</file>

<file path=docProps/app.xml><?xml version="1.0" encoding="utf-8"?>
<Properties xmlns="http://schemas.openxmlformats.org/officeDocument/2006/extended-properties" xmlns:vt="http://schemas.openxmlformats.org/officeDocument/2006/docPropsVTypes">
  <Template>Office Theme</Template>
  <TotalTime>6334</TotalTime>
  <Words>1274</Words>
  <Application>Microsoft Office PowerPoint</Application>
  <PresentationFormat>On-screen Show (4:3)</PresentationFormat>
  <Paragraphs>223</Paragraphs>
  <Slides>22</Slides>
  <Notes>13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2" baseType="lpstr">
      <vt:lpstr>Arial</vt:lpstr>
      <vt:lpstr>Calibri</vt:lpstr>
      <vt:lpstr>Symbol</vt:lpstr>
      <vt:lpstr>Tahoma</vt:lpstr>
      <vt:lpstr>Times New Roman</vt:lpstr>
      <vt:lpstr>Trebuchet MS</vt:lpstr>
      <vt:lpstr>Wingdings</vt:lpstr>
      <vt:lpstr>Office Theme</vt:lpstr>
      <vt:lpstr>Office Theme</vt:lpstr>
      <vt:lpstr>Microsoft Excel Chart</vt:lpstr>
      <vt:lpstr>PowerPoint Presentation</vt:lpstr>
      <vt:lpstr>PowerPoint Presentation</vt:lpstr>
      <vt:lpstr>Endophytes! But which ones?</vt:lpstr>
      <vt:lpstr>PowerPoint Presentation</vt:lpstr>
      <vt:lpstr>PowerPoint Presentation</vt:lpstr>
      <vt:lpstr>PowerPoint Presentation</vt:lpstr>
      <vt:lpstr>Seed endophytes: more antagonistic than needle endophytes?</vt:lpstr>
      <vt:lpstr>PowerPoint Presentation</vt:lpstr>
      <vt:lpstr>WWP Seed lots</vt:lpstr>
      <vt:lpstr>Endophyte application</vt:lpstr>
      <vt:lpstr>Lophodermium nitens and Xylaria ellisii</vt:lpstr>
      <vt:lpstr>WPBR Inoculation (What it looked like)</vt:lpstr>
      <vt:lpstr>Currently…</vt:lpstr>
      <vt:lpstr>PowerPoint Presentation</vt:lpstr>
      <vt:lpstr>Endophyte #2</vt:lpstr>
      <vt:lpstr>PowerPoint Presentation</vt:lpstr>
      <vt:lpstr>PowerPoint Presentation</vt:lpstr>
      <vt:lpstr>PowerPoint Presentation</vt:lpstr>
      <vt:lpstr>PowerPoint Presentation</vt:lpstr>
      <vt:lpstr>PowerPoint Presentation</vt:lpstr>
      <vt:lpstr>PowerPoint Presentation</vt:lpstr>
      <vt:lpstr>Acknowledgements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Abigail E Ferson</dc:creator>
  <dc:description/>
  <cp:lastModifiedBy>Newcombe, George (georgen@uidaho.edu)</cp:lastModifiedBy>
  <cp:revision>8</cp:revision>
  <dcterms:created xsi:type="dcterms:W3CDTF">2020-06-08T15:26:25Z</dcterms:created>
  <dcterms:modified xsi:type="dcterms:W3CDTF">2021-05-31T17:36:30Z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NCSU</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2</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9</vt:i4>
  </property>
  <property fmtid="{D5CDD505-2E9C-101B-9397-08002B2CF9AE}" pid="13" name="ContentTypeId">
    <vt:lpwstr>0x010100EF91D5DC366FB34DAB5FED80D728F9D5</vt:lpwstr>
  </property>
</Properties>
</file>