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83E255A-FD79-46F8-ABE2-8281F398DD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44AC22-BA3F-42BB-ADF2-AED08FD1C9F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120" cy="22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latin typeface="Trebuchet MS"/>
              </a:rPr>
              <a:t>Stand and Tree Responses to           Late-Rotation Fertilization</a:t>
            </a:r>
          </a:p>
          <a:p>
            <a:pPr algn="ctr">
              <a:lnSpc>
                <a:spcPct val="100000"/>
              </a:lnSpc>
            </a:pPr>
            <a:br>
              <a:rPr lang="en-US" sz="36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CAFS.16.69</a:t>
            </a:r>
            <a:endParaRPr lang="en-US" sz="2000" spc="-1" dirty="0"/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Eric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</a:rPr>
              <a:t>Turnblom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, Kim Littke, Jason Cross, Mason Patterson, and Rob Harrison (UW)</a:t>
            </a:r>
            <a:endParaRPr lang="en-US" sz="2000" spc="-1" dirty="0"/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67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Progress Report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Kim Littke</a:t>
            </a:r>
            <a:endParaRPr lang="en-US" sz="2000" spc="-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6851520" y="182520"/>
            <a:ext cx="1661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Project Overview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0664E246-282E-4622-A57B-B6D581F4E7FC}"/>
              </a:ext>
            </a:extLst>
          </p:cNvPr>
          <p:cNvSpPr txBox="1"/>
          <p:nvPr/>
        </p:nvSpPr>
        <p:spPr>
          <a:xfrm>
            <a:off x="294967" y="565612"/>
            <a:ext cx="4920908" cy="5396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</a:rPr>
              <a:t>Soils in the Pacific Northwest have responded the best to N fertilization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rgbClr val="000000"/>
                </a:solidFill>
              </a:rPr>
              <a:t>Focusing fertilization on responding, late-rotation stands that are 8-10 years to harvest can decrease the risk and cost of fertilization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Objectives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Determine the average, area-based volume response to late-rotation fertilization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Estimate the regional economic returns of late-rotation fertilization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Validate the models developed from the CAFS supported Paired-Tree Study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Assess the ability to predict response to fertilization using plant root simulator (PRS) probes</a:t>
            </a:r>
            <a:endParaRPr lang="en-US" alt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386AFF6-A8C4-4464-BE92-A4778F6A0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11128" r="12522" b="11314"/>
          <a:stretch/>
        </p:blipFill>
        <p:spPr>
          <a:xfrm>
            <a:off x="5378108" y="851067"/>
            <a:ext cx="3692332" cy="4944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83A3C34C-7825-40D5-A934-A1496728C0BC}"/>
              </a:ext>
            </a:extLst>
          </p:cNvPr>
          <p:cNvSpPr txBox="1"/>
          <p:nvPr/>
        </p:nvSpPr>
        <p:spPr>
          <a:xfrm>
            <a:off x="154403" y="913832"/>
            <a:ext cx="4810887" cy="50303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37 installations have been measured for two-year fertilizer response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Greater volume response per tree on installations with low PRS NO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 adsorption (&lt;50 mg)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Response was greater in predicted response regions from the Paired-Tree study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95DA488-9614-4854-A683-E2C743A25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11326" r="13792" b="11972"/>
          <a:stretch/>
        </p:blipFill>
        <p:spPr>
          <a:xfrm>
            <a:off x="5268087" y="841226"/>
            <a:ext cx="3672300" cy="494690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91AD048-1C0E-49C7-844F-B2478340B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9676"/>
              </p:ext>
            </p:extLst>
          </p:nvPr>
        </p:nvGraphicFramePr>
        <p:xfrm>
          <a:off x="203613" y="4552334"/>
          <a:ext cx="4899330" cy="1494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3183">
                  <a:extLst>
                    <a:ext uri="{9D8B030D-6E8A-4147-A177-3AD203B41FA5}">
                      <a16:colId xmlns:a16="http://schemas.microsoft.com/office/drawing/2014/main" val="1012328552"/>
                    </a:ext>
                  </a:extLst>
                </a:gridCol>
                <a:gridCol w="1651505">
                  <a:extLst>
                    <a:ext uri="{9D8B030D-6E8A-4147-A177-3AD203B41FA5}">
                      <a16:colId xmlns:a16="http://schemas.microsoft.com/office/drawing/2014/main" val="3827314374"/>
                    </a:ext>
                  </a:extLst>
                </a:gridCol>
                <a:gridCol w="1544642">
                  <a:extLst>
                    <a:ext uri="{9D8B030D-6E8A-4147-A177-3AD203B41FA5}">
                      <a16:colId xmlns:a16="http://schemas.microsoft.com/office/drawing/2014/main" val="2339006062"/>
                    </a:ext>
                  </a:extLst>
                </a:gridCol>
              </a:tblGrid>
              <a:tr h="324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Predicted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Tree Response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Plot Response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0253"/>
                  </a:ext>
                </a:extLst>
              </a:tr>
              <a:tr h="537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Response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7.2%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 ± 82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8034735"/>
                  </a:ext>
                </a:extLst>
              </a:tr>
              <a:tr h="633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Response 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26%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63 ± 123 ft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/ac/</a:t>
                      </a:r>
                      <a:r>
                        <a:rPr lang="en-US" sz="1400" dirty="0" err="1"/>
                        <a:t>yr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511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Future Plans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087731E9-20B4-408F-BEB2-36AA4EBE6BAF}"/>
              </a:ext>
            </a:extLst>
          </p:cNvPr>
          <p:cNvSpPr txBox="1"/>
          <p:nvPr/>
        </p:nvSpPr>
        <p:spPr>
          <a:xfrm>
            <a:off x="154403" y="913832"/>
            <a:ext cx="4810887" cy="50303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Continue measuring installations until harvest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Analyze fertilizer response per tree and per plot over time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Understand how tree nutrition affects response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Determine average regional response to fertilization and economic returns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Incorporate results into growth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 descr="A tree in a forest&#10;&#10;Description automatically generated">
            <a:extLst>
              <a:ext uri="{FF2B5EF4-FFF2-40B4-BE49-F238E27FC236}">
                <a16:creationId xmlns:a16="http://schemas.microsoft.com/office/drawing/2014/main" id="{B2E48831-4B50-4E10-982E-4711E8287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21" y="913832"/>
            <a:ext cx="3772752" cy="5030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3215</TotalTime>
  <Words>245</Words>
  <Application>Microsoft Office PowerPoint</Application>
  <PresentationFormat>On-screen Show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Kim Hanft</cp:lastModifiedBy>
  <cp:revision>26</cp:revision>
  <dcterms:created xsi:type="dcterms:W3CDTF">2013-02-25T23:05:08Z</dcterms:created>
  <dcterms:modified xsi:type="dcterms:W3CDTF">2020-12-07T18:20:32Z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