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1"/>
  </p:notesMasterIdLst>
  <p:sldIdLst>
    <p:sldId id="256" r:id="rId3"/>
    <p:sldId id="257" r:id="rId4"/>
    <p:sldId id="258" r:id="rId5"/>
    <p:sldId id="259" r:id="rId6"/>
    <p:sldId id="260"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8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81"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82"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83"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84"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85"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686617B-273D-404C-B98C-3669FED900B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1143000" y="685800"/>
            <a:ext cx="4570413" cy="3427413"/>
          </a:xfrm>
          <a:prstGeom prst="rect">
            <a:avLst/>
          </a:prstGeom>
        </p:spPr>
      </p:sp>
      <p:sp>
        <p:nvSpPr>
          <p:cNvPr id="124" name="PlaceHolder 2"/>
          <p:cNvSpPr>
            <a:spLocks noGrp="1"/>
          </p:cNvSpPr>
          <p:nvPr>
            <p:ph type="body"/>
          </p:nvPr>
        </p:nvSpPr>
        <p:spPr>
          <a:xfrm>
            <a:off x="685800" y="4343400"/>
            <a:ext cx="5484240" cy="4112640"/>
          </a:xfrm>
          <a:prstGeom prst="rect">
            <a:avLst/>
          </a:prstGeom>
        </p:spPr>
        <p:txBody>
          <a:bodyPr lIns="0" tIns="0" rIns="0" bIns="0">
            <a:noAutofit/>
          </a:bodyPr>
          <a:lstStyle/>
          <a:p>
            <a:endParaRPr lang="en-US" sz="2000" b="0" strike="noStrike" spc="-1">
              <a:latin typeface="Arial"/>
            </a:endParaRPr>
          </a:p>
        </p:txBody>
      </p:sp>
      <p:sp>
        <p:nvSpPr>
          <p:cNvPr id="125" name="CustomShape 3"/>
          <p:cNvSpPr/>
          <p:nvPr/>
        </p:nvSpPr>
        <p:spPr>
          <a:xfrm>
            <a:off x="3884760" y="868536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D4470B7-1E10-4390-9A4A-7A5903358B78}" type="slidenum">
              <a:rPr lang="en-US" sz="1200" b="0" strike="noStrike" spc="-1">
                <a:solidFill>
                  <a:srgbClr val="000000"/>
                </a:solidFill>
                <a:latin typeface="Arial"/>
                <a:ea typeface="+mn-ea"/>
              </a:rPr>
              <a:t>1</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9"/>
          <p:cNvPicPr/>
          <p:nvPr/>
        </p:nvPicPr>
        <p:blipFill>
          <a:blip r:embed="rId14"/>
          <a:stretch/>
        </p:blipFill>
        <p:spPr>
          <a:xfrm>
            <a:off x="765000" y="6078960"/>
            <a:ext cx="696240" cy="702360"/>
          </a:xfrm>
          <a:prstGeom prst="rect">
            <a:avLst/>
          </a:prstGeom>
          <a:ln>
            <a:noFill/>
          </a:ln>
        </p:spPr>
      </p:pic>
      <p:pic>
        <p:nvPicPr>
          <p:cNvPr id="5" name="Picture 4"/>
          <p:cNvPicPr/>
          <p:nvPr/>
        </p:nvPicPr>
        <p:blipFill>
          <a:blip r:embed="rId15"/>
          <a:stretch/>
        </p:blipFill>
        <p:spPr>
          <a:xfrm>
            <a:off x="7581600" y="6035040"/>
            <a:ext cx="698040" cy="72972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9"/>
          <p:cNvPicPr/>
          <p:nvPr/>
        </p:nvPicPr>
        <p:blipFill>
          <a:blip r:embed="rId14"/>
          <a:stretch/>
        </p:blipFill>
        <p:spPr>
          <a:xfrm>
            <a:off x="765000" y="6078960"/>
            <a:ext cx="696240" cy="702360"/>
          </a:xfrm>
          <a:prstGeom prst="rect">
            <a:avLst/>
          </a:prstGeom>
          <a:ln>
            <a:noFill/>
          </a:ln>
        </p:spPr>
      </p:pic>
      <p:pic>
        <p:nvPicPr>
          <p:cNvPr id="41" name="Picture 40"/>
          <p:cNvPicPr/>
          <p:nvPr/>
        </p:nvPicPr>
        <p:blipFill>
          <a:blip r:embed="rId15"/>
          <a:stretch/>
        </p:blipFill>
        <p:spPr>
          <a:xfrm>
            <a:off x="7581600" y="6035040"/>
            <a:ext cx="698040" cy="72972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87" name="CustomShape 2"/>
          <p:cNvSpPr/>
          <p:nvPr/>
        </p:nvSpPr>
        <p:spPr>
          <a:xfrm>
            <a:off x="343080" y="1219320"/>
            <a:ext cx="8456040" cy="220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endParaRPr lang="en-US" sz="1800" b="0" strike="noStrike" spc="-1" dirty="0">
              <a:latin typeface="Arial"/>
            </a:endParaRPr>
          </a:p>
          <a:p>
            <a:pPr algn="ctr">
              <a:lnSpc>
                <a:spcPct val="100000"/>
              </a:lnSpc>
            </a:pPr>
            <a:r>
              <a:rPr lang="en-US" sz="3600" dirty="0"/>
              <a:t>Site-stand dynamics and pine beetle mortality in pine ecosystems</a:t>
            </a:r>
          </a:p>
          <a:p>
            <a:pPr algn="ctr">
              <a:lnSpc>
                <a:spcPct val="100000"/>
              </a:lnSpc>
            </a:pPr>
            <a:endParaRPr lang="en-US" sz="2000" b="0" strike="noStrike" spc="-1" dirty="0">
              <a:solidFill>
                <a:srgbClr val="000000"/>
              </a:solidFill>
              <a:latin typeface="Trebuchet MS"/>
              <a:ea typeface="DejaVu Sans"/>
            </a:endParaRPr>
          </a:p>
          <a:p>
            <a:pPr algn="ctr">
              <a:lnSpc>
                <a:spcPct val="100000"/>
              </a:lnSpc>
            </a:pPr>
            <a:r>
              <a:rPr lang="en-US" sz="2000" b="0" strike="noStrike" spc="-1" dirty="0">
                <a:solidFill>
                  <a:srgbClr val="000000"/>
                </a:solidFill>
                <a:latin typeface="Trebuchet MS"/>
                <a:ea typeface="DejaVu Sans"/>
              </a:rPr>
              <a:t>CAFS 23.101</a:t>
            </a:r>
            <a:endParaRPr lang="en-US" sz="2000" b="0" strike="noStrike" spc="-1" dirty="0">
              <a:latin typeface="Arial"/>
            </a:endParaRPr>
          </a:p>
        </p:txBody>
      </p:sp>
      <p:sp>
        <p:nvSpPr>
          <p:cNvPr id="88" name="CustomShape 3"/>
          <p:cNvSpPr/>
          <p:nvPr/>
        </p:nvSpPr>
        <p:spPr>
          <a:xfrm>
            <a:off x="343080" y="3886200"/>
            <a:ext cx="8456040" cy="3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000" b="0" strike="noStrike" spc="-1" dirty="0" err="1">
                <a:solidFill>
                  <a:srgbClr val="000000"/>
                </a:solidFill>
                <a:latin typeface="Trebuchet MS"/>
                <a:ea typeface="DejaVu Sans"/>
              </a:rPr>
              <a:t>UofI</a:t>
            </a:r>
            <a:r>
              <a:rPr lang="en-US" sz="2000" b="0" strike="noStrike" spc="-1" dirty="0">
                <a:solidFill>
                  <a:srgbClr val="000000"/>
                </a:solidFill>
                <a:latin typeface="Trebuchet MS"/>
                <a:ea typeface="DejaVu Sans"/>
              </a:rPr>
              <a:t>: Haley Anderson, Mark </a:t>
            </a:r>
            <a:r>
              <a:rPr lang="en-US" sz="2000" b="0" strike="noStrike" spc="-1" dirty="0" err="1">
                <a:solidFill>
                  <a:srgbClr val="000000"/>
                </a:solidFill>
                <a:latin typeface="Trebuchet MS"/>
                <a:ea typeface="DejaVu Sans"/>
              </a:rPr>
              <a:t>Kimsey</a:t>
            </a:r>
            <a:r>
              <a:rPr lang="en-US" sz="2000" b="0" strike="noStrike" spc="-1" dirty="0">
                <a:solidFill>
                  <a:srgbClr val="000000"/>
                </a:solidFill>
                <a:latin typeface="Trebuchet MS"/>
                <a:ea typeface="DejaVu Sans"/>
              </a:rPr>
              <a:t>, Steve Cook, Ann Abbott</a:t>
            </a:r>
          </a:p>
        </p:txBody>
      </p:sp>
      <p:sp>
        <p:nvSpPr>
          <p:cNvPr id="89" name="CustomShape 4"/>
          <p:cNvSpPr/>
          <p:nvPr/>
        </p:nvSpPr>
        <p:spPr>
          <a:xfrm>
            <a:off x="1943280" y="380880"/>
            <a:ext cx="5255640" cy="51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800" b="0" strike="noStrike" spc="-1" dirty="0">
                <a:solidFill>
                  <a:srgbClr val="000000"/>
                </a:solidFill>
                <a:latin typeface="Trebuchet MS"/>
                <a:ea typeface="DejaVu Sans"/>
              </a:rPr>
              <a:t>Continuing Project</a:t>
            </a:r>
            <a:endParaRPr lang="en-US" sz="2800" b="0" strike="noStrike" spc="-1" dirty="0">
              <a:latin typeface="Arial"/>
            </a:endParaRPr>
          </a:p>
        </p:txBody>
      </p:sp>
      <p:sp>
        <p:nvSpPr>
          <p:cNvPr id="90" name="CustomShape 5"/>
          <p:cNvSpPr/>
          <p:nvPr/>
        </p:nvSpPr>
        <p:spPr>
          <a:xfrm>
            <a:off x="343080" y="4933800"/>
            <a:ext cx="8456040" cy="3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000" b="0" strike="noStrike" spc="-1" dirty="0">
                <a:solidFill>
                  <a:srgbClr val="000000"/>
                </a:solidFill>
                <a:latin typeface="Trebuchet MS"/>
                <a:ea typeface="DejaVu Sans"/>
              </a:rPr>
              <a:t>Presenter: Haley Anderson</a:t>
            </a:r>
            <a:endParaRPr lang="en-US" sz="2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92"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93" name="CustomShape 3"/>
          <p:cNvSpPr/>
          <p:nvPr/>
        </p:nvSpPr>
        <p:spPr>
          <a:xfrm>
            <a:off x="457200" y="1371600"/>
            <a:ext cx="8227440" cy="47221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94" name="CustomShape 4"/>
          <p:cNvSpPr/>
          <p:nvPr/>
        </p:nvSpPr>
        <p:spPr>
          <a:xfrm>
            <a:off x="5787720" y="182520"/>
            <a:ext cx="27792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Arial"/>
                <a:ea typeface="DejaVu Sans"/>
              </a:rPr>
              <a:t>Justification</a:t>
            </a:r>
            <a:endParaRPr lang="en-US" sz="2600" b="0" strike="noStrike" spc="-1">
              <a:latin typeface="Arial"/>
            </a:endParaRPr>
          </a:p>
        </p:txBody>
      </p:sp>
      <p:sp>
        <p:nvSpPr>
          <p:cNvPr id="2" name="TextBox 1">
            <a:extLst>
              <a:ext uri="{FF2B5EF4-FFF2-40B4-BE49-F238E27FC236}">
                <a16:creationId xmlns:a16="http://schemas.microsoft.com/office/drawing/2014/main" id="{3039323A-16B5-D663-3000-8FFFAF64D45C}"/>
              </a:ext>
            </a:extLst>
          </p:cNvPr>
          <p:cNvSpPr txBox="1"/>
          <p:nvPr/>
        </p:nvSpPr>
        <p:spPr>
          <a:xfrm>
            <a:off x="877077" y="1509840"/>
            <a:ext cx="720323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Bark beetle outbreaks are </a:t>
            </a:r>
            <a:r>
              <a:rPr lang="en-US" dirty="0" err="1"/>
              <a:t>socioecologically</a:t>
            </a:r>
            <a:r>
              <a:rPr lang="en-US" dirty="0"/>
              <a:t> and economically impactful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b="0" i="0" u="none" strike="noStrike" dirty="0">
                <a:solidFill>
                  <a:srgbClr val="000000"/>
                </a:solidFill>
                <a:effectLst/>
              </a:rPr>
              <a:t>Future climate change is predicted to shift and expand the range of bark beetles, and warming and drying trends are expected to result in increased susceptibility to bark beetles in water limited systems</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t>Existing bark beetle susceptibility models are regionally specific, do not incorporate climate and abiotic variables, and are sometimes not “user friendly”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need exists for a spatially, temporally, and granular explicit bark beetle susceptibility model that incorporates site, stand, and climate variables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96"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97" name="CustomShape 3"/>
          <p:cNvSpPr/>
          <p:nvPr/>
        </p:nvSpPr>
        <p:spPr>
          <a:xfrm>
            <a:off x="457200" y="1371600"/>
            <a:ext cx="8227440" cy="47221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98" name="CustomShape 4"/>
          <p:cNvSpPr/>
          <p:nvPr/>
        </p:nvSpPr>
        <p:spPr>
          <a:xfrm>
            <a:off x="4887720" y="182520"/>
            <a:ext cx="27792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Arial"/>
                <a:ea typeface="DejaVu Sans"/>
              </a:rPr>
              <a:t>Hypotheses or Objectives</a:t>
            </a:r>
            <a:endParaRPr lang="en-US" sz="2600" b="0" strike="noStrike" spc="-1">
              <a:latin typeface="Arial"/>
            </a:endParaRPr>
          </a:p>
        </p:txBody>
      </p:sp>
      <p:sp>
        <p:nvSpPr>
          <p:cNvPr id="3" name="TextBox 2">
            <a:extLst>
              <a:ext uri="{FF2B5EF4-FFF2-40B4-BE49-F238E27FC236}">
                <a16:creationId xmlns:a16="http://schemas.microsoft.com/office/drawing/2014/main" id="{0E5B9D8A-6BF8-2DE9-46CC-3A9BC8ED14B4}"/>
              </a:ext>
            </a:extLst>
          </p:cNvPr>
          <p:cNvSpPr txBox="1"/>
          <p:nvPr/>
        </p:nvSpPr>
        <p:spPr>
          <a:xfrm>
            <a:off x="681019" y="1560270"/>
            <a:ext cx="4206701" cy="3693319"/>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Identify site/stand variables related to pine beetle outbreak susceptibility	</a:t>
            </a:r>
          </a:p>
          <a:p>
            <a:pPr marL="285750" marR="0" indent="-285750">
              <a:spcBef>
                <a:spcPts val="0"/>
              </a:spcBef>
              <a:spcAft>
                <a:spcPts val="0"/>
              </a:spcAft>
              <a:buFont typeface="Arial" panose="020B0604020202020204" pitchFamily="34" charset="0"/>
              <a:buChar char="•"/>
            </a:pPr>
            <a:endParaRPr lang="en-US" sz="1800" dirty="0">
              <a:effectLs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Incorporate temporal time series climate and abiotic data into outbreak susceptibility models for both western and mountain pine beetles</a:t>
            </a:r>
          </a:p>
          <a:p>
            <a:pPr marR="0">
              <a:spcBef>
                <a:spcPts val="0"/>
              </a:spcBef>
              <a:spcAft>
                <a:spcPts val="0"/>
              </a:spcAft>
            </a:pPr>
            <a:endParaRPr lang="en-US" sz="1800" dirty="0">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ea typeface="Times New Roman" panose="02020603050405020304" pitchFamily="18" charset="0"/>
              </a:rPr>
              <a:t>Develop </a:t>
            </a:r>
            <a:r>
              <a:rPr lang="en-US" sz="1800" dirty="0" err="1">
                <a:effectLst/>
                <a:ea typeface="Times New Roman" panose="02020603050405020304" pitchFamily="18" charset="0"/>
              </a:rPr>
              <a:t>SDImax</a:t>
            </a:r>
            <a:r>
              <a:rPr lang="en-US" sz="1800" dirty="0">
                <a:effectLst/>
                <a:ea typeface="Times New Roman" panose="02020603050405020304" pitchFamily="18" charset="0"/>
              </a:rPr>
              <a:t> density thresholds and management guidelines to aid in reducing epidemic attack potential.</a:t>
            </a:r>
            <a:endParaRPr lang="en-US" dirty="0"/>
          </a:p>
        </p:txBody>
      </p:sp>
      <p:pic>
        <p:nvPicPr>
          <p:cNvPr id="4" name="Picture 2" descr="Pinus ponderosa - Wikipedia">
            <a:extLst>
              <a:ext uri="{FF2B5EF4-FFF2-40B4-BE49-F238E27FC236}">
                <a16:creationId xmlns:a16="http://schemas.microsoft.com/office/drawing/2014/main" id="{BAA05538-2D9C-45ED-4FB8-5E016D0E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845" y="1299061"/>
            <a:ext cx="2576779" cy="3661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00"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101" name="CustomShape 3"/>
          <p:cNvSpPr/>
          <p:nvPr/>
        </p:nvSpPr>
        <p:spPr>
          <a:xfrm>
            <a:off x="457200" y="1371600"/>
            <a:ext cx="8227440" cy="47221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02" name="CustomShape 4"/>
          <p:cNvSpPr/>
          <p:nvPr/>
        </p:nvSpPr>
        <p:spPr>
          <a:xfrm>
            <a:off x="6540840" y="182520"/>
            <a:ext cx="202932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Arial"/>
                <a:ea typeface="DejaVu Sans"/>
              </a:rPr>
              <a:t>Methods</a:t>
            </a:r>
            <a:endParaRPr lang="en-US" sz="2600" b="0" strike="noStrike" spc="-1">
              <a:latin typeface="Arial"/>
            </a:endParaRPr>
          </a:p>
        </p:txBody>
      </p:sp>
      <p:pic>
        <p:nvPicPr>
          <p:cNvPr id="5" name="Picture 4" descr="A screenshot of a map&#10;&#10;Description automatically generated">
            <a:extLst>
              <a:ext uri="{FF2B5EF4-FFF2-40B4-BE49-F238E27FC236}">
                <a16:creationId xmlns:a16="http://schemas.microsoft.com/office/drawing/2014/main" id="{24067145-9897-6A23-253C-82C1868C798F}"/>
              </a:ext>
            </a:extLst>
          </p:cNvPr>
          <p:cNvPicPr>
            <a:picLocks noChangeAspect="1"/>
          </p:cNvPicPr>
          <p:nvPr/>
        </p:nvPicPr>
        <p:blipFill rotWithShape="1">
          <a:blip r:embed="rId2">
            <a:extLst>
              <a:ext uri="{28A0092B-C50C-407E-A947-70E740481C1C}">
                <a14:useLocalDpi xmlns:a14="http://schemas.microsoft.com/office/drawing/2010/main" val="0"/>
              </a:ext>
            </a:extLst>
          </a:blip>
          <a:srcRect b="51086"/>
          <a:stretch/>
        </p:blipFill>
        <p:spPr>
          <a:xfrm>
            <a:off x="231147" y="214991"/>
            <a:ext cx="3683471" cy="290336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9523A607-CC32-BD09-ABB2-7FF4FF591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18" y="3118354"/>
            <a:ext cx="3630300" cy="2814258"/>
          </a:xfrm>
          <a:prstGeom prst="rect">
            <a:avLst/>
          </a:prstGeom>
        </p:spPr>
      </p:pic>
      <p:sp>
        <p:nvSpPr>
          <p:cNvPr id="8" name="TextBox 7">
            <a:extLst>
              <a:ext uri="{FF2B5EF4-FFF2-40B4-BE49-F238E27FC236}">
                <a16:creationId xmlns:a16="http://schemas.microsoft.com/office/drawing/2014/main" id="{13E756D8-9517-28BB-571D-B5543B5B1940}"/>
              </a:ext>
            </a:extLst>
          </p:cNvPr>
          <p:cNvSpPr txBox="1"/>
          <p:nvPr/>
        </p:nvSpPr>
        <p:spPr>
          <a:xfrm>
            <a:off x="4243309" y="808200"/>
            <a:ext cx="4767862" cy="5016758"/>
          </a:xfrm>
          <a:prstGeom prst="rect">
            <a:avLst/>
          </a:prstGeom>
          <a:noFill/>
        </p:spPr>
        <p:txBody>
          <a:bodyPr wrap="square">
            <a:spAutoFit/>
          </a:bodyPr>
          <a:lstStyle/>
          <a:p>
            <a:pPr marL="285750" indent="-285750">
              <a:buFont typeface="Arial" panose="020B0604020202020204" pitchFamily="34" charset="0"/>
              <a:buChar char="•"/>
            </a:pPr>
            <a:r>
              <a:rPr lang="en-US" sz="1600" dirty="0">
                <a:ea typeface="Times New Roman" panose="02020603050405020304" pitchFamily="18" charset="0"/>
              </a:rPr>
              <a:t>USDA Forest Service Insect and Disease Aerial Survey Data i</a:t>
            </a:r>
            <a:r>
              <a:rPr lang="en-US" sz="1600" dirty="0">
                <a:effectLst/>
                <a:ea typeface="Times New Roman" panose="02020603050405020304" pitchFamily="18" charset="0"/>
              </a:rPr>
              <a:t>ncludes outbreak locations of the western and mountain pine beetles throughout the Intermountain West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effectLst/>
                <a:ea typeface="Times New Roman" panose="02020603050405020304" pitchFamily="18" charset="0"/>
              </a:rPr>
              <a:t>Additional </a:t>
            </a:r>
            <a:r>
              <a:rPr lang="en-US" sz="1600" dirty="0">
                <a:ea typeface="Times New Roman" panose="02020603050405020304" pitchFamily="18" charset="0"/>
              </a:rPr>
              <a:t>d</a:t>
            </a:r>
            <a:r>
              <a:rPr lang="en-US" sz="1600" dirty="0">
                <a:effectLst/>
                <a:ea typeface="Times New Roman" panose="02020603050405020304" pitchFamily="18" charset="0"/>
              </a:rPr>
              <a:t>ata includes in situ plot data (e.g., </a:t>
            </a:r>
            <a:r>
              <a:rPr lang="en-US" sz="1600" dirty="0" err="1">
                <a:effectLst/>
                <a:ea typeface="Times New Roman" panose="02020603050405020304" pitchFamily="18" charset="0"/>
              </a:rPr>
              <a:t>unfuzzed</a:t>
            </a:r>
            <a:r>
              <a:rPr lang="en-US" sz="1600" dirty="0">
                <a:effectLst/>
                <a:ea typeface="Times New Roman" panose="02020603050405020304" pitchFamily="18" charset="0"/>
              </a:rPr>
              <a:t> FIA data, state agency inventory records) and remotely sensed imagery (Landsat 7/8/9 TM/OLI) mined from Google Earth Engine at multiple temporal scales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effectLst/>
                <a:ea typeface="Times New Roman" panose="02020603050405020304" pitchFamily="18" charset="0"/>
              </a:rPr>
              <a:t>Site/stand variables, including climatic (temperature, precipitation), abiotic data (latitude, longitude, elevation, slope, aspect, soil type), and stand information (density, species composition) will be explored and analyzed using machine learning to find relationships with western and mountain pine beetle epidemics</a:t>
            </a:r>
            <a:endParaRPr lang="en-US" sz="1600" dirty="0"/>
          </a:p>
          <a:p>
            <a:pPr marL="285750" indent="-285750">
              <a:buFont typeface="Arial" panose="020B0604020202020204" pitchFamily="34" charset="0"/>
              <a:buChar char="•"/>
            </a:pP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04"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105" name="CustomShape 3"/>
          <p:cNvSpPr/>
          <p:nvPr/>
        </p:nvSpPr>
        <p:spPr>
          <a:xfrm>
            <a:off x="457200" y="1371600"/>
            <a:ext cx="8227440" cy="47221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06" name="CustomShape 4"/>
          <p:cNvSpPr/>
          <p:nvPr/>
        </p:nvSpPr>
        <p:spPr>
          <a:xfrm>
            <a:off x="6203520" y="182520"/>
            <a:ext cx="166068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Trebuchet MS"/>
                <a:ea typeface="DejaVu Sans"/>
              </a:rPr>
              <a:t>Major Findings</a:t>
            </a:r>
            <a:endParaRPr lang="en-US" sz="2600" b="0" strike="noStrike" spc="-1">
              <a:latin typeface="Arial"/>
            </a:endParaRPr>
          </a:p>
        </p:txBody>
      </p:sp>
      <p:graphicFrame>
        <p:nvGraphicFramePr>
          <p:cNvPr id="2" name="Table 1">
            <a:extLst>
              <a:ext uri="{FF2B5EF4-FFF2-40B4-BE49-F238E27FC236}">
                <a16:creationId xmlns:a16="http://schemas.microsoft.com/office/drawing/2014/main" id="{405D0055-5D34-593E-C953-C15ECCB1FB81}"/>
              </a:ext>
            </a:extLst>
          </p:cNvPr>
          <p:cNvGraphicFramePr>
            <a:graphicFrameLocks noGrp="1"/>
          </p:cNvGraphicFramePr>
          <p:nvPr>
            <p:extLst>
              <p:ext uri="{D42A27DB-BD31-4B8C-83A1-F6EECF244321}">
                <p14:modId xmlns:p14="http://schemas.microsoft.com/office/powerpoint/2010/main" val="3598756140"/>
              </p:ext>
            </p:extLst>
          </p:nvPr>
        </p:nvGraphicFramePr>
        <p:xfrm>
          <a:off x="311727" y="3732660"/>
          <a:ext cx="4469938" cy="2129282"/>
        </p:xfrm>
        <a:graphic>
          <a:graphicData uri="http://schemas.openxmlformats.org/drawingml/2006/table">
            <a:tbl>
              <a:tblPr firstRow="1" firstCol="1" bandRow="1">
                <a:tableStyleId>{0505E3EF-67EA-436B-97B2-0124C06EBD24}</a:tableStyleId>
              </a:tblPr>
              <a:tblGrid>
                <a:gridCol w="1356280">
                  <a:extLst>
                    <a:ext uri="{9D8B030D-6E8A-4147-A177-3AD203B41FA5}">
                      <a16:colId xmlns:a16="http://schemas.microsoft.com/office/drawing/2014/main" val="1004595197"/>
                    </a:ext>
                  </a:extLst>
                </a:gridCol>
                <a:gridCol w="1146407">
                  <a:extLst>
                    <a:ext uri="{9D8B030D-6E8A-4147-A177-3AD203B41FA5}">
                      <a16:colId xmlns:a16="http://schemas.microsoft.com/office/drawing/2014/main" val="1761255073"/>
                    </a:ext>
                  </a:extLst>
                </a:gridCol>
                <a:gridCol w="831907">
                  <a:extLst>
                    <a:ext uri="{9D8B030D-6E8A-4147-A177-3AD203B41FA5}">
                      <a16:colId xmlns:a16="http://schemas.microsoft.com/office/drawing/2014/main" val="2763674154"/>
                    </a:ext>
                  </a:extLst>
                </a:gridCol>
                <a:gridCol w="1135344">
                  <a:extLst>
                    <a:ext uri="{9D8B030D-6E8A-4147-A177-3AD203B41FA5}">
                      <a16:colId xmlns:a16="http://schemas.microsoft.com/office/drawing/2014/main" val="3331892810"/>
                    </a:ext>
                  </a:extLst>
                </a:gridCol>
              </a:tblGrid>
              <a:tr h="36830">
                <a:tc>
                  <a:txBody>
                    <a:bodyPr/>
                    <a:lstStyle/>
                    <a:p>
                      <a:pPr marL="0" marR="0">
                        <a:lnSpc>
                          <a:spcPct val="107000"/>
                        </a:lnSpc>
                        <a:spcBef>
                          <a:spcPts val="0"/>
                        </a:spcBef>
                        <a:spcAft>
                          <a:spcPts val="800"/>
                        </a:spcAft>
                      </a:pPr>
                      <a:r>
                        <a:rPr lang="en-US" sz="1000" kern="0" dirty="0">
                          <a:effectLst/>
                        </a:rPr>
                        <a:t>Covariate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kern="0" dirty="0">
                          <a:effectLst/>
                        </a:rPr>
                        <a:t>Deviation in Deviance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kern="0">
                          <a:effectLst/>
                        </a:rPr>
                        <a:t>Degrees of Freedom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kern="0">
                          <a:effectLst/>
                        </a:rPr>
                        <a:t>Chi-Square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603500"/>
                  </a:ext>
                </a:extLst>
              </a:tr>
              <a:tr h="85090">
                <a:tc>
                  <a:txBody>
                    <a:bodyPr/>
                    <a:lstStyle/>
                    <a:p>
                      <a:pPr marL="0" marR="0">
                        <a:lnSpc>
                          <a:spcPct val="107000"/>
                        </a:lnSpc>
                        <a:spcBef>
                          <a:spcPts val="0"/>
                        </a:spcBef>
                        <a:spcAft>
                          <a:spcPts val="800"/>
                        </a:spcAft>
                      </a:pPr>
                      <a:r>
                        <a:rPr lang="en-US" sz="1000" kern="0">
                          <a:effectLst/>
                        </a:rPr>
                        <a:t>Available Water Storage (AWS)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17.658</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atinLnBrk="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effectLst/>
                          <a:highlight>
                            <a:srgbClr val="FFFFFF"/>
                          </a:highlight>
                        </a:rPr>
                        <a:t>1</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atinLnBrk="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effectLst/>
                          <a:highlight>
                            <a:srgbClr val="FFFFFF"/>
                          </a:highlight>
                        </a:rPr>
                        <a:t>2.644e-05**</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5218647"/>
                  </a:ext>
                </a:extLst>
              </a:tr>
              <a:tr h="36830">
                <a:tc>
                  <a:txBody>
                    <a:bodyPr/>
                    <a:lstStyle/>
                    <a:p>
                      <a:pPr marL="0" marR="0">
                        <a:lnSpc>
                          <a:spcPct val="107000"/>
                        </a:lnSpc>
                        <a:spcBef>
                          <a:spcPts val="0"/>
                        </a:spcBef>
                        <a:spcAft>
                          <a:spcPts val="800"/>
                        </a:spcAft>
                      </a:pPr>
                      <a:r>
                        <a:rPr lang="en-US" sz="1000" kern="0">
                          <a:effectLst/>
                        </a:rPr>
                        <a:t>Depth to Restrictive Layer (D2R)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0.37939</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1</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0.5379</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2824903"/>
                  </a:ext>
                </a:extLst>
              </a:tr>
              <a:tr h="173990">
                <a:tc>
                  <a:txBody>
                    <a:bodyPr/>
                    <a:lstStyle/>
                    <a:p>
                      <a:pPr marL="0" marR="0">
                        <a:lnSpc>
                          <a:spcPct val="107000"/>
                        </a:lnSpc>
                        <a:spcBef>
                          <a:spcPts val="0"/>
                        </a:spcBef>
                        <a:spcAft>
                          <a:spcPts val="800"/>
                        </a:spcAft>
                      </a:pPr>
                      <a:r>
                        <a:rPr lang="en-US" sz="1000" kern="0">
                          <a:effectLst/>
                        </a:rPr>
                        <a:t>Elevation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17.196</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1</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3.372e-05**</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644445"/>
                  </a:ext>
                </a:extLst>
              </a:tr>
              <a:tr h="173990">
                <a:tc>
                  <a:txBody>
                    <a:bodyPr/>
                    <a:lstStyle/>
                    <a:p>
                      <a:pPr marL="0" marR="0">
                        <a:lnSpc>
                          <a:spcPct val="107000"/>
                        </a:lnSpc>
                        <a:spcBef>
                          <a:spcPts val="0"/>
                        </a:spcBef>
                        <a:spcAft>
                          <a:spcPts val="800"/>
                        </a:spcAft>
                      </a:pPr>
                      <a:r>
                        <a:rPr lang="en-US" sz="1000" kern="0">
                          <a:effectLst/>
                        </a:rPr>
                        <a:t>Aspect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0.11386</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1</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0.7358</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0671779"/>
                  </a:ext>
                </a:extLst>
              </a:tr>
              <a:tr h="36830">
                <a:tc>
                  <a:txBody>
                    <a:bodyPr/>
                    <a:lstStyle/>
                    <a:p>
                      <a:pPr marL="0" marR="0">
                        <a:lnSpc>
                          <a:spcPct val="107000"/>
                        </a:lnSpc>
                        <a:spcBef>
                          <a:spcPts val="0"/>
                        </a:spcBef>
                        <a:spcAft>
                          <a:spcPts val="800"/>
                        </a:spcAft>
                      </a:pPr>
                      <a:r>
                        <a:rPr lang="en-US" sz="1000" kern="0">
                          <a:effectLst/>
                        </a:rPr>
                        <a:t>Topographic Wetness Index (WTI)</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0.75957</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1</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0.3835</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3307385"/>
                  </a:ext>
                </a:extLst>
              </a:tr>
              <a:tr h="173990">
                <a:tc>
                  <a:txBody>
                    <a:bodyPr/>
                    <a:lstStyle/>
                    <a:p>
                      <a:pPr marL="0" marR="0">
                        <a:lnSpc>
                          <a:spcPct val="107000"/>
                        </a:lnSpc>
                        <a:spcBef>
                          <a:spcPts val="0"/>
                        </a:spcBef>
                        <a:spcAft>
                          <a:spcPts val="800"/>
                        </a:spcAft>
                      </a:pPr>
                      <a:r>
                        <a:rPr lang="en-US" sz="1000" kern="0">
                          <a:effectLst/>
                        </a:rPr>
                        <a:t>Heatload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0.02240</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1</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0.881</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069697"/>
                  </a:ext>
                </a:extLst>
              </a:tr>
              <a:tr h="36830">
                <a:tc>
                  <a:txBody>
                    <a:bodyPr/>
                    <a:lstStyle/>
                    <a:p>
                      <a:pPr marL="0" marR="0">
                        <a:lnSpc>
                          <a:spcPct val="107000"/>
                        </a:lnSpc>
                        <a:spcBef>
                          <a:spcPts val="0"/>
                        </a:spcBef>
                        <a:spcAft>
                          <a:spcPts val="800"/>
                        </a:spcAft>
                      </a:pPr>
                      <a:r>
                        <a:rPr lang="en-US" sz="1000" kern="0">
                          <a:effectLst/>
                        </a:rPr>
                        <a:t>Latitude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a:effectLst/>
                        </a:rPr>
                        <a:t>29.369</a:t>
                      </a:r>
                      <a:endParaRPr lang="en-US" sz="1100" kern="10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1</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00" dirty="0">
                          <a:effectLst/>
                        </a:rPr>
                        <a:t>5.984e-08**</a:t>
                      </a:r>
                      <a:endParaRPr lang="en-US" sz="1100" kern="100" dirty="0">
                        <a:effectLst/>
                        <a:latin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886656"/>
                  </a:ext>
                </a:extLst>
              </a:tr>
            </a:tbl>
          </a:graphicData>
        </a:graphic>
      </p:graphicFrame>
      <p:pic>
        <p:nvPicPr>
          <p:cNvPr id="3" name="Picture 2" descr="A graph of a graph&#10;&#10;Description automatically generated">
            <a:extLst>
              <a:ext uri="{FF2B5EF4-FFF2-40B4-BE49-F238E27FC236}">
                <a16:creationId xmlns:a16="http://schemas.microsoft.com/office/drawing/2014/main" id="{DDBDAA6E-081D-95F4-E4F8-CA74EB3F8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82" y="849722"/>
            <a:ext cx="4077835" cy="2573534"/>
          </a:xfrm>
          <a:prstGeom prst="rect">
            <a:avLst/>
          </a:prstGeom>
        </p:spPr>
      </p:pic>
      <p:pic>
        <p:nvPicPr>
          <p:cNvPr id="4" name="Picture 3" descr="A graph with red dots and numbers&#10;&#10;Description automatically generated">
            <a:extLst>
              <a:ext uri="{FF2B5EF4-FFF2-40B4-BE49-F238E27FC236}">
                <a16:creationId xmlns:a16="http://schemas.microsoft.com/office/drawing/2014/main" id="{6987385B-E50F-4A6E-86FA-4B22056BE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138" y="3501736"/>
            <a:ext cx="4230267" cy="2670464"/>
          </a:xfrm>
          <a:prstGeom prst="rect">
            <a:avLst/>
          </a:prstGeom>
        </p:spPr>
      </p:pic>
      <p:pic>
        <p:nvPicPr>
          <p:cNvPr id="5" name="Picture 4" descr="A graph with red lines and numbers&#10;&#10;Description automatically generated">
            <a:extLst>
              <a:ext uri="{FF2B5EF4-FFF2-40B4-BE49-F238E27FC236}">
                <a16:creationId xmlns:a16="http://schemas.microsoft.com/office/drawing/2014/main" id="{29769236-1D2D-7431-63A5-E7AF92BC4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353" y="849985"/>
            <a:ext cx="4077835" cy="25732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08"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110" name="CustomShape 4"/>
          <p:cNvSpPr/>
          <p:nvPr/>
        </p:nvSpPr>
        <p:spPr>
          <a:xfrm>
            <a:off x="7078320" y="182520"/>
            <a:ext cx="143496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Trebuchet MS"/>
                <a:ea typeface="DejaVu Sans"/>
              </a:rPr>
              <a:t>Deliverables</a:t>
            </a:r>
            <a:endParaRPr lang="en-US" sz="2600" b="0" strike="noStrike" spc="-1">
              <a:latin typeface="Arial"/>
            </a:endParaRPr>
          </a:p>
        </p:txBody>
      </p:sp>
      <p:sp>
        <p:nvSpPr>
          <p:cNvPr id="3" name="TextBox 2">
            <a:extLst>
              <a:ext uri="{FF2B5EF4-FFF2-40B4-BE49-F238E27FC236}">
                <a16:creationId xmlns:a16="http://schemas.microsoft.com/office/drawing/2014/main" id="{D36C1C22-C10F-4317-4C32-D9923B6CFC20}"/>
              </a:ext>
            </a:extLst>
          </p:cNvPr>
          <p:cNvSpPr txBox="1"/>
          <p:nvPr/>
        </p:nvSpPr>
        <p:spPr>
          <a:xfrm>
            <a:off x="737118" y="1108800"/>
            <a:ext cx="7315201" cy="4801314"/>
          </a:xfrm>
          <a:prstGeom prst="rect">
            <a:avLst/>
          </a:prstGeom>
          <a:noFill/>
        </p:spPr>
        <p:txBody>
          <a:bodyPr wrap="square">
            <a:spAutoFit/>
          </a:bodyPr>
          <a:lstStyle/>
          <a:p>
            <a:pPr marR="0">
              <a:spcBef>
                <a:spcPts val="0"/>
              </a:spcBef>
              <a:spcAft>
                <a:spcPts val="0"/>
              </a:spcAft>
            </a:pPr>
            <a:r>
              <a:rPr lang="en-US" sz="1800" dirty="0">
                <a:effectLst/>
                <a:ea typeface="Times New Roman" panose="02020603050405020304" pitchFamily="18" charset="0"/>
                <a:cs typeface="Times New Roman" panose="02020603050405020304" pitchFamily="18" charset="0"/>
              </a:rPr>
              <a:t>1. Identification of size/density thresholds for mountain/western pine beetle</a:t>
            </a:r>
          </a:p>
          <a:p>
            <a:pPr marR="0">
              <a:spcBef>
                <a:spcPts val="0"/>
              </a:spcBef>
              <a:spcAft>
                <a:spcPts val="0"/>
              </a:spcAft>
            </a:pPr>
            <a:endParaRPr lang="en-US" sz="1800" dirty="0">
              <a:effectLst/>
              <a:ea typeface="Times New Roman" panose="02020603050405020304" pitchFamily="18" charset="0"/>
              <a:cs typeface="Times New Roman" panose="02020603050405020304" pitchFamily="18" charset="0"/>
            </a:endParaRPr>
          </a:p>
          <a:p>
            <a:pPr marR="0">
              <a:spcBef>
                <a:spcPts val="0"/>
              </a:spcBef>
              <a:spcAft>
                <a:spcPts val="0"/>
              </a:spcAft>
            </a:pPr>
            <a:r>
              <a:rPr lang="en-US" sz="1800" dirty="0">
                <a:effectLst/>
                <a:ea typeface="Times New Roman" panose="02020603050405020304" pitchFamily="18" charset="0"/>
                <a:cs typeface="Times New Roman" panose="02020603050405020304" pitchFamily="18" charset="0"/>
              </a:rPr>
              <a:t>2. Determination if and at what point in stand development climatic conditions induce pine beetle outbreaks</a:t>
            </a:r>
          </a:p>
          <a:p>
            <a:pPr marR="0">
              <a:spcBef>
                <a:spcPts val="0"/>
              </a:spcBef>
              <a:spcAft>
                <a:spcPts val="0"/>
              </a:spcAft>
            </a:pPr>
            <a:endParaRPr lang="en-US" sz="1800" dirty="0">
              <a:effectLst/>
              <a:ea typeface="Times New Roman" panose="02020603050405020304" pitchFamily="18" charset="0"/>
              <a:cs typeface="Times New Roman" panose="02020603050405020304" pitchFamily="18" charset="0"/>
            </a:endParaRPr>
          </a:p>
          <a:p>
            <a:pPr marR="0">
              <a:spcBef>
                <a:spcPts val="0"/>
              </a:spcBef>
              <a:spcAft>
                <a:spcPts val="0"/>
              </a:spcAft>
            </a:pPr>
            <a:r>
              <a:rPr lang="en-US" sz="1800" dirty="0">
                <a:effectLst/>
                <a:ea typeface="Times New Roman" panose="02020603050405020304" pitchFamily="18" charset="0"/>
                <a:cs typeface="Times New Roman" panose="02020603050405020304" pitchFamily="18" charset="0"/>
              </a:rPr>
              <a:t>3. Determination if climate change indicates shifts in pine carrying capacity as a function of site type and species composition</a:t>
            </a:r>
          </a:p>
          <a:p>
            <a:pPr marR="0">
              <a:spcBef>
                <a:spcPts val="0"/>
              </a:spcBef>
              <a:spcAft>
                <a:spcPts val="0"/>
              </a:spcAft>
            </a:pPr>
            <a:endParaRPr lang="en-US" sz="1800" dirty="0">
              <a:effectLst/>
              <a:ea typeface="Times New Roman" panose="02020603050405020304" pitchFamily="18" charset="0"/>
              <a:cs typeface="Times New Roman" panose="02020603050405020304" pitchFamily="18" charset="0"/>
            </a:endParaRPr>
          </a:p>
          <a:p>
            <a:pPr marR="0">
              <a:spcBef>
                <a:spcPts val="0"/>
              </a:spcBef>
              <a:spcAft>
                <a:spcPts val="0"/>
              </a:spcAft>
            </a:pPr>
            <a:r>
              <a:rPr lang="en-US" sz="1800" dirty="0">
                <a:effectLst/>
                <a:ea typeface="Times New Roman" panose="02020603050405020304" pitchFamily="18" charset="0"/>
                <a:cs typeface="Times New Roman" panose="02020603050405020304" pitchFamily="18" charset="0"/>
              </a:rPr>
              <a:t>4. A user-friendly tool that provides effective density management recommendations for ponderosa pine stands flexible to climate, species composition, site type, and method of measurement at the stand-scale for reduced susceptibility of western and mountain pine beetle epidemics across their respective ranges.</a:t>
            </a:r>
          </a:p>
          <a:p>
            <a:pPr marR="0">
              <a:spcBef>
                <a:spcPts val="0"/>
              </a:spcBef>
              <a:spcAft>
                <a:spcPts val="0"/>
              </a:spcAft>
            </a:pPr>
            <a:r>
              <a:rPr lang="en-US" sz="1800" dirty="0">
                <a:effectLst/>
                <a:ea typeface="Times New Roman" panose="02020603050405020304" pitchFamily="18" charset="0"/>
                <a:cs typeface="Times New Roman" panose="02020603050405020304" pitchFamily="18" charset="0"/>
              </a:rPr>
              <a:t> </a:t>
            </a:r>
          </a:p>
          <a:p>
            <a:pPr marR="0">
              <a:spcBef>
                <a:spcPts val="0"/>
              </a:spcBef>
              <a:spcAft>
                <a:spcPts val="0"/>
              </a:spcAft>
            </a:pPr>
            <a:r>
              <a:rPr lang="en-US" sz="1800" dirty="0">
                <a:effectLst/>
                <a:ea typeface="Times New Roman" panose="02020603050405020304" pitchFamily="18" charset="0"/>
                <a:cs typeface="Times New Roman" panose="02020603050405020304" pitchFamily="18" charset="0"/>
              </a:rPr>
              <a:t>5. A dissertation and published peer-reviewed journal article describing the project in detail.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12"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IAB Meeting</a:t>
            </a:r>
            <a:endParaRPr lang="en-US" sz="1200" b="0" strike="noStrike" spc="-1">
              <a:latin typeface="Arial"/>
            </a:endParaRPr>
          </a:p>
        </p:txBody>
      </p:sp>
      <p:sp>
        <p:nvSpPr>
          <p:cNvPr id="114" name="CustomShape 4"/>
          <p:cNvSpPr/>
          <p:nvPr/>
        </p:nvSpPr>
        <p:spPr>
          <a:xfrm>
            <a:off x="5518800" y="182520"/>
            <a:ext cx="202032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Trebuchet MS"/>
                <a:ea typeface="DejaVu Sans"/>
              </a:rPr>
              <a:t>Company Benefits</a:t>
            </a:r>
            <a:endParaRPr lang="en-US" sz="2600" b="0" strike="noStrike" spc="-1">
              <a:latin typeface="Arial"/>
            </a:endParaRPr>
          </a:p>
        </p:txBody>
      </p:sp>
      <p:sp>
        <p:nvSpPr>
          <p:cNvPr id="3" name="TextBox 2">
            <a:extLst>
              <a:ext uri="{FF2B5EF4-FFF2-40B4-BE49-F238E27FC236}">
                <a16:creationId xmlns:a16="http://schemas.microsoft.com/office/drawing/2014/main" id="{A0883152-0048-0261-AD2F-AA7BF40DECD6}"/>
              </a:ext>
            </a:extLst>
          </p:cNvPr>
          <p:cNvSpPr txBox="1"/>
          <p:nvPr/>
        </p:nvSpPr>
        <p:spPr>
          <a:xfrm>
            <a:off x="608537" y="1222825"/>
            <a:ext cx="4657596" cy="4524315"/>
          </a:xfrm>
          <a:prstGeom prst="rect">
            <a:avLst/>
          </a:prstGeom>
          <a:noFill/>
        </p:spPr>
        <p:txBody>
          <a:bodyPr wrap="square">
            <a:spAutoFit/>
          </a:bodyPr>
          <a:lstStyle/>
          <a:p>
            <a:pPr marL="285750" indent="-285750">
              <a:buFont typeface="Arial" panose="020B0604020202020204" pitchFamily="34" charset="0"/>
              <a:buChar char="•"/>
            </a:pPr>
            <a:r>
              <a:rPr lang="en-US" sz="1800" dirty="0">
                <a:effectLst/>
                <a:ea typeface="Times New Roman" panose="02020603050405020304" pitchFamily="18" charset="0"/>
              </a:rPr>
              <a:t>Potential time and cost savings by reducing large-scale mortality from pine beetle epidemics</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M</a:t>
            </a:r>
            <a:r>
              <a:rPr lang="en-US" sz="1800" dirty="0">
                <a:effectLst/>
                <a:ea typeface="Times New Roman" panose="02020603050405020304" pitchFamily="18" charset="0"/>
              </a:rPr>
              <a:t>ore resilient forest stands</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sz="1800" dirty="0">
                <a:effectLst/>
                <a:ea typeface="Times New Roman" panose="02020603050405020304" pitchFamily="18" charset="0"/>
              </a:rPr>
              <a:t>Density threshold modifiers for existing </a:t>
            </a:r>
            <a:r>
              <a:rPr lang="en-US" sz="1800" dirty="0" err="1">
                <a:effectLst/>
                <a:ea typeface="Times New Roman" panose="02020603050405020304" pitchFamily="18" charset="0"/>
              </a:rPr>
              <a:t>SDImax</a:t>
            </a:r>
            <a:r>
              <a:rPr lang="en-US" sz="1800" dirty="0">
                <a:effectLst/>
                <a:ea typeface="Times New Roman" panose="02020603050405020304" pitchFamily="18" charset="0"/>
              </a:rPr>
              <a:t> models that incorporate pine beetle epidemic risk factors</a:t>
            </a:r>
          </a:p>
          <a:p>
            <a:pPr marL="285750" indent="-285750">
              <a:buFont typeface="Arial" panose="020B0604020202020204" pitchFamily="34" charset="0"/>
              <a:buChar char="•"/>
            </a:pPr>
            <a:endParaRPr lang="en-US" dirty="0">
              <a:ea typeface="Times New Roman" panose="02020603050405020304" pitchFamily="18" charset="0"/>
            </a:endParaRPr>
          </a:p>
          <a:p>
            <a:endParaRPr lang="en-US" sz="1800" dirty="0">
              <a:effectLst/>
              <a:ea typeface="Times New Roman" panose="02020603050405020304" pitchFamily="18" charset="0"/>
            </a:endParaRPr>
          </a:p>
          <a:p>
            <a:r>
              <a:rPr lang="en-US" sz="1800" dirty="0">
                <a:effectLst/>
                <a:ea typeface="Times New Roman" panose="02020603050405020304" pitchFamily="18" charset="0"/>
              </a:rPr>
              <a:t>Examples: </a:t>
            </a:r>
          </a:p>
          <a:p>
            <a:endParaRPr lang="en-US" sz="1800" dirty="0">
              <a:effectLst/>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T</a:t>
            </a:r>
            <a:r>
              <a:rPr lang="en-US" sz="1800" dirty="0">
                <a:effectLst/>
                <a:ea typeface="Times New Roman" panose="02020603050405020304" pitchFamily="18" charset="0"/>
              </a:rPr>
              <a:t>ime savings from new technique</a:t>
            </a:r>
          </a:p>
          <a:p>
            <a:pPr marL="285750" indent="-285750">
              <a:buFont typeface="Arial" panose="020B0604020202020204" pitchFamily="34" charset="0"/>
              <a:buChar char="•"/>
            </a:pPr>
            <a:r>
              <a:rPr lang="en-US" dirty="0">
                <a:ea typeface="Times New Roman" panose="02020603050405020304" pitchFamily="18" charset="0"/>
              </a:rPr>
              <a:t>C</a:t>
            </a:r>
            <a:r>
              <a:rPr lang="en-US" sz="1800" dirty="0">
                <a:effectLst/>
                <a:ea typeface="Times New Roman" panose="02020603050405020304" pitchFamily="18" charset="0"/>
              </a:rPr>
              <a:t>ost savings from discovery of new protocol</a:t>
            </a:r>
            <a:endParaRPr lang="en-US" dirty="0"/>
          </a:p>
        </p:txBody>
      </p:sp>
      <p:pic>
        <p:nvPicPr>
          <p:cNvPr id="4" name="Picture 2" descr="A picture containing tree, grass, outdoor, plant&#10;&#10;Description automatically generated">
            <a:extLst>
              <a:ext uri="{FF2B5EF4-FFF2-40B4-BE49-F238E27FC236}">
                <a16:creationId xmlns:a16="http://schemas.microsoft.com/office/drawing/2014/main" id="{B0C8B9D6-76EF-E94B-B467-8BE1862D8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690" y="1307045"/>
            <a:ext cx="2874773" cy="416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7200" y="685800"/>
            <a:ext cx="8227440" cy="68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20" name="CustomShape 2"/>
          <p:cNvSpPr/>
          <p:nvPr/>
        </p:nvSpPr>
        <p:spPr>
          <a:xfrm>
            <a:off x="2514600" y="6356520"/>
            <a:ext cx="411264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Arial"/>
                <a:ea typeface="DejaVu Sans"/>
              </a:rPr>
              <a:t>Center for Advanced Forestry Systems 2024 Meeting</a:t>
            </a:r>
            <a:endParaRPr lang="en-US" sz="1200" b="0" strike="noStrike" spc="-1">
              <a:latin typeface="Arial"/>
            </a:endParaRPr>
          </a:p>
        </p:txBody>
      </p:sp>
      <p:sp>
        <p:nvSpPr>
          <p:cNvPr id="121" name="CustomShape 3"/>
          <p:cNvSpPr/>
          <p:nvPr/>
        </p:nvSpPr>
        <p:spPr>
          <a:xfrm>
            <a:off x="457200" y="1371600"/>
            <a:ext cx="8227440" cy="47221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22" name="CustomShape 4"/>
          <p:cNvSpPr/>
          <p:nvPr/>
        </p:nvSpPr>
        <p:spPr>
          <a:xfrm>
            <a:off x="6490800" y="182520"/>
            <a:ext cx="202032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r">
              <a:lnSpc>
                <a:spcPct val="100000"/>
              </a:lnSpc>
            </a:pPr>
            <a:r>
              <a:rPr lang="en-US" sz="2600" b="1" strike="noStrike" spc="-1">
                <a:solidFill>
                  <a:srgbClr val="000000"/>
                </a:solidFill>
                <a:latin typeface="Trebuchet MS"/>
                <a:ea typeface="DejaVu Sans"/>
              </a:rPr>
              <a:t>Summary</a:t>
            </a:r>
            <a:endParaRPr lang="en-US" sz="2600" b="0" strike="noStrike" spc="-1">
              <a:latin typeface="Arial"/>
            </a:endParaRPr>
          </a:p>
        </p:txBody>
      </p:sp>
      <p:sp>
        <p:nvSpPr>
          <p:cNvPr id="4" name="TextBox 3">
            <a:extLst>
              <a:ext uri="{FF2B5EF4-FFF2-40B4-BE49-F238E27FC236}">
                <a16:creationId xmlns:a16="http://schemas.microsoft.com/office/drawing/2014/main" id="{21C4F98A-4CE4-C8B7-9848-B7DA013D8BAC}"/>
              </a:ext>
            </a:extLst>
          </p:cNvPr>
          <p:cNvSpPr txBox="1"/>
          <p:nvPr/>
        </p:nvSpPr>
        <p:spPr>
          <a:xfrm>
            <a:off x="349898" y="920621"/>
            <a:ext cx="8161222" cy="5016758"/>
          </a:xfrm>
          <a:prstGeom prst="rect">
            <a:avLst/>
          </a:prstGeom>
          <a:noFill/>
        </p:spPr>
        <p:txBody>
          <a:bodyPr wrap="square">
            <a:spAutoFit/>
          </a:bodyPr>
          <a:lstStyle/>
          <a:p>
            <a:pPr marL="285750" indent="-285750">
              <a:buFont typeface="Arial" panose="020B0604020202020204" pitchFamily="34" charset="0"/>
              <a:buChar char="•"/>
            </a:pPr>
            <a:r>
              <a:rPr lang="en-US" sz="1600" dirty="0"/>
              <a:t>Shift from the original proposal which included southern pine beetle as well as western species (western pine beetle/mountain pine beetle/pine engraver) to just western species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Allows a more focused approach for western species model</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Aerial survey data is “best guess” for species ID, due to sheer number of outbreaks surveyed each year</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Three western species may need to be lumped for holistic pine beetle model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Results of the logistic regression analysis of the impact of physiographic variables on likelihood of western pine beetle epidemic indicate that drivers of outbreaks are site/stand specific and should be explored in earnest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Preliminary results support need for user friendly tool that provides effective density management recommendations for ponderosa pine stands flexible to climate, species composition, site type, and method of measurement at the stand-scale for reduced susceptibility of western and mountain pine beetle epidemics across their respective ranges.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64BAEF8630545AA0BF6DCB85BD78B" ma:contentTypeVersion="18" ma:contentTypeDescription="Create a new document." ma:contentTypeScope="" ma:versionID="bb186be429574e45bbbb8cb2c5ffd1e2">
  <xsd:schema xmlns:xsd="http://www.w3.org/2001/XMLSchema" xmlns:xs="http://www.w3.org/2001/XMLSchema" xmlns:p="http://schemas.microsoft.com/office/2006/metadata/properties" xmlns:ns2="e81c0660-944a-420e-a7bb-2989aa19f41e" xmlns:ns3="d22dc32f-c033-4463-a12f-5b4389aea59a" targetNamespace="http://schemas.microsoft.com/office/2006/metadata/properties" ma:root="true" ma:fieldsID="36ba21eb5a8c9be7cb24b1e777c0f15c" ns2:_="" ns3:_="">
    <xsd:import namespace="e81c0660-944a-420e-a7bb-2989aa19f41e"/>
    <xsd:import namespace="d22dc32f-c033-4463-a12f-5b4389aea5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c0660-944a-420e-a7bb-2989aa19f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2dc32f-c033-4463-a12f-5b4389aea5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2f946f9-e6e4-49df-87ca-5d4882cc488a}" ma:internalName="TaxCatchAll" ma:showField="CatchAllData" ma:web="d22dc32f-c033-4463-a12f-5b4389aea5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2dc32f-c033-4463-a12f-5b4389aea59a" xsi:nil="true"/>
    <lcf76f155ced4ddcb4097134ff3c332f xmlns="e81c0660-944a-420e-a7bb-2989aa19f4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04348E-7087-4F96-BA43-A3D9E324FB97}"/>
</file>

<file path=customXml/itemProps2.xml><?xml version="1.0" encoding="utf-8"?>
<ds:datastoreItem xmlns:ds="http://schemas.openxmlformats.org/officeDocument/2006/customXml" ds:itemID="{F28B3990-2C1A-42AC-8966-5B21890CCFB7}"/>
</file>

<file path=customXml/itemProps3.xml><?xml version="1.0" encoding="utf-8"?>
<ds:datastoreItem xmlns:ds="http://schemas.openxmlformats.org/officeDocument/2006/customXml" ds:itemID="{A4537D18-1F8E-454A-A73B-CC082FD4A3DE}"/>
</file>

<file path=docProps/app.xml><?xml version="1.0" encoding="utf-8"?>
<Properties xmlns="http://schemas.openxmlformats.org/officeDocument/2006/extended-properties" xmlns:vt="http://schemas.openxmlformats.org/officeDocument/2006/docPropsVTypes">
  <Template/>
  <TotalTime>1351</TotalTime>
  <Words>736</Words>
  <Application>Microsoft Office PowerPoint</Application>
  <PresentationFormat>On-screen Show (4:3)</PresentationFormat>
  <Paragraphs>103</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Aptos</vt:lpstr>
      <vt:lpstr>Arial</vt:lpstr>
      <vt:lpstr>Calibri</vt:lpstr>
      <vt:lpstr>Symbol</vt:lpstr>
      <vt:lpstr>Times New Roman</vt:lpstr>
      <vt:lpstr>Trebuchet MS</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CAFS</dc:creator>
  <dc:description/>
  <cp:lastModifiedBy>Anderson, Haley (ande3995@vandals.uidaho.edu)</cp:lastModifiedBy>
  <cp:revision>16</cp:revision>
  <dcterms:created xsi:type="dcterms:W3CDTF">2013-02-25T23:05:08Z</dcterms:created>
  <dcterms:modified xsi:type="dcterms:W3CDTF">2024-06-07T14:24:14Z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NCSU</vt:lpwstr>
  </property>
  <property fmtid="{D5CDD505-2E9C-101B-9397-08002B2CF9AE}" pid="4" name="ContentTypeId">
    <vt:lpwstr>0x0101000C264BAEF8630545AA0BF6DCB85BD78B</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Notes">
    <vt:i4>1</vt:i4>
  </property>
  <property fmtid="{D5CDD505-2E9C-101B-9397-08002B2CF9AE}" pid="10" name="PresentationFormat">
    <vt:lpwstr>On-screen Show (4:3)</vt:lpwstr>
  </property>
  <property fmtid="{D5CDD505-2E9C-101B-9397-08002B2CF9AE}" pid="11" name="ScaleCrop">
    <vt:bool>false</vt:bool>
  </property>
  <property fmtid="{D5CDD505-2E9C-101B-9397-08002B2CF9AE}" pid="12" name="ShareDoc">
    <vt:bool>false</vt:bool>
  </property>
  <property fmtid="{D5CDD505-2E9C-101B-9397-08002B2CF9AE}" pid="13" name="Slides">
    <vt:i4>9</vt:i4>
  </property>
</Properties>
</file>