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70" r:id="rId6"/>
    <p:sldId id="260" r:id="rId7"/>
    <p:sldId id="261" r:id="rId8"/>
    <p:sldId id="262" r:id="rId9"/>
    <p:sldId id="264" r:id="rId10"/>
    <p:sldId id="269" r:id="rId11"/>
    <p:sldId id="259" r:id="rId12"/>
    <p:sldId id="265" r:id="rId13"/>
    <p:sldId id="268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>
      <p:cViewPr varScale="1">
        <p:scale>
          <a:sx n="129" d="100"/>
          <a:sy n="129" d="100"/>
        </p:scale>
        <p:origin x="23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5E5D733-4FF2-45A0-B803-4165D82F1CB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90C8927-F076-4EC8-A89B-8DFD65354134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6600" cy="70272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8400" cy="7300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6600" cy="70272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8400" cy="73008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o.ncsu.edu/cafs_webapp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o.ncsu.edu/cafs_porta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go.ncsu.edu/cafs_porta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6400" cy="13471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000000"/>
                </a:solidFill>
                <a:latin typeface="Trebuchet MS"/>
                <a:ea typeface="DejaVu Sans"/>
              </a:rPr>
              <a:t>CAFSIMP 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CAFS Interactive Mapping (&amp; Collaboration) Platform</a:t>
            </a:r>
          </a:p>
        </p:txBody>
      </p:sp>
      <p:sp>
        <p:nvSpPr>
          <p:cNvPr id="88" name="CustomShape 3"/>
          <p:cNvSpPr/>
          <p:nvPr/>
        </p:nvSpPr>
        <p:spPr>
          <a:xfrm>
            <a:off x="2474880" y="2846614"/>
            <a:ext cx="4152720" cy="11647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Okan Pala, PhD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Department of Computer Science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North Carolina State University</a:t>
            </a:r>
          </a:p>
        </p:txBody>
      </p:sp>
      <p:sp>
        <p:nvSpPr>
          <p:cNvPr id="89" name="CustomShape 4"/>
          <p:cNvSpPr/>
          <p:nvPr/>
        </p:nvSpPr>
        <p:spPr>
          <a:xfrm>
            <a:off x="1197429" y="380880"/>
            <a:ext cx="6524171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Continuing Project / Final Report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40C72-150E-A1BE-8B9E-E35DCA4A8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28" y="4013956"/>
            <a:ext cx="1556657" cy="16505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0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2" name="CustomShape 4"/>
          <p:cNvSpPr/>
          <p:nvPr/>
        </p:nvSpPr>
        <p:spPr>
          <a:xfrm>
            <a:off x="6490800" y="18252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Future Plans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6227E-0704-5EDB-E8FF-4401A135C0BD}"/>
              </a:ext>
            </a:extLst>
          </p:cNvPr>
          <p:cNvSpPr txBox="1"/>
          <p:nvPr/>
        </p:nvSpPr>
        <p:spPr>
          <a:xfrm>
            <a:off x="183257" y="1195186"/>
            <a:ext cx="8501743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Implement Secure Folder Sharing from the Portal with an Industry Partner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Implement New Features on the WebApp</a:t>
            </a:r>
          </a:p>
          <a:p>
            <a:pPr marL="1200150" lvl="2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Raster analysis</a:t>
            </a:r>
          </a:p>
          <a:p>
            <a:pPr marL="1200150" lvl="2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Export raster data directly from the Webapp</a:t>
            </a:r>
          </a:p>
          <a:p>
            <a:pPr marL="1200150" lvl="2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More functionality based on the need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Secure More Funding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0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2" name="CustomShape 4"/>
          <p:cNvSpPr/>
          <p:nvPr/>
        </p:nvSpPr>
        <p:spPr>
          <a:xfrm>
            <a:off x="6490800" y="18252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Questions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DE22D94C-EEF4-E20E-F799-8A4A63F949CB}"/>
              </a:ext>
            </a:extLst>
          </p:cNvPr>
          <p:cNvSpPr/>
          <p:nvPr/>
        </p:nvSpPr>
        <p:spPr>
          <a:xfrm>
            <a:off x="457200" y="1109160"/>
            <a:ext cx="8456400" cy="6634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Okan Pala, Department of Computer Science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North Carolina State University</a:t>
            </a:r>
          </a:p>
          <a:p>
            <a:pPr algn="ctr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72ADF-635D-C62B-BD22-A25CC73F7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79" y="1904825"/>
            <a:ext cx="1769381" cy="1876106"/>
          </a:xfrm>
          <a:prstGeom prst="rect">
            <a:avLst/>
          </a:prstGeom>
        </p:spPr>
      </p:pic>
      <p:sp>
        <p:nvSpPr>
          <p:cNvPr id="4" name="CustomShape 3">
            <a:extLst>
              <a:ext uri="{FF2B5EF4-FFF2-40B4-BE49-F238E27FC236}">
                <a16:creationId xmlns:a16="http://schemas.microsoft.com/office/drawing/2014/main" id="{3594236A-054E-7D12-D122-E6FB5D9DBE14}"/>
              </a:ext>
            </a:extLst>
          </p:cNvPr>
          <p:cNvSpPr/>
          <p:nvPr/>
        </p:nvSpPr>
        <p:spPr>
          <a:xfrm>
            <a:off x="342900" y="4274007"/>
            <a:ext cx="8456400" cy="6634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Email: opala@ncsu.edu</a:t>
            </a:r>
          </a:p>
          <a:p>
            <a:pPr algn="ctr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6025680" y="14940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C7EA2-7740-BD53-9C9F-6E93631CBC4D}"/>
              </a:ext>
            </a:extLst>
          </p:cNvPr>
          <p:cNvSpPr txBox="1"/>
          <p:nvPr/>
        </p:nvSpPr>
        <p:spPr>
          <a:xfrm>
            <a:off x="119742" y="878376"/>
            <a:ext cx="8403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err="1"/>
              <a:t>WEBApp</a:t>
            </a:r>
            <a:r>
              <a:rPr lang="en-US" dirty="0"/>
              <a:t> Link (Experience Builder)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68191-018D-E7B5-4190-1F8A0EA60326}"/>
              </a:ext>
            </a:extLst>
          </p:cNvPr>
          <p:cNvSpPr txBox="1"/>
          <p:nvPr/>
        </p:nvSpPr>
        <p:spPr>
          <a:xfrm>
            <a:off x="2994492" y="5117068"/>
            <a:ext cx="3774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go.ncsu.edu/CAFS_WEBApp1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9C6729A-7826-BAF5-EC4F-B64D3A35B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2350" y="174093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0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6025680" y="14940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C7EA2-7740-BD53-9C9F-6E93631CBC4D}"/>
              </a:ext>
            </a:extLst>
          </p:cNvPr>
          <p:cNvSpPr txBox="1"/>
          <p:nvPr/>
        </p:nvSpPr>
        <p:spPr>
          <a:xfrm>
            <a:off x="119742" y="878376"/>
            <a:ext cx="8403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err="1"/>
              <a:t>WEBApp</a:t>
            </a:r>
            <a:r>
              <a:rPr lang="en-US" dirty="0"/>
              <a:t> Link (WebApp Builder)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68191-018D-E7B5-4190-1F8A0EA60326}"/>
              </a:ext>
            </a:extLst>
          </p:cNvPr>
          <p:cNvSpPr txBox="1"/>
          <p:nvPr/>
        </p:nvSpPr>
        <p:spPr>
          <a:xfrm>
            <a:off x="2852978" y="5120190"/>
            <a:ext cx="3774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go.ncsu.edu/CAFS_WEBApp2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545E6B5-00D5-CFA5-08C6-62087763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3250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8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6025680" y="14940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C7EA2-7740-BD53-9C9F-6E93631CBC4D}"/>
              </a:ext>
            </a:extLst>
          </p:cNvPr>
          <p:cNvSpPr txBox="1"/>
          <p:nvPr/>
        </p:nvSpPr>
        <p:spPr>
          <a:xfrm>
            <a:off x="119742" y="878376"/>
            <a:ext cx="8403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Portal Link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68191-018D-E7B5-4190-1F8A0EA60326}"/>
              </a:ext>
            </a:extLst>
          </p:cNvPr>
          <p:cNvSpPr txBox="1"/>
          <p:nvPr/>
        </p:nvSpPr>
        <p:spPr>
          <a:xfrm>
            <a:off x="2767692" y="5032460"/>
            <a:ext cx="2911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go.ncsu.edu/CAFS_Portal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012587A-657A-5646-D667-1CAA9628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4906" y="18255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5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2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4" name="CustomShape 4"/>
          <p:cNvSpPr/>
          <p:nvPr/>
        </p:nvSpPr>
        <p:spPr>
          <a:xfrm>
            <a:off x="6111000" y="91440"/>
            <a:ext cx="166104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Project Overview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133FD449-0E06-CE39-C764-9A8EE6CBC1AD}"/>
              </a:ext>
            </a:extLst>
          </p:cNvPr>
          <p:cNvSpPr/>
          <p:nvPr/>
        </p:nvSpPr>
        <p:spPr>
          <a:xfrm>
            <a:off x="600643" y="806399"/>
            <a:ext cx="8228160" cy="54637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Objective(s): Create a proof-of-concept internet mapping &amp; collaboration platform and work initially with three CAFS sites to incorporate the layers of interest to the platform.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Interactive mapping platform where users can 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Visualize geospatial data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Download/share geospatial data 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Export or print maps of specific areas of choice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Geospatial data repository where users can 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Update the geospatial datasets they own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Upload new data layers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View other user’s data layers 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Have fine-tuned control over their own data sharing level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6025680" y="14940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D300C-C656-CDA6-99BA-15E132061D70}"/>
              </a:ext>
            </a:extLst>
          </p:cNvPr>
          <p:cNvSpPr txBox="1"/>
          <p:nvPr/>
        </p:nvSpPr>
        <p:spPr>
          <a:xfrm>
            <a:off x="457200" y="685800"/>
            <a:ext cx="831668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Progress: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Discovery Phase - Complete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Implementation Phase - Complete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Evaluation Phase - Complete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Training/Transfer Phase - Ongoing</a:t>
            </a:r>
          </a:p>
        </p:txBody>
      </p:sp>
      <p:sp>
        <p:nvSpPr>
          <p:cNvPr id="4" name="Arrow: Left 2">
            <a:extLst>
              <a:ext uri="{FF2B5EF4-FFF2-40B4-BE49-F238E27FC236}">
                <a16:creationId xmlns:a16="http://schemas.microsoft.com/office/drawing/2014/main" id="{BD20C8FD-3B8A-FCB2-5821-1AE2C2DAB52B}"/>
              </a:ext>
            </a:extLst>
          </p:cNvPr>
          <p:cNvSpPr/>
          <p:nvPr/>
        </p:nvSpPr>
        <p:spPr>
          <a:xfrm>
            <a:off x="5048159" y="2798387"/>
            <a:ext cx="853429" cy="26608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1FE44-BA7D-CBE1-B46B-DAACD0D59EE9}"/>
              </a:ext>
            </a:extLst>
          </p:cNvPr>
          <p:cNvSpPr txBox="1"/>
          <p:nvPr/>
        </p:nvSpPr>
        <p:spPr>
          <a:xfrm>
            <a:off x="457200" y="3410361"/>
            <a:ext cx="8316686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Technology Choices: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Experience Builder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WebApp Builder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Portal Front-end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6025680" y="14940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C7EA2-7740-BD53-9C9F-6E93631CBC4D}"/>
              </a:ext>
            </a:extLst>
          </p:cNvPr>
          <p:cNvSpPr txBox="1"/>
          <p:nvPr/>
        </p:nvSpPr>
        <p:spPr>
          <a:xfrm>
            <a:off x="0" y="579254"/>
            <a:ext cx="7968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Current list Layers (Raster &amp; Vector)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68191-018D-E7B5-4190-1F8A0EA60326}"/>
              </a:ext>
            </a:extLst>
          </p:cNvPr>
          <p:cNvSpPr txBox="1"/>
          <p:nvPr/>
        </p:nvSpPr>
        <p:spPr>
          <a:xfrm>
            <a:off x="457200" y="940413"/>
            <a:ext cx="71628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RASTER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Biomass Growth Index (BGI)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Climate Site Index (CSI)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Maine DSM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Maine Relative Site Index (MRSI)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Maximum Stand Density Index (MSDI)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Relative Density (RD)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Stand Density Index (SDI)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UTM19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SEUS LAI (2019)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Area Solar Radiation (ASR)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Ground Surface Elevation (GSE)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Plots and Block Boundaries (PBB)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USGS SEUS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LidarPlots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CAFS Annual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6025680" y="14940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44BA1-34BB-8009-1A38-CC4AB369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0" y="1879480"/>
            <a:ext cx="7772400" cy="4100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C7EA2-7740-BD53-9C9F-6E93631CBC4D}"/>
              </a:ext>
            </a:extLst>
          </p:cNvPr>
          <p:cNvSpPr txBox="1"/>
          <p:nvPr/>
        </p:nvSpPr>
        <p:spPr>
          <a:xfrm>
            <a:off x="119741" y="878376"/>
            <a:ext cx="777239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Interactive Mapping Platform Using Experience Builder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400" dirty="0"/>
              <a:t>Newer Technology – Less Pre-developed Tools - Faster</a:t>
            </a:r>
          </a:p>
        </p:txBody>
      </p:sp>
    </p:spTree>
    <p:extLst>
      <p:ext uri="{BB962C8B-B14F-4D97-AF65-F5344CB8AC3E}">
        <p14:creationId xmlns:p14="http://schemas.microsoft.com/office/powerpoint/2010/main" val="33437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6025680" y="14940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C7EA2-7740-BD53-9C9F-6E93631CBC4D}"/>
              </a:ext>
            </a:extLst>
          </p:cNvPr>
          <p:cNvSpPr txBox="1"/>
          <p:nvPr/>
        </p:nvSpPr>
        <p:spPr>
          <a:xfrm>
            <a:off x="119742" y="878376"/>
            <a:ext cx="840377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Interactive Mapping Platform Using WebApp Builder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400" dirty="0"/>
              <a:t>Older Technology - More Pre-developed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01384-6601-2233-8682-AAA97E221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0" y="1956424"/>
            <a:ext cx="7772400" cy="40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6025680" y="14940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C7EA2-7740-BD53-9C9F-6E93631CBC4D}"/>
              </a:ext>
            </a:extLst>
          </p:cNvPr>
          <p:cNvSpPr txBox="1"/>
          <p:nvPr/>
        </p:nvSpPr>
        <p:spPr>
          <a:xfrm>
            <a:off x="119742" y="878376"/>
            <a:ext cx="840377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Portal Interface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400" dirty="0"/>
              <a:t>Single Interface for info and latest data 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41E39-828E-7413-C6E4-7645018CB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7"/>
          <a:stretch/>
        </p:blipFill>
        <p:spPr>
          <a:xfrm>
            <a:off x="457200" y="1775342"/>
            <a:ext cx="5910943" cy="4266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0CB7C-DBDD-330E-1D42-027F1B04E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8203"/>
            <a:ext cx="4232280" cy="42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6025680" y="14940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C7EA2-7740-BD53-9C9F-6E93631CBC4D}"/>
              </a:ext>
            </a:extLst>
          </p:cNvPr>
          <p:cNvSpPr txBox="1"/>
          <p:nvPr/>
        </p:nvSpPr>
        <p:spPr>
          <a:xfrm>
            <a:off x="119742" y="878376"/>
            <a:ext cx="873034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Portal Data Sharing Protocol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400" dirty="0"/>
              <a:t>Open Group’s Are For Sharing  - Private Groups are for Collaboration/Testing within your Organization</a:t>
            </a:r>
          </a:p>
        </p:txBody>
      </p:sp>
      <p:pic>
        <p:nvPicPr>
          <p:cNvPr id="8" name="Picture 7" descr="A diagram of a group&#10;&#10;Description automatically generated">
            <a:extLst>
              <a:ext uri="{FF2B5EF4-FFF2-40B4-BE49-F238E27FC236}">
                <a16:creationId xmlns:a16="http://schemas.microsoft.com/office/drawing/2014/main" id="{ADBBD83D-40D5-27E4-C377-B72B41354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45" y="1755998"/>
            <a:ext cx="6751815" cy="3968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B4F313-27FC-4626-B95B-C5639790754C}"/>
              </a:ext>
            </a:extLst>
          </p:cNvPr>
          <p:cNvSpPr txBox="1"/>
          <p:nvPr/>
        </p:nvSpPr>
        <p:spPr>
          <a:xfrm>
            <a:off x="-141513" y="5739983"/>
            <a:ext cx="9285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Private Entities with Closed Portals – Collaborate Through Secure Shared Spaces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06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8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3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DejaVu Sans"/>
              </a:rPr>
              <a:t>CAFS 2023 Fall IAB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800" cy="47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6025680" y="149400"/>
            <a:ext cx="20206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C7EA2-7740-BD53-9C9F-6E93631CBC4D}"/>
              </a:ext>
            </a:extLst>
          </p:cNvPr>
          <p:cNvSpPr txBox="1"/>
          <p:nvPr/>
        </p:nvSpPr>
        <p:spPr>
          <a:xfrm>
            <a:off x="119742" y="878376"/>
            <a:ext cx="8730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WebApp Data Placement Protocol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5026C8-3C6F-4979-3E6F-1FDC0366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4" y="1760391"/>
            <a:ext cx="5867399" cy="433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22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64BAEF8630545AA0BF6DCB85BD78B" ma:contentTypeVersion="18" ma:contentTypeDescription="Create a new document." ma:contentTypeScope="" ma:versionID="bb186be429574e45bbbb8cb2c5ffd1e2">
  <xsd:schema xmlns:xsd="http://www.w3.org/2001/XMLSchema" xmlns:xs="http://www.w3.org/2001/XMLSchema" xmlns:p="http://schemas.microsoft.com/office/2006/metadata/properties" xmlns:ns2="e81c0660-944a-420e-a7bb-2989aa19f41e" xmlns:ns3="d22dc32f-c033-4463-a12f-5b4389aea59a" targetNamespace="http://schemas.microsoft.com/office/2006/metadata/properties" ma:root="true" ma:fieldsID="36ba21eb5a8c9be7cb24b1e777c0f15c" ns2:_="" ns3:_="">
    <xsd:import namespace="e81c0660-944a-420e-a7bb-2989aa19f41e"/>
    <xsd:import namespace="d22dc32f-c033-4463-a12f-5b4389aea5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c0660-944a-420e-a7bb-2989aa19f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50b8f0-3605-42cf-830e-16465b6cf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dc32f-c033-4463-a12f-5b4389aea5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f946f9-e6e4-49df-87ca-5d4882cc488a}" ma:internalName="TaxCatchAll" ma:showField="CatchAllData" ma:web="d22dc32f-c033-4463-a12f-5b4389aea5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2dc32f-c033-4463-a12f-5b4389aea59a" xsi:nil="true"/>
    <lcf76f155ced4ddcb4097134ff3c332f xmlns="e81c0660-944a-420e-a7bb-2989aa19f4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4ECCD7-1FF3-4D94-A7A5-DE7C7D75791E}"/>
</file>

<file path=customXml/itemProps2.xml><?xml version="1.0" encoding="utf-8"?>
<ds:datastoreItem xmlns:ds="http://schemas.openxmlformats.org/officeDocument/2006/customXml" ds:itemID="{543EDF29-CB1C-4D9D-8787-31F019A6F816}"/>
</file>

<file path=customXml/itemProps3.xml><?xml version="1.0" encoding="utf-8"?>
<ds:datastoreItem xmlns:ds="http://schemas.openxmlformats.org/officeDocument/2006/customXml" ds:itemID="{9BB7AC8C-2C32-44B5-A52E-12D142A6A3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6312</TotalTime>
  <Words>479</Words>
  <Application>Microsoft Office PowerPoint</Application>
  <PresentationFormat>On-screen Show (4:3)</PresentationFormat>
  <Paragraphs>101</Paragraphs>
  <Slides>14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Okan Pala</cp:lastModifiedBy>
  <cp:revision>42</cp:revision>
  <dcterms:created xsi:type="dcterms:W3CDTF">2013-02-25T23:05:08Z</dcterms:created>
  <dcterms:modified xsi:type="dcterms:W3CDTF">2024-06-10T23:32:33Z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  <property fmtid="{D5CDD505-2E9C-101B-9397-08002B2CF9AE}" pid="13" name="ContentTypeId">
    <vt:lpwstr>0x0101000C264BAEF8630545AA0BF6DCB85BD78B</vt:lpwstr>
  </property>
</Properties>
</file>