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686617B-273D-404C-B98C-3669FED900B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D4470B7-1E10-4390-9A4A-7A5903358B78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6240" cy="70236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8040" cy="7297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6240" cy="70236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8040" cy="7297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1219320"/>
            <a:ext cx="8456040" cy="220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2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UMaine/UMFK START</a:t>
            </a: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latin typeface="Trebuchet MS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CAFS.21.92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462846"/>
            <a:ext cx="8456040" cy="85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u="sng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Investigators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PI: Rubert-Nason, K. – University of Maine at Fort Kent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000000"/>
                </a:solidFill>
                <a:latin typeface="Trebuchet MS"/>
                <a:ea typeface="DejaVu Sans"/>
              </a:rPr>
              <a:t>Weiskittel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, A. – University of Maine at Orono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Thompson, N. – University of Maine at Fort Kent</a:t>
            </a:r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Rogers, N. – University of Maine at Orono</a:t>
            </a: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564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Continuing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5487232"/>
            <a:ext cx="845604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u="sng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Presenter</a:t>
            </a:r>
            <a:r>
              <a:rPr lang="en-US" sz="2000" b="0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: Kennedy “Ned” F. Rubert-Nason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C670305E-799E-2573-2FA5-3DA5E4A50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65" y="65134"/>
            <a:ext cx="2268194" cy="83090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26" name="Picture 2" descr="Primary logo">
            <a:extLst>
              <a:ext uri="{FF2B5EF4-FFF2-40B4-BE49-F238E27FC236}">
                <a16:creationId xmlns:a16="http://schemas.microsoft.com/office/drawing/2014/main" id="{E15FFF28-D0D8-0CA4-5CA1-1E31D6904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33587" r="5463" b="36567"/>
          <a:stretch/>
        </p:blipFill>
        <p:spPr bwMode="auto">
          <a:xfrm>
            <a:off x="83041" y="65134"/>
            <a:ext cx="2554665" cy="8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2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4" name="CustomShape 4"/>
          <p:cNvSpPr/>
          <p:nvPr/>
        </p:nvSpPr>
        <p:spPr>
          <a:xfrm>
            <a:off x="5787720" y="182520"/>
            <a:ext cx="277920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6818C-5269-6BA1-7E76-3D518B334627}"/>
              </a:ext>
            </a:extLst>
          </p:cNvPr>
          <p:cNvSpPr txBox="1"/>
          <p:nvPr/>
        </p:nvSpPr>
        <p:spPr>
          <a:xfrm>
            <a:off x="457200" y="566678"/>
            <a:ext cx="7792278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Environmental change affects commercial forests</a:t>
            </a:r>
            <a:r>
              <a:rPr lang="en-US" sz="18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Growth + health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Assessment and forecasting inform management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US" sz="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Forest products industry requires trained workforce</a:t>
            </a:r>
            <a:r>
              <a:rPr lang="en-US" sz="1800" b="1" i="0" u="none" strike="noStrike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Collaborative, leadership and multicultural skills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Applied methods + procedures</a:t>
            </a: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2372B3-C81D-D4AA-920F-3AC96A48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1" y="2507566"/>
            <a:ext cx="7247997" cy="33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0872AF-2F9E-B4B5-E053-29A8275F5219}"/>
              </a:ext>
            </a:extLst>
          </p:cNvPr>
          <p:cNvSpPr txBox="1"/>
          <p:nvPr/>
        </p:nvSpPr>
        <p:spPr>
          <a:xfrm>
            <a:off x="1956129" y="5895201"/>
            <a:ext cx="54982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Fernandez, I.J., Schmitt, C.V.,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Birkel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S.D. </a:t>
            </a:r>
            <a:r>
              <a:rPr lang="en-US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(2015) </a:t>
            </a:r>
            <a:r>
              <a:rPr lang="en-US" sz="1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Maine’s Climate Future: 2015 Update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University of Maine, Orono, ME</a:t>
            </a:r>
          </a:p>
          <a:p>
            <a:r>
              <a:rPr lang="en-US" sz="10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Maine Science and Technology Action Plan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(2010) https://digitalmaine.com/decd_docs/1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6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4"/>
          <p:cNvSpPr/>
          <p:nvPr/>
        </p:nvSpPr>
        <p:spPr>
          <a:xfrm>
            <a:off x="4887720" y="182520"/>
            <a:ext cx="277920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Hypotheses or Objectives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49C89-3558-F9F1-6C7C-FF49E2D32154}"/>
              </a:ext>
            </a:extLst>
          </p:cNvPr>
          <p:cNvSpPr txBox="1"/>
          <p:nvPr/>
        </p:nvSpPr>
        <p:spPr>
          <a:xfrm>
            <a:off x="296014" y="365360"/>
            <a:ext cx="838862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Objectives</a:t>
            </a:r>
            <a:endParaRPr lang="en-US" sz="1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Assess tree responses to environmental conditions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Collect, curate and communicate data for management decisions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Prepare future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forestry professionals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400" b="0" dirty="0">
                <a:effectLst/>
              </a:rPr>
            </a:br>
            <a:r>
              <a:rPr lang="en-US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Synergistic Projects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Rapidly assess tree health from hyperspectral images 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(Rubert-Nason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al.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UMFK. Sponsor: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Maine Economic Improvement Fund [MEIF]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14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Estimate wood moisture content 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(Li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 UMaine. Sponsor: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Maine Research Reinvestment Fund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 </a:t>
            </a:r>
            <a:endParaRPr lang="en-US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600" b="0" dirty="0">
                <a:effectLst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Identify, rank order probable causes of, and manage cedar health decline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(Landry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al.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UMFK)</a:t>
            </a:r>
            <a:endParaRPr lang="en-US" sz="1400" b="0" dirty="0">
              <a:effectLst/>
            </a:endParaRPr>
          </a:p>
          <a:p>
            <a:endParaRPr lang="en-US" sz="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Evaluate effects of microclimate on forest regeneration </a:t>
            </a:r>
            <a:endParaRPr lang="en-US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(Rogers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al.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UMaine. Sponsor: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Cooperative Forestry Research Unit [CFRU]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1400" b="0" dirty="0">
              <a:effectLst/>
            </a:endParaRPr>
          </a:p>
          <a:p>
            <a:endParaRPr lang="en-US" sz="600" b="0" dirty="0">
              <a:effectLst/>
            </a:endParaRPr>
          </a:p>
          <a:p>
            <a:r>
              <a:rPr lang="en-US" dirty="0"/>
              <a:t>5. Create unified database for Maine Adaptive Silviculture Network (MASN) data</a:t>
            </a:r>
          </a:p>
          <a:p>
            <a:r>
              <a:rPr lang="en-US" sz="1400" dirty="0"/>
              <a:t>     (Louis </a:t>
            </a:r>
            <a:r>
              <a:rPr lang="en-US" sz="1400" i="1" dirty="0"/>
              <a:t>et al</a:t>
            </a:r>
            <a:r>
              <a:rPr lang="en-US" sz="1400" dirty="0"/>
              <a:t>. UMFK. Sponsor: </a:t>
            </a:r>
            <a:r>
              <a:rPr lang="en-US" sz="1400" i="1" dirty="0"/>
              <a:t>CFRU</a:t>
            </a:r>
            <a:r>
              <a:rPr lang="en-US" sz="1400" dirty="0"/>
              <a:t>)</a:t>
            </a:r>
          </a:p>
          <a:p>
            <a:endParaRPr lang="en-US" sz="600" b="0" dirty="0">
              <a:effectLst/>
            </a:endParaRPr>
          </a:p>
          <a:p>
            <a:r>
              <a:rPr lang="en-US" dirty="0"/>
              <a:t>6. Identify uses of biochar soil amendments to mitigate climate impacts on trees</a:t>
            </a:r>
          </a:p>
          <a:p>
            <a:r>
              <a:rPr lang="en-US" sz="1400" dirty="0"/>
              <a:t>     (Rubert-Nason </a:t>
            </a:r>
            <a:r>
              <a:rPr lang="en-US" sz="1400" i="1" dirty="0"/>
              <a:t>et al</a:t>
            </a:r>
            <a:r>
              <a:rPr lang="en-US" sz="1400" dirty="0"/>
              <a:t>. UMFK. Sponsor: </a:t>
            </a:r>
            <a:r>
              <a:rPr lang="en-US" sz="1400" i="1" dirty="0"/>
              <a:t>MEIF</a:t>
            </a:r>
            <a:r>
              <a:rPr lang="en-US" sz="1400" dirty="0"/>
              <a:t>)</a:t>
            </a:r>
          </a:p>
          <a:p>
            <a:endParaRPr lang="en-US" sz="600" b="0" dirty="0">
              <a:effectLst/>
            </a:endParaRPr>
          </a:p>
          <a:p>
            <a:r>
              <a:rPr lang="en-US" dirty="0"/>
              <a:t>7. Strengthen </a:t>
            </a:r>
            <a:r>
              <a:rPr lang="en-US" dirty="0">
                <a:effectLst/>
              </a:rPr>
              <a:t>Maine’s research through </a:t>
            </a:r>
            <a:r>
              <a:rPr lang="en-US" dirty="0"/>
              <a:t>s</a:t>
            </a:r>
            <a:r>
              <a:rPr lang="en-US" dirty="0">
                <a:effectLst/>
              </a:rPr>
              <a:t>trategic </a:t>
            </a:r>
            <a:r>
              <a:rPr lang="en-US" dirty="0"/>
              <a:t>c</a:t>
            </a:r>
            <a:r>
              <a:rPr lang="en-US" dirty="0">
                <a:effectLst/>
              </a:rPr>
              <a:t>apacity </a:t>
            </a:r>
            <a:r>
              <a:rPr lang="en-US" dirty="0"/>
              <a:t>b</a:t>
            </a:r>
            <a:r>
              <a:rPr lang="en-US" dirty="0">
                <a:effectLst/>
              </a:rPr>
              <a:t>uilding </a:t>
            </a:r>
          </a:p>
          <a:p>
            <a:r>
              <a:rPr lang="en-US" sz="1400" dirty="0"/>
              <a:t>     (</a:t>
            </a:r>
            <a:r>
              <a:rPr lang="en-US" sz="1400" dirty="0" err="1"/>
              <a:t>Moeykens</a:t>
            </a:r>
            <a:r>
              <a:rPr lang="en-US" sz="1400" dirty="0"/>
              <a:t> </a:t>
            </a:r>
            <a:r>
              <a:rPr lang="en-US" sz="1400" i="1" dirty="0"/>
              <a:t>et al. </a:t>
            </a:r>
            <a:r>
              <a:rPr lang="en-US" sz="1400" dirty="0"/>
              <a:t>UMaine &amp; Rubert-Nason UMFK. Sponsor: </a:t>
            </a:r>
            <a:r>
              <a:rPr lang="en-US" sz="1400" i="1" dirty="0"/>
              <a:t>National Science Foundation</a:t>
            </a:r>
            <a:r>
              <a:rPr lang="en-US" sz="1400" dirty="0"/>
              <a:t>)</a:t>
            </a:r>
            <a:br>
              <a:rPr lang="en-US" sz="1400" b="0" dirty="0">
                <a:effectLst/>
              </a:rPr>
            </a:b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0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2" name="CustomShape 4"/>
          <p:cNvSpPr/>
          <p:nvPr/>
        </p:nvSpPr>
        <p:spPr>
          <a:xfrm>
            <a:off x="140040" y="315383"/>
            <a:ext cx="2029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CB0D6-56D7-AC3F-6997-9C9C91CD694B}"/>
              </a:ext>
            </a:extLst>
          </p:cNvPr>
          <p:cNvSpPr txBox="1"/>
          <p:nvPr/>
        </p:nvSpPr>
        <p:spPr>
          <a:xfrm>
            <a:off x="457199" y="933243"/>
            <a:ext cx="56752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Geospatial analysis</a:t>
            </a: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UAV and ground-based remote sensing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Tree mensuration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Specimen collection, transport &amp; storage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1430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Soil chemical &amp; physical analysis</a:t>
            </a: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Phytochemical analysis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Physiological measurements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Climate monitoring equipment operation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curation and analysis</a:t>
            </a:r>
          </a:p>
          <a:p>
            <a:pPr marL="114300" rtl="0" fontAlgn="base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62C2-8E04-9354-1444-DC92899A7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41" y="4497678"/>
            <a:ext cx="2613577" cy="148960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7F1B6D0-73E9-6127-9723-A5F18ADA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982081"/>
            <a:ext cx="2868592" cy="21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2104F978-E63A-4891-E59C-0A7CB2458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8" b="4518"/>
          <a:stretch/>
        </p:blipFill>
        <p:spPr bwMode="auto">
          <a:xfrm>
            <a:off x="6230570" y="206307"/>
            <a:ext cx="2640948" cy="23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930836C1-2854-9E6C-1B8F-6EDAD4163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47" y="3429000"/>
            <a:ext cx="1997759" cy="26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AB89-775F-A72A-C392-C344F7D77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139" y="2671712"/>
            <a:ext cx="2640948" cy="17886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D3431B-2A9D-6C12-878E-7F887DAA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82058"/>
            <a:ext cx="2613577" cy="1489603"/>
          </a:xfrm>
          <a:prstGeom prst="rect">
            <a:avLst/>
          </a:prstGeom>
        </p:spPr>
      </p:pic>
      <p:sp>
        <p:nvSpPr>
          <p:cNvPr id="103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4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48477" y="685800"/>
            <a:ext cx="8676861" cy="54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Innovative method: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Forest health assessment with hyperspectral imaging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8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Innovative method: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Wood moisture determination by handheld NIR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Validated for common northern hard + softwoods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= 43,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= 0.71,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</a:rPr>
              <a:t>RMSE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=  0.11,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RPD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= 3.2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Data collection &amp; curation: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Cedar health assessments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Microclimate effects on forest regeneration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unified MASN plot database</a:t>
            </a:r>
            <a:br>
              <a:rPr lang="en-US" b="0" dirty="0">
                <a:effectLst/>
              </a:rPr>
            </a:br>
            <a:endParaRPr lang="en-US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6" name="CustomShape 4"/>
          <p:cNvSpPr/>
          <p:nvPr/>
        </p:nvSpPr>
        <p:spPr>
          <a:xfrm>
            <a:off x="6203520" y="182520"/>
            <a:ext cx="166068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Major Findings</a:t>
            </a:r>
            <a:endParaRPr lang="en-US" sz="2600" b="0" strike="noStrike" spc="-1">
              <a:latin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CE5433-C9EF-3904-9C8A-F2BA2DCB9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10724" b="8846"/>
          <a:stretch/>
        </p:blipFill>
        <p:spPr bwMode="auto">
          <a:xfrm>
            <a:off x="6727650" y="1287499"/>
            <a:ext cx="2417842" cy="205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5F66649-079A-8B98-3D97-084105820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8929" r="14504" b="8801"/>
          <a:stretch/>
        </p:blipFill>
        <p:spPr bwMode="auto">
          <a:xfrm>
            <a:off x="4658475" y="1233055"/>
            <a:ext cx="2070316" cy="20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8111AE7-F270-0807-751B-5B6996996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8928" r="14504" b="8801"/>
          <a:stretch/>
        </p:blipFill>
        <p:spPr bwMode="auto">
          <a:xfrm>
            <a:off x="2606220" y="1233055"/>
            <a:ext cx="2069492" cy="20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97031C-0942-3A91-CD2C-0D5DEA313F47}"/>
              </a:ext>
            </a:extLst>
          </p:cNvPr>
          <p:cNvSpPr txBox="1"/>
          <p:nvPr/>
        </p:nvSpPr>
        <p:spPr>
          <a:xfrm>
            <a:off x="538234" y="3079475"/>
            <a:ext cx="1892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Image: K. Rubert-Nason &amp; P. Nelson</a:t>
            </a:r>
            <a:endParaRPr lang="en-US" sz="800" b="0" dirty="0">
              <a:effectLst/>
            </a:endParaRPr>
          </a:p>
          <a:p>
            <a:br>
              <a:rPr lang="en-US" sz="800" dirty="0"/>
            </a:br>
            <a:endParaRPr 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79347-E110-3910-1EAA-337E44DEFE5E}"/>
              </a:ext>
            </a:extLst>
          </p:cNvPr>
          <p:cNvSpPr txBox="1"/>
          <p:nvPr/>
        </p:nvSpPr>
        <p:spPr>
          <a:xfrm>
            <a:off x="2837319" y="105202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Crown density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C5AA0-5FFF-07CE-13C1-92520C8D32F6}"/>
              </a:ext>
            </a:extLst>
          </p:cNvPr>
          <p:cNvSpPr txBox="1"/>
          <p:nvPr/>
        </p:nvSpPr>
        <p:spPr>
          <a:xfrm>
            <a:off x="5220329" y="3286862"/>
            <a:ext cx="915635" cy="184666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200" dirty="0"/>
              <a:t>Calibration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E4D88-2B5A-70B2-243B-1200755B0A02}"/>
              </a:ext>
            </a:extLst>
          </p:cNvPr>
          <p:cNvSpPr txBox="1"/>
          <p:nvPr/>
        </p:nvSpPr>
        <p:spPr>
          <a:xfrm rot="16200000">
            <a:off x="1891093" y="2086296"/>
            <a:ext cx="1272769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dirty="0"/>
              <a:t>Validation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559B1E9-41D1-6DD4-8D1B-790B9E712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r="26675"/>
          <a:stretch/>
        </p:blipFill>
        <p:spPr bwMode="auto">
          <a:xfrm>
            <a:off x="216502" y="1287499"/>
            <a:ext cx="2125097" cy="19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5B8A0-F22D-0F36-F404-6B2F53114A7C}"/>
              </a:ext>
            </a:extLst>
          </p:cNvPr>
          <p:cNvSpPr txBox="1"/>
          <p:nvPr/>
        </p:nvSpPr>
        <p:spPr>
          <a:xfrm>
            <a:off x="4847106" y="1026612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</a:t>
            </a:r>
            <a:r>
              <a:rPr lang="en-US" sz="1400" baseline="-25000" dirty="0"/>
              <a:t>max</a:t>
            </a:r>
            <a:r>
              <a:rPr lang="en-US" sz="1400" dirty="0"/>
              <a:t> (</a:t>
            </a:r>
            <a:r>
              <a:rPr lang="en-US" sz="1400" i="1" dirty="0">
                <a:latin typeface="Symbol" panose="05050102010706020507" pitchFamily="18" charset="2"/>
              </a:rPr>
              <a:t>m</a:t>
            </a:r>
            <a:r>
              <a:rPr lang="en-US" sz="1400" dirty="0"/>
              <a:t>mol/m</a:t>
            </a:r>
            <a:r>
              <a:rPr lang="en-US" sz="1400" baseline="30000" dirty="0"/>
              <a:t>2</a:t>
            </a:r>
            <a:r>
              <a:rPr lang="en-US" sz="1400" dirty="0"/>
              <a:t>/s)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884F4-0B4B-6323-269A-EEF719C96813}"/>
              </a:ext>
            </a:extLst>
          </p:cNvPr>
          <p:cNvSpPr txBox="1"/>
          <p:nvPr/>
        </p:nvSpPr>
        <p:spPr>
          <a:xfrm>
            <a:off x="6760766" y="1052020"/>
            <a:ext cx="2374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Condensed tannins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92BA7B-8961-107F-8330-CD4F1C006B69}"/>
              </a:ext>
            </a:extLst>
          </p:cNvPr>
          <p:cNvSpPr txBox="1"/>
          <p:nvPr/>
        </p:nvSpPr>
        <p:spPr>
          <a:xfrm>
            <a:off x="5795437" y="2948634"/>
            <a:ext cx="965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</a:t>
            </a:r>
            <a:r>
              <a:rPr lang="en-US" sz="1400" baseline="30000" dirty="0"/>
              <a:t>2</a:t>
            </a:r>
            <a:r>
              <a:rPr lang="en-US" sz="1400" dirty="0"/>
              <a:t> = 0.46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7A3E9-3971-A65D-CCA3-B1365A8905E2}"/>
              </a:ext>
            </a:extLst>
          </p:cNvPr>
          <p:cNvSpPr txBox="1"/>
          <p:nvPr/>
        </p:nvSpPr>
        <p:spPr>
          <a:xfrm>
            <a:off x="7864200" y="2948771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</a:t>
            </a:r>
            <a:r>
              <a:rPr lang="en-US" sz="1400" baseline="30000" dirty="0"/>
              <a:t>2</a:t>
            </a:r>
            <a:r>
              <a:rPr lang="en-US" sz="1400" dirty="0"/>
              <a:t> = 0.53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D61FA5-071F-0477-884E-EFC96423E8FA}"/>
              </a:ext>
            </a:extLst>
          </p:cNvPr>
          <p:cNvSpPr txBox="1"/>
          <p:nvPr/>
        </p:nvSpPr>
        <p:spPr>
          <a:xfrm>
            <a:off x="3787331" y="2933180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</a:t>
            </a:r>
            <a:r>
              <a:rPr lang="en-US" sz="1400" baseline="30000" dirty="0"/>
              <a:t>2</a:t>
            </a:r>
            <a:r>
              <a:rPr lang="en-US" sz="1400" dirty="0"/>
              <a:t> = 0.41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08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0" name="CustomShape 4"/>
          <p:cNvSpPr/>
          <p:nvPr/>
        </p:nvSpPr>
        <p:spPr>
          <a:xfrm>
            <a:off x="7078320" y="182520"/>
            <a:ext cx="14349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92DD5-7CF1-2748-B0E8-D7D8EE5004DC}"/>
              </a:ext>
            </a:extLst>
          </p:cNvPr>
          <p:cNvSpPr txBox="1"/>
          <p:nvPr/>
        </p:nvSpPr>
        <p:spPr>
          <a:xfrm>
            <a:off x="238539" y="536715"/>
            <a:ext cx="865698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Innovative methods for forest health &amp; wood moisture assessment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Presentation: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Hyperspectral imaging for rapid health assessment of spruces (#80221). Ecol. Soc. Am. Natl. Mtg. Aug. 4-9, 2024. Long Beach, CA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(in review): Wood moisture content determination by handheld NIR.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Thapa, Li, Rubert-Nason, Wang,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Mirtes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Brown, Pelletier, Zhang.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Wood Sci Technol. 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Publication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in prep): Hyperspectral imaging for tree health assessment.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Can. J. For. Res.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br>
              <a:rPr lang="en-US" sz="800" b="0" dirty="0">
                <a:effectLst/>
              </a:rPr>
            </a:b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Data collection to inform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Cedar health pilot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Microclimate effects on forest regeneration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unified MASN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plot database</a:t>
            </a:r>
            <a:endParaRPr lang="en-US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New collaborations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PERSEUS project - Estimating tree traits by hyperspectral imaging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800" b="0" dirty="0">
                <a:effectLst/>
              </a:rPr>
            </a:br>
            <a:r>
              <a:rPr lang="en-US" sz="1800" b="1" u="sng" dirty="0"/>
              <a:t>New </a:t>
            </a:r>
            <a:r>
              <a:rPr lang="en-US" b="1" u="sng" dirty="0"/>
              <a:t>f</a:t>
            </a:r>
            <a:r>
              <a:rPr lang="en-US" sz="1800" b="1" u="sng" dirty="0"/>
              <a:t>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Building a database from MASN inventories (CFRU, $35k)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Repurposing biochar residues as soil amendments (MEIF, $181k)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</a:rPr>
              <a:t>NSF ECORE RII: Strengthening Maine’s research </a:t>
            </a:r>
            <a:r>
              <a:rPr lang="en-US" sz="1600" dirty="0"/>
              <a:t>e</a:t>
            </a:r>
            <a:r>
              <a:rPr lang="en-US" sz="1600" dirty="0">
                <a:effectLst/>
              </a:rPr>
              <a:t>cosystem and pathways through </a:t>
            </a:r>
            <a:r>
              <a:rPr lang="en-US" sz="1600" dirty="0"/>
              <a:t>s</a:t>
            </a:r>
            <a:r>
              <a:rPr lang="en-US" sz="1600" dirty="0">
                <a:effectLst/>
              </a:rPr>
              <a:t>trategic </a:t>
            </a:r>
            <a:r>
              <a:rPr lang="en-US" sz="1600" dirty="0"/>
              <a:t>c</a:t>
            </a:r>
            <a:r>
              <a:rPr lang="en-US" sz="1600" dirty="0">
                <a:effectLst/>
              </a:rPr>
              <a:t>apacity </a:t>
            </a:r>
            <a:r>
              <a:rPr lang="en-US" sz="1600" dirty="0"/>
              <a:t>b</a:t>
            </a:r>
            <a:r>
              <a:rPr lang="en-US" sz="1600" dirty="0">
                <a:effectLst/>
              </a:rPr>
              <a:t>uilding (Maine-SMART, #2412130, $99k)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Microclimate effects on forest regeneration (MEIF, $25k, 2022-24)</a:t>
            </a:r>
            <a:endParaRPr lang="en-US" sz="1600" dirty="0">
              <a:effectLst/>
            </a:endParaRPr>
          </a:p>
          <a:p>
            <a:endParaRPr lang="en-US" sz="8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</a:rPr>
              <a:t>Career preparation for U</a:t>
            </a:r>
            <a:r>
              <a:rPr lang="en-US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MFK Forestry students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A2343-140B-3140-8869-7EBBA6E3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95" y="3589036"/>
            <a:ext cx="3547249" cy="2129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1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2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996128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 Assess tree responses to environmental change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Financial loss mitigation: Fast, affordable ways to identify tree health changes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Optimize site selection for future plantings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and management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to maximize yield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Synergistic projects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  <a:latin typeface="+mj-lt"/>
              </a:rPr>
            </a:br>
            <a:r>
              <a:rPr lang="en-US" b="1" dirty="0">
                <a:effectLst/>
                <a:latin typeface="+mj-lt"/>
              </a:rPr>
              <a:t>2. Data collection &amp; curation</a:t>
            </a:r>
            <a:endParaRPr lang="en-US" b="0" dirty="0">
              <a:effectLst/>
              <a:latin typeface="+mj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Forest inventory + environmental data inform management decisions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effectLst/>
                <a:latin typeface="+mj-lt"/>
              </a:rPr>
              <a:t>Pilot data on tree health-environment connections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+mj-lt"/>
              </a:rPr>
              <a:t>3. Workforce preparation</a:t>
            </a:r>
            <a:endParaRPr lang="en-US" b="0" dirty="0">
              <a:effectLst/>
              <a:latin typeface="+mj-l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Collaborative, leadership, multicultural skills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Field and lab work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Logistics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Critical thinking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Tools, technologies &amp; procedures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+mj-lt"/>
              </a:rPr>
              <a:t>Networking</a:t>
            </a:r>
          </a:p>
        </p:txBody>
      </p:sp>
      <p:sp>
        <p:nvSpPr>
          <p:cNvPr id="114" name="CustomShape 4"/>
          <p:cNvSpPr/>
          <p:nvPr/>
        </p:nvSpPr>
        <p:spPr>
          <a:xfrm>
            <a:off x="5518800" y="182520"/>
            <a:ext cx="2020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6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IAB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18" name="CustomShape 4"/>
          <p:cNvSpPr/>
          <p:nvPr/>
        </p:nvSpPr>
        <p:spPr>
          <a:xfrm>
            <a:off x="5446800" y="182520"/>
            <a:ext cx="2020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Recommendations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9A954-C00B-0E27-E90A-A969C582980A}"/>
              </a:ext>
            </a:extLst>
          </p:cNvPr>
          <p:cNvSpPr txBox="1"/>
          <p:nvPr/>
        </p:nvSpPr>
        <p:spPr>
          <a:xfrm>
            <a:off x="549724" y="964097"/>
            <a:ext cx="83208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Environmental change impacts on forests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Rapid identification of changes in forest tree health is necessary for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efficient management decisions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Aerial and ground-based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yperspectral measurements have potential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provide rapid, expansive forest health assessments at reduced cost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000" b="1" dirty="0">
              <a:effectLst/>
            </a:endParaRPr>
          </a:p>
          <a:p>
            <a:r>
              <a:rPr lang="en-US" sz="2000" b="1" dirty="0">
                <a:effectLst/>
              </a:rPr>
              <a:t>2. Data collection &amp; curation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Long-term data collection is foundational to management decisions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Accessibility </a:t>
            </a:r>
            <a:r>
              <a:rPr lang="en-US" sz="2000" b="0" dirty="0">
                <a:effectLst/>
              </a:rPr>
              <a:t>+ useability are critical (FAIR + CARE compliance)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 Workforce preparation</a:t>
            </a:r>
            <a:endParaRPr lang="en-US" sz="20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More undergraduate training opportunities needed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Invest in student recruitment + retention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Align student skills with industry + academic needs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685800"/>
            <a:ext cx="8227440" cy="6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0" name="CustomShape 2"/>
          <p:cNvSpPr/>
          <p:nvPr/>
        </p:nvSpPr>
        <p:spPr>
          <a:xfrm>
            <a:off x="2514600" y="6356520"/>
            <a:ext cx="411264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2024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57200" y="1371600"/>
            <a:ext cx="8227440" cy="472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22" name="CustomShape 4"/>
          <p:cNvSpPr/>
          <p:nvPr/>
        </p:nvSpPr>
        <p:spPr>
          <a:xfrm>
            <a:off x="6490800" y="182520"/>
            <a:ext cx="202032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Summary</a:t>
            </a:r>
            <a:endParaRPr lang="en-US" sz="26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F76127-87AC-57DE-FD47-84B4D3274CEC}"/>
              </a:ext>
            </a:extLst>
          </p:cNvPr>
          <p:cNvSpPr txBox="1"/>
          <p:nvPr/>
        </p:nvSpPr>
        <p:spPr>
          <a:xfrm>
            <a:off x="295369" y="1509840"/>
            <a:ext cx="536071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Seven projects underway (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+3 from 2023)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Thrusts: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Environmental change impacts on forests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Technological innovation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Mentoring: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Embedded teaching + mentoring </a:t>
            </a:r>
          </a:p>
          <a:p>
            <a:pPr lvl="1" fontAlgn="base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(“</a:t>
            </a:r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Ecopedagogy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human-Earth relationships”)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collection &amp; curation: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Increase availability  </a:t>
            </a:r>
          </a:p>
          <a:p>
            <a:pPr fontAlgn="base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sz="1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accessibility of data to inform decisions</a:t>
            </a:r>
          </a:p>
          <a:p>
            <a:pPr fontAlgn="base"/>
            <a:endParaRPr lang="en-US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Workforce preparation: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j-lt"/>
              </a:rPr>
              <a:t>Collaborative, leadership and multicultural skills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j-lt"/>
              </a:rPr>
              <a:t>Logistics + field work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j-lt"/>
              </a:rPr>
              <a:t>Critical thinking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j-lt"/>
              </a:rPr>
              <a:t>Tools, technologies &amp; procedures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+mj-lt"/>
              </a:rPr>
              <a:t>Networking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bridge with a railing and a sunset&#10;&#10;Description automatically generated with medium confidence">
            <a:extLst>
              <a:ext uri="{FF2B5EF4-FFF2-40B4-BE49-F238E27FC236}">
                <a16:creationId xmlns:a16="http://schemas.microsoft.com/office/drawing/2014/main" id="{045A306A-3AA6-4CA0-EBFC-2A34522464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807" r="17695" b="40001"/>
          <a:stretch/>
        </p:blipFill>
        <p:spPr>
          <a:xfrm>
            <a:off x="5360276" y="1369440"/>
            <a:ext cx="3542404" cy="450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64BAEF8630545AA0BF6DCB85BD78B" ma:contentTypeVersion="18" ma:contentTypeDescription="Create a new document." ma:contentTypeScope="" ma:versionID="bb186be429574e45bbbb8cb2c5ffd1e2">
  <xsd:schema xmlns:xsd="http://www.w3.org/2001/XMLSchema" xmlns:xs="http://www.w3.org/2001/XMLSchema" xmlns:p="http://schemas.microsoft.com/office/2006/metadata/properties" xmlns:ns2="e81c0660-944a-420e-a7bb-2989aa19f41e" xmlns:ns3="d22dc32f-c033-4463-a12f-5b4389aea59a" targetNamespace="http://schemas.microsoft.com/office/2006/metadata/properties" ma:root="true" ma:fieldsID="36ba21eb5a8c9be7cb24b1e777c0f15c" ns2:_="" ns3:_="">
    <xsd:import namespace="e81c0660-944a-420e-a7bb-2989aa19f41e"/>
    <xsd:import namespace="d22dc32f-c033-4463-a12f-5b4389aea5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c0660-944a-420e-a7bb-2989aa19f4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50b8f0-3605-42cf-830e-16465b6cf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dc32f-c033-4463-a12f-5b4389aea5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f946f9-e6e4-49df-87ca-5d4882cc488a}" ma:internalName="TaxCatchAll" ma:showField="CatchAllData" ma:web="d22dc32f-c033-4463-a12f-5b4389aea5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2dc32f-c033-4463-a12f-5b4389aea59a" xsi:nil="true"/>
    <lcf76f155ced4ddcb4097134ff3c332f xmlns="e81c0660-944a-420e-a7bb-2989aa19f4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3757E-A8FF-47C5-BE52-EBC6D6F67412}"/>
</file>

<file path=customXml/itemProps2.xml><?xml version="1.0" encoding="utf-8"?>
<ds:datastoreItem xmlns:ds="http://schemas.openxmlformats.org/officeDocument/2006/customXml" ds:itemID="{E9B383D9-6A74-4B0E-80B1-DA176161B9F8}"/>
</file>

<file path=customXml/itemProps3.xml><?xml version="1.0" encoding="utf-8"?>
<ds:datastoreItem xmlns:ds="http://schemas.openxmlformats.org/officeDocument/2006/customXml" ds:itemID="{FD79FBF5-2B78-4174-ACA1-8F94C64420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1014</Words>
  <Application>Microsoft Office PowerPoint</Application>
  <PresentationFormat>On-screen Show (4:3)</PresentationFormat>
  <Paragraphs>165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Noto Sans Symbols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Kennedy Furlong Rubert-Nason</cp:lastModifiedBy>
  <cp:revision>30</cp:revision>
  <dcterms:created xsi:type="dcterms:W3CDTF">2013-02-25T23:05:08Z</dcterms:created>
  <dcterms:modified xsi:type="dcterms:W3CDTF">2024-06-06T15:54:56Z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NCSU</vt:lpwstr>
  </property>
  <property fmtid="{D5CDD505-2E9C-101B-9397-08002B2CF9AE}" pid="4" name="ContentTypeId">
    <vt:lpwstr>0x0101000C264BAEF8630545AA0BF6DCB85BD78B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On-screen Show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9</vt:i4>
  </property>
</Properties>
</file>