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entation.xml" ContentType="application/vnd.openxmlformats-officedocument.presentationml.presentation.main+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15"/>
  </p:notesMasterIdLst>
  <p:sldIdLst>
    <p:sldId id="256" r:id="rId3"/>
    <p:sldId id="257" r:id="rId4"/>
    <p:sldId id="268" r:id="rId5"/>
    <p:sldId id="275" r:id="rId6"/>
    <p:sldId id="281" r:id="rId7"/>
    <p:sldId id="260" r:id="rId8"/>
    <p:sldId id="280" r:id="rId9"/>
    <p:sldId id="473" r:id="rId10"/>
    <p:sldId id="474" r:id="rId11"/>
    <p:sldId id="475" r:id="rId12"/>
    <p:sldId id="261" r:id="rId13"/>
    <p:sldId id="276"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7895"/>
    <p:restoredTop sz="74965"/>
  </p:normalViewPr>
  <p:slideViewPr>
    <p:cSldViewPr snapToGrid="0" snapToObjects="1">
      <p:cViewPr varScale="1">
        <p:scale>
          <a:sx n="92" d="100"/>
          <a:sy n="92" d="100"/>
        </p:scale>
        <p:origin x="1352" y="19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customXml" Target="../customXml/item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 name="PlaceHolder 1"/>
          <p:cNvSpPr>
            <a:spLocks noGrp="1" noRot="1" noChangeAspect="1"/>
          </p:cNvSpPr>
          <p:nvPr>
            <p:ph type="sldImg"/>
          </p:nvPr>
        </p:nvSpPr>
        <p:spPr>
          <a:xfrm>
            <a:off x="533520" y="764280"/>
            <a:ext cx="6704640" cy="3771360"/>
          </a:xfrm>
          <a:prstGeom prst="rect">
            <a:avLst/>
          </a:prstGeom>
        </p:spPr>
        <p:txBody>
          <a:bodyPr lIns="0" tIns="0" rIns="0" bIns="0" anchor="ctr">
            <a:noAutofit/>
          </a:bodyPr>
          <a:lstStyle/>
          <a:p>
            <a:r>
              <a:rPr lang="en-US" sz="1800" b="0" strike="noStrike" spc="-1">
                <a:solidFill>
                  <a:srgbClr val="000000"/>
                </a:solidFill>
                <a:latin typeface="Arial"/>
              </a:rPr>
              <a:t>Click to move the slide</a:t>
            </a:r>
          </a:p>
        </p:txBody>
      </p:sp>
      <p:sp>
        <p:nvSpPr>
          <p:cNvPr id="81" name="PlaceHolder 2"/>
          <p:cNvSpPr>
            <a:spLocks noGrp="1"/>
          </p:cNvSpPr>
          <p:nvPr>
            <p:ph type="body"/>
          </p:nvPr>
        </p:nvSpPr>
        <p:spPr>
          <a:xfrm>
            <a:off x="777240" y="4777560"/>
            <a:ext cx="6217560" cy="4525920"/>
          </a:xfrm>
          <a:prstGeom prst="rect">
            <a:avLst/>
          </a:prstGeom>
        </p:spPr>
        <p:txBody>
          <a:bodyPr lIns="0" tIns="0" rIns="0" bIns="0">
            <a:noAutofit/>
          </a:bodyPr>
          <a:lstStyle/>
          <a:p>
            <a:r>
              <a:rPr lang="en-US" sz="2000" b="0" strike="noStrike" spc="-1">
                <a:latin typeface="Arial"/>
              </a:rPr>
              <a:t>Click to edit the notes format</a:t>
            </a:r>
          </a:p>
        </p:txBody>
      </p:sp>
      <p:sp>
        <p:nvSpPr>
          <p:cNvPr id="82" name="PlaceHolder 3"/>
          <p:cNvSpPr>
            <a:spLocks noGrp="1"/>
          </p:cNvSpPr>
          <p:nvPr>
            <p:ph type="hdr"/>
          </p:nvPr>
        </p:nvSpPr>
        <p:spPr>
          <a:xfrm>
            <a:off x="0" y="0"/>
            <a:ext cx="3372840" cy="502560"/>
          </a:xfrm>
          <a:prstGeom prst="rect">
            <a:avLst/>
          </a:prstGeom>
        </p:spPr>
        <p:txBody>
          <a:bodyPr lIns="0" tIns="0" rIns="0" bIns="0">
            <a:noAutofit/>
          </a:bodyPr>
          <a:lstStyle/>
          <a:p>
            <a:r>
              <a:rPr lang="en-US" sz="1400" b="0" strike="noStrike" spc="-1">
                <a:latin typeface="Times New Roman"/>
              </a:rPr>
              <a:t>&lt;header&gt;</a:t>
            </a:r>
          </a:p>
        </p:txBody>
      </p:sp>
      <p:sp>
        <p:nvSpPr>
          <p:cNvPr id="83" name="PlaceHolder 4"/>
          <p:cNvSpPr>
            <a:spLocks noGrp="1"/>
          </p:cNvSpPr>
          <p:nvPr>
            <p:ph type="dt"/>
          </p:nvPr>
        </p:nvSpPr>
        <p:spPr>
          <a:xfrm>
            <a:off x="4399200" y="0"/>
            <a:ext cx="3372840" cy="502560"/>
          </a:xfrm>
          <a:prstGeom prst="rect">
            <a:avLst/>
          </a:prstGeom>
        </p:spPr>
        <p:txBody>
          <a:bodyPr lIns="0" tIns="0" rIns="0" bIns="0">
            <a:noAutofit/>
          </a:bodyPr>
          <a:lstStyle/>
          <a:p>
            <a:pPr algn="r"/>
            <a:r>
              <a:rPr lang="en-US" sz="1400" b="0" strike="noStrike" spc="-1">
                <a:latin typeface="Times New Roman"/>
              </a:rPr>
              <a:t>&lt;date/time&gt;</a:t>
            </a:r>
          </a:p>
        </p:txBody>
      </p:sp>
      <p:sp>
        <p:nvSpPr>
          <p:cNvPr id="84" name="PlaceHolder 5"/>
          <p:cNvSpPr>
            <a:spLocks noGrp="1"/>
          </p:cNvSpPr>
          <p:nvPr>
            <p:ph type="ftr"/>
          </p:nvPr>
        </p:nvSpPr>
        <p:spPr>
          <a:xfrm>
            <a:off x="0" y="9555480"/>
            <a:ext cx="3372840" cy="502560"/>
          </a:xfrm>
          <a:prstGeom prst="rect">
            <a:avLst/>
          </a:prstGeom>
        </p:spPr>
        <p:txBody>
          <a:bodyPr lIns="0" tIns="0" rIns="0" bIns="0" anchor="b">
            <a:noAutofit/>
          </a:bodyPr>
          <a:lstStyle/>
          <a:p>
            <a:r>
              <a:rPr lang="en-US" sz="1400" b="0" strike="noStrike" spc="-1">
                <a:latin typeface="Times New Roman"/>
              </a:rPr>
              <a:t>&lt;footer&gt;</a:t>
            </a:r>
          </a:p>
        </p:txBody>
      </p:sp>
      <p:sp>
        <p:nvSpPr>
          <p:cNvPr id="85" name="PlaceHolder 6"/>
          <p:cNvSpPr>
            <a:spLocks noGrp="1"/>
          </p:cNvSpPr>
          <p:nvPr>
            <p:ph type="sldNum"/>
          </p:nvPr>
        </p:nvSpPr>
        <p:spPr>
          <a:xfrm>
            <a:off x="4399200" y="9555480"/>
            <a:ext cx="3372840" cy="502560"/>
          </a:xfrm>
          <a:prstGeom prst="rect">
            <a:avLst/>
          </a:prstGeom>
        </p:spPr>
        <p:txBody>
          <a:bodyPr lIns="0" tIns="0" rIns="0" bIns="0" anchor="b">
            <a:noAutofit/>
          </a:bodyPr>
          <a:lstStyle/>
          <a:p>
            <a:pPr algn="r"/>
            <a:fld id="{668679B8-4C36-4D74-B3EC-6E3714F57BB3}" type="slidenum">
              <a:rPr lang="en-US" sz="1400" b="0" strike="noStrike" spc="-1">
                <a:latin typeface="Times New Roman"/>
              </a:rPr>
              <a:t>‹#›</a:t>
            </a:fld>
            <a:endParaRPr lang="en-US"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PlaceHolder 1"/>
          <p:cNvSpPr>
            <a:spLocks noGrp="1" noRot="1" noChangeAspect="1"/>
          </p:cNvSpPr>
          <p:nvPr>
            <p:ph type="sldImg"/>
          </p:nvPr>
        </p:nvSpPr>
        <p:spPr>
          <a:xfrm>
            <a:off x="1143000" y="685800"/>
            <a:ext cx="4572000" cy="3429000"/>
          </a:xfrm>
          <a:prstGeom prst="rect">
            <a:avLst/>
          </a:prstGeom>
        </p:spPr>
      </p:sp>
      <p:sp>
        <p:nvSpPr>
          <p:cNvPr id="124" name="PlaceHolder 2"/>
          <p:cNvSpPr>
            <a:spLocks noGrp="1"/>
          </p:cNvSpPr>
          <p:nvPr>
            <p:ph type="body"/>
          </p:nvPr>
        </p:nvSpPr>
        <p:spPr>
          <a:xfrm>
            <a:off x="685800" y="4343400"/>
            <a:ext cx="5485320" cy="4113720"/>
          </a:xfrm>
          <a:prstGeom prst="rect">
            <a:avLst/>
          </a:prstGeom>
        </p:spPr>
        <p:txBody>
          <a:bodyPr lIns="0" tIns="0" rIns="0" bIns="0">
            <a:noAutofit/>
          </a:bodyPr>
          <a:lstStyle/>
          <a:p>
            <a:r>
              <a:rPr lang="en-US" sz="2000" b="0" strike="noStrike" spc="-1" dirty="0">
                <a:latin typeface="Arial"/>
              </a:rPr>
              <a:t>We’re presenting current results from our study examining soil carbon in managed forests.</a:t>
            </a:r>
          </a:p>
        </p:txBody>
      </p:sp>
      <p:sp>
        <p:nvSpPr>
          <p:cNvPr id="125" name="CustomShape 3"/>
          <p:cNvSpPr/>
          <p:nvPr/>
        </p:nvSpPr>
        <p:spPr>
          <a:xfrm>
            <a:off x="3884760" y="8685360"/>
            <a:ext cx="2970720" cy="4561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EA73B7C2-B043-464E-BA39-2F54FF45592D}" type="slidenum">
              <a:rPr lang="en-US" sz="1200" b="0" strike="noStrike" spc="-1">
                <a:solidFill>
                  <a:srgbClr val="000000"/>
                </a:solidFill>
                <a:latin typeface="Arial"/>
                <a:ea typeface="+mn-ea"/>
              </a:rPr>
              <a:t>1</a:t>
            </a:fld>
            <a:endParaRPr lang="en-US" sz="1200" b="0" strike="noStrike" spc="-1">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a:xfrm>
            <a:off x="685800" y="4321038"/>
            <a:ext cx="5486400" cy="3600450"/>
          </a:xfrm>
        </p:spPr>
        <p:txBody>
          <a:bodyPr/>
          <a:lstStyle/>
          <a:p>
            <a:r>
              <a:rPr lang="en-US" sz="1400" dirty="0"/>
              <a:t>We are currently digging into the mineralogy of the sites. Here we are showing the relationship of pyrophosphate extractable Fe in relation to total carbon.  The positive relationship between these two variables suggests that more reactive minerals result in more stabilized carbon. This supports our hypothesis that sites with more reactive minerals will be better at resisting changes in soil carbon due to disturbances caused by harvesting (or fire, etc.)</a:t>
            </a:r>
          </a:p>
        </p:txBody>
      </p:sp>
      <p:sp>
        <p:nvSpPr>
          <p:cNvPr id="4" name="Slide Number Placeholder 3"/>
          <p:cNvSpPr>
            <a:spLocks noGrp="1"/>
          </p:cNvSpPr>
          <p:nvPr>
            <p:ph type="sldNum" sz="quarter" idx="5"/>
          </p:nvPr>
        </p:nvSpPr>
        <p:spPr/>
        <p:txBody>
          <a:bodyPr/>
          <a:lstStyle/>
          <a:p>
            <a:fld id="{35640E29-557B-2D4B-94B9-A484F8562930}" type="slidenum">
              <a:rPr lang="en-US" smtClean="0"/>
              <a:t>10</a:t>
            </a:fld>
            <a:endParaRPr lang="en-US"/>
          </a:p>
        </p:txBody>
      </p:sp>
    </p:spTree>
    <p:extLst>
      <p:ext uri="{BB962C8B-B14F-4D97-AF65-F5344CB8AC3E}">
        <p14:creationId xmlns:p14="http://schemas.microsoft.com/office/powerpoint/2010/main" val="1200472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r>
              <a:rPr lang="en-US" dirty="0"/>
              <a:t>More work to be done and students </a:t>
            </a:r>
            <a:r>
              <a:rPr lang="en-US"/>
              <a:t>to graduate!</a:t>
            </a:r>
          </a:p>
        </p:txBody>
      </p:sp>
      <p:sp>
        <p:nvSpPr>
          <p:cNvPr id="4" name="Slide Number Placeholder 3"/>
          <p:cNvSpPr>
            <a:spLocks noGrp="1"/>
          </p:cNvSpPr>
          <p:nvPr>
            <p:ph type="sldNum"/>
          </p:nvPr>
        </p:nvSpPr>
        <p:spPr/>
        <p:txBody>
          <a:bodyPr/>
          <a:lstStyle/>
          <a:p>
            <a:pPr algn="r"/>
            <a:fld id="{668679B8-4C36-4D74-B3EC-6E3714F57BB3}" type="slidenum">
              <a:rPr lang="en-US" sz="1400" b="0" strike="noStrike" spc="-1" smtClean="0">
                <a:latin typeface="Times New Roman"/>
              </a:rPr>
              <a:t>12</a:t>
            </a:fld>
            <a:endParaRPr lang="en-US" sz="1400" b="0" strike="noStrike" spc="-1">
              <a:latin typeface="Times New Roman"/>
            </a:endParaRPr>
          </a:p>
        </p:txBody>
      </p:sp>
    </p:spTree>
    <p:extLst>
      <p:ext uri="{BB962C8B-B14F-4D97-AF65-F5344CB8AC3E}">
        <p14:creationId xmlns:p14="http://schemas.microsoft.com/office/powerpoint/2010/main" val="1291067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r>
              <a:rPr lang="en-US" dirty="0"/>
              <a:t>Forest harvesting has been shown to have varying </a:t>
            </a:r>
            <a:r>
              <a:rPr lang="en-US" dirty="0" err="1"/>
              <a:t>impcats</a:t>
            </a:r>
            <a:r>
              <a:rPr lang="en-US" dirty="0"/>
              <a:t> to soil carbon.</a:t>
            </a:r>
          </a:p>
          <a:p>
            <a:r>
              <a:rPr lang="en-US" dirty="0"/>
              <a:t>In this example from a WY soil carbon study, we are showing that there has been little impact to soil carbon caused by forest harvesting after 10 years. However, other studies and meta-analysis show differing </a:t>
            </a:r>
            <a:r>
              <a:rPr lang="en-US" dirty="0" err="1"/>
              <a:t>resposnses</a:t>
            </a:r>
            <a:r>
              <a:rPr lang="en-US" dirty="0"/>
              <a:t>.</a:t>
            </a:r>
          </a:p>
        </p:txBody>
      </p:sp>
      <p:sp>
        <p:nvSpPr>
          <p:cNvPr id="4" name="Slide Number Placeholder 3"/>
          <p:cNvSpPr>
            <a:spLocks noGrp="1"/>
          </p:cNvSpPr>
          <p:nvPr>
            <p:ph type="sldNum"/>
          </p:nvPr>
        </p:nvSpPr>
        <p:spPr/>
        <p:txBody>
          <a:bodyPr/>
          <a:lstStyle/>
          <a:p>
            <a:pPr algn="r"/>
            <a:fld id="{668679B8-4C36-4D74-B3EC-6E3714F57BB3}" type="slidenum">
              <a:rPr lang="en-US" sz="1400" b="0" strike="noStrike" spc="-1" smtClean="0">
                <a:latin typeface="Times New Roman"/>
              </a:rPr>
              <a:t>2</a:t>
            </a:fld>
            <a:endParaRPr lang="en-US" sz="1400" b="0" strike="noStrike" spc="-1">
              <a:latin typeface="Times New Roman"/>
            </a:endParaRPr>
          </a:p>
        </p:txBody>
      </p:sp>
    </p:spTree>
    <p:extLst>
      <p:ext uri="{BB962C8B-B14F-4D97-AF65-F5344CB8AC3E}">
        <p14:creationId xmlns:p14="http://schemas.microsoft.com/office/powerpoint/2010/main" val="694065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r>
              <a:rPr lang="en-US" dirty="0"/>
              <a:t>Many studies have shown little impact to soil carbon caused by forest harvesting and even forest fires. This is counterintuitive – How is it that we can remove large amounts of carbon from the forest through these activities or disturbances and have little impact on soil carbon???</a:t>
            </a:r>
          </a:p>
          <a:p>
            <a:r>
              <a:rPr lang="en-US" dirty="0"/>
              <a:t>This project is trying to determine those mechanisms that result in this resilience or resistance to soil carbon change.</a:t>
            </a:r>
          </a:p>
          <a:p>
            <a:r>
              <a:rPr lang="en-US" dirty="0"/>
              <a:t>O</a:t>
            </a:r>
          </a:p>
        </p:txBody>
      </p:sp>
      <p:sp>
        <p:nvSpPr>
          <p:cNvPr id="4" name="Slide Number Placeholder 3"/>
          <p:cNvSpPr>
            <a:spLocks noGrp="1"/>
          </p:cNvSpPr>
          <p:nvPr>
            <p:ph type="sldNum"/>
          </p:nvPr>
        </p:nvSpPr>
        <p:spPr/>
        <p:txBody>
          <a:bodyPr/>
          <a:lstStyle/>
          <a:p>
            <a:pPr algn="r"/>
            <a:fld id="{B83E255A-FD79-46F8-ABE2-8281F398DD8E}" type="slidenum">
              <a:rPr lang="en-US" sz="1400" b="0" strike="noStrike" spc="-1" smtClean="0">
                <a:latin typeface="Times New Roman"/>
              </a:rPr>
              <a:t>3</a:t>
            </a:fld>
            <a:endParaRPr lang="en-US" sz="1400" b="0" strike="noStrike" spc="-1">
              <a:latin typeface="Times New Roman"/>
            </a:endParaRPr>
          </a:p>
        </p:txBody>
      </p:sp>
    </p:spTree>
    <p:extLst>
      <p:ext uri="{BB962C8B-B14F-4D97-AF65-F5344CB8AC3E}">
        <p14:creationId xmlns:p14="http://schemas.microsoft.com/office/powerpoint/2010/main" val="955062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r>
              <a:rPr lang="en-US" dirty="0"/>
              <a:t>We are using archived soils and data from LTSP sites. We were able to locate suitable archives in </a:t>
            </a:r>
            <a:r>
              <a:rPr lang="en-US" dirty="0" err="1"/>
              <a:t>Weyerhauser</a:t>
            </a:r>
            <a:r>
              <a:rPr lang="en-US" dirty="0"/>
              <a:t>, USFS and New Zealand Scion Long-term Soil productivity sites.</a:t>
            </a:r>
          </a:p>
          <a:p>
            <a:r>
              <a:rPr lang="en-US" dirty="0"/>
              <a:t>For this study we are using the bole-only and whole tree plus forest floor removal treatments.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There are 8 LTSP sites that meet our criteria. In the US we are fortunate to work with 6 sites: Priest River in Northern Idaho and Council in southern Idaho, Umpqua in Southern Oregon’s Cascades, and Brandy City, Lowell Hill, and Wallace in the northern Sierra Nevada's in CA. There are two LTSP sites located on the North Island of New Zealand. For this talk, I am using Brandy City LTSP  as  one  of our examples. Soil at Brandy City is a clay loam formed from volcanic mudflow.</a:t>
            </a:r>
          </a:p>
          <a:p>
            <a:endParaRPr lang="en-US" dirty="0"/>
          </a:p>
          <a:p>
            <a:endParaRPr lang="en-US" dirty="0"/>
          </a:p>
          <a:p>
            <a:endParaRPr lang="en-US" dirty="0"/>
          </a:p>
        </p:txBody>
      </p:sp>
      <p:sp>
        <p:nvSpPr>
          <p:cNvPr id="4" name="Slide Number Placeholder 3"/>
          <p:cNvSpPr>
            <a:spLocks noGrp="1"/>
          </p:cNvSpPr>
          <p:nvPr>
            <p:ph type="sldNum"/>
          </p:nvPr>
        </p:nvSpPr>
        <p:spPr/>
        <p:txBody>
          <a:bodyPr/>
          <a:lstStyle/>
          <a:p>
            <a:pPr algn="r"/>
            <a:fld id="{B83E255A-FD79-46F8-ABE2-8281F398DD8E}" type="slidenum">
              <a:rPr lang="en-US" sz="1400" b="0" strike="noStrike" spc="-1" smtClean="0">
                <a:latin typeface="Times New Roman"/>
              </a:rPr>
              <a:t>4</a:t>
            </a:fld>
            <a:endParaRPr lang="en-US" sz="1400" b="0" strike="noStrike" spc="-1">
              <a:latin typeface="Times New Roman"/>
            </a:endParaRPr>
          </a:p>
        </p:txBody>
      </p:sp>
    </p:spTree>
    <p:extLst>
      <p:ext uri="{BB962C8B-B14F-4D97-AF65-F5344CB8AC3E}">
        <p14:creationId xmlns:p14="http://schemas.microsoft.com/office/powerpoint/2010/main" val="3665140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Lab methodologies we are using for the biomarker analyses is copper oxidation analyses. We take the organic extract and run it on the GC-MS. I am presenting some radio carbon data briefly and we are fortunate enough to send samples to the USFS Northern Research Lab in Houghton MI to be graphitized and they send the </a:t>
            </a:r>
            <a:r>
              <a:rPr lang="en-US" sz="1200" dirty="0" err="1"/>
              <a:t>graphization</a:t>
            </a:r>
            <a:r>
              <a:rPr lang="en-US" sz="1200" dirty="0"/>
              <a:t> samples for radiocarbon measurements to UC Irvine.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rtl="0">
              <a:spcBef>
                <a:spcPts val="0"/>
              </a:spcBef>
              <a:spcAft>
                <a:spcPts val="0"/>
              </a:spcAft>
            </a:pPr>
            <a:r>
              <a:rPr lang="en-US" sz="1800" b="1" i="0" u="none" strike="noStrike" dirty="0">
                <a:solidFill>
                  <a:srgbClr val="FFFFFF"/>
                </a:solidFill>
                <a:effectLst/>
                <a:latin typeface="Century Gothic" panose="020B0502020202020204" pitchFamily="34" charset="0"/>
              </a:rPr>
              <a:t>Selective dissolution</a:t>
            </a:r>
            <a:r>
              <a:rPr lang="en-US" sz="1800" b="0" i="0" u="none" strike="noStrike" dirty="0">
                <a:solidFill>
                  <a:srgbClr val="FFFFFF"/>
                </a:solidFill>
                <a:effectLst/>
                <a:latin typeface="Century Gothic" panose="020B0502020202020204" pitchFamily="34" charset="0"/>
              </a:rPr>
              <a:t>:</a:t>
            </a:r>
            <a:endParaRPr lang="en-US" b="0" dirty="0">
              <a:effectLst/>
            </a:endParaRPr>
          </a:p>
          <a:p>
            <a:pPr rtl="0">
              <a:spcBef>
                <a:spcPts val="0"/>
              </a:spcBef>
              <a:spcAft>
                <a:spcPts val="0"/>
              </a:spcAft>
            </a:pPr>
            <a:r>
              <a:rPr lang="en-US" sz="1800" b="0" i="0" u="none" strike="noStrike" dirty="0">
                <a:solidFill>
                  <a:srgbClr val="FFFFFF"/>
                </a:solidFill>
                <a:effectLst/>
                <a:latin typeface="Century Gothic" panose="020B0502020202020204" pitchFamily="34" charset="0"/>
              </a:rPr>
              <a:t>-Dithionite (DC), Oxalate (OX), Pyrophosphate (PY)</a:t>
            </a:r>
            <a:endParaRPr lang="en-US" b="0" dirty="0">
              <a:effectLst/>
            </a:endParaRPr>
          </a:p>
          <a:p>
            <a:pPr rtl="0">
              <a:spcBef>
                <a:spcPts val="0"/>
              </a:spcBef>
              <a:spcAft>
                <a:spcPts val="0"/>
              </a:spcAft>
            </a:pPr>
            <a:r>
              <a:rPr lang="en-US" sz="1800" b="0" i="0" u="none" strike="noStrike" dirty="0">
                <a:solidFill>
                  <a:srgbClr val="FFFFFF"/>
                </a:solidFill>
                <a:effectLst/>
                <a:latin typeface="Century Gothic" panose="020B0502020202020204" pitchFamily="34" charset="0"/>
              </a:rPr>
              <a:t>-Al, Fe, Mn, Si</a:t>
            </a:r>
            <a:endParaRPr lang="en-US" b="0" dirty="0">
              <a:effectLst/>
            </a:endParaRPr>
          </a:p>
          <a:p>
            <a:endParaRPr lang="en-US" dirty="0"/>
          </a:p>
        </p:txBody>
      </p:sp>
      <p:sp>
        <p:nvSpPr>
          <p:cNvPr id="4" name="Slide Number Placeholder 3"/>
          <p:cNvSpPr>
            <a:spLocks noGrp="1"/>
          </p:cNvSpPr>
          <p:nvPr>
            <p:ph type="sldNum"/>
          </p:nvPr>
        </p:nvSpPr>
        <p:spPr/>
        <p:txBody>
          <a:bodyPr/>
          <a:lstStyle/>
          <a:p>
            <a:pPr algn="r"/>
            <a:fld id="{B83E255A-FD79-46F8-ABE2-8281F398DD8E}" type="slidenum">
              <a:rPr lang="en-US" sz="1400" b="0" strike="noStrike" spc="-1" smtClean="0">
                <a:latin typeface="Times New Roman"/>
              </a:rPr>
              <a:t>5</a:t>
            </a:fld>
            <a:endParaRPr lang="en-US" sz="1400" b="0" strike="noStrike" spc="-1">
              <a:latin typeface="Times New Roman"/>
            </a:endParaRPr>
          </a:p>
        </p:txBody>
      </p:sp>
    </p:spTree>
    <p:extLst>
      <p:ext uri="{BB962C8B-B14F-4D97-AF65-F5344CB8AC3E}">
        <p14:creationId xmlns:p14="http://schemas.microsoft.com/office/powerpoint/2010/main" val="3445570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r>
              <a:rPr lang="en-US" sz="1200" dirty="0"/>
              <a:t>WE delve deeper into Brandy City LTSP. The left plot is the difference of C Mg ha-1 between pre-harvest, 10 years and 20 years post-harvest. The black dotted line at 0 is preharvest. So if points are above the dotted line there is an increase in C from pre-harvest levels and below means a decrease in C levels from pre-harvest. The points are estimated means from a linear model. And the asterisks represent significant differences between periods. We are calling carbon at Brandy City LTSP persistent, because after harvest C Mg ha are significantly greater in the SO biomass removal treatment plots. Even when all the aboveground biomass is completely removed from this site there is a significant increase in C stocks 20 years post-harvest.</a:t>
            </a:r>
          </a:p>
          <a:p>
            <a:endParaRPr lang="en-US" sz="1200" dirty="0"/>
          </a:p>
          <a:p>
            <a:r>
              <a:rPr lang="en-US" sz="1200" dirty="0"/>
              <a:t>The right graph is the same lay out but we are measuring the radiocarbon response to biomass removal. The more positive the y-axis, essentially the younger the carbon, and the more negative the older the carbon. We can see that the SO treatments are becoming enriched in C14, so soil carbon inputs are younger than preharvest levels. Whereas, despite the significant increase in C stocks in the WT + FF between pre-harvest and 20 years post-harvest soil carbon is older or more C14 depleted. So possibly two different mechanisms are happening in these two different biomass removal treatments. This is where we can implement biomarkers to look at the carbon composition.</a:t>
            </a:r>
          </a:p>
          <a:p>
            <a:endParaRPr lang="en-US" dirty="0"/>
          </a:p>
        </p:txBody>
      </p:sp>
      <p:sp>
        <p:nvSpPr>
          <p:cNvPr id="4" name="Slide Number Placeholder 3"/>
          <p:cNvSpPr>
            <a:spLocks noGrp="1"/>
          </p:cNvSpPr>
          <p:nvPr>
            <p:ph type="sldNum"/>
          </p:nvPr>
        </p:nvSpPr>
        <p:spPr/>
        <p:txBody>
          <a:bodyPr/>
          <a:lstStyle/>
          <a:p>
            <a:pPr algn="r"/>
            <a:fld id="{668679B8-4C36-4D74-B3EC-6E3714F57BB3}" type="slidenum">
              <a:rPr lang="en-US" sz="1400" b="0" strike="noStrike" spc="-1" smtClean="0">
                <a:latin typeface="Times New Roman"/>
              </a:rPr>
              <a:t>6</a:t>
            </a:fld>
            <a:endParaRPr lang="en-US" sz="1400" b="0" strike="noStrike" spc="-1">
              <a:latin typeface="Times New Roman"/>
            </a:endParaRPr>
          </a:p>
        </p:txBody>
      </p:sp>
    </p:spTree>
    <p:extLst>
      <p:ext uri="{BB962C8B-B14F-4D97-AF65-F5344CB8AC3E}">
        <p14:creationId xmlns:p14="http://schemas.microsoft.com/office/powerpoint/2010/main" val="1457708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is a C:V to S:V scatterplot of the same site and soil. These are ratios of lignin phenols. The C:V ratio is on the y-axis and a higher C:V ratio indicates more grass and needle inputs and a decrease indicates wood. The S:V ratio is on the x-axis, an increase indicates  more angiosperm dominated and a decrease is more gymnosperm dominated. So like are radiocarbon results, we can see that the soil carbon composition between these two biomass removal treatments are behaving differently! The WT + FF biomarkers, in brown, are indicating bulk soil carbon composition dominated by grass or forbs or shrubs. While the SO biomarkers, in purple, are closer to woody gymnosperm carbon composition, likely from the remaining slash. These differences in biomarker composition suggest that Carbon in these treatments are being maintained by forbs and grasses. </a:t>
            </a:r>
          </a:p>
          <a:p>
            <a:endParaRPr lang="en-US" dirty="0"/>
          </a:p>
          <a:p>
            <a:endParaRPr lang="en-US" dirty="0"/>
          </a:p>
        </p:txBody>
      </p:sp>
      <p:sp>
        <p:nvSpPr>
          <p:cNvPr id="4" name="Slide Number Placeholder 3"/>
          <p:cNvSpPr>
            <a:spLocks noGrp="1"/>
          </p:cNvSpPr>
          <p:nvPr>
            <p:ph type="sldNum"/>
          </p:nvPr>
        </p:nvSpPr>
        <p:spPr/>
        <p:txBody>
          <a:bodyPr/>
          <a:lstStyle/>
          <a:p>
            <a:pPr algn="r"/>
            <a:fld id="{668679B8-4C36-4D74-B3EC-6E3714F57BB3}" type="slidenum">
              <a:rPr lang="en-US" sz="1400" b="0" strike="noStrike" spc="-1" smtClean="0">
                <a:latin typeface="Times New Roman"/>
              </a:rPr>
              <a:t>7</a:t>
            </a:fld>
            <a:endParaRPr lang="en-US" sz="1400" b="0" strike="noStrike" spc="-1">
              <a:latin typeface="Times New Roman"/>
            </a:endParaRPr>
          </a:p>
        </p:txBody>
      </p:sp>
    </p:spTree>
    <p:extLst>
      <p:ext uri="{BB962C8B-B14F-4D97-AF65-F5344CB8AC3E}">
        <p14:creationId xmlns:p14="http://schemas.microsoft.com/office/powerpoint/2010/main" val="1135218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a:xfrm>
            <a:off x="685800" y="4321038"/>
            <a:ext cx="5486400" cy="3600450"/>
          </a:xfrm>
        </p:spPr>
        <p:txBody>
          <a:bodyPr/>
          <a:lstStyle/>
          <a:p>
            <a:r>
              <a:rPr lang="en-US" sz="1400" dirty="0"/>
              <a:t>The second LTSP site I would like to talk about is </a:t>
            </a:r>
            <a:r>
              <a:rPr lang="en-US" sz="1400" dirty="0" err="1"/>
              <a:t>Tarawera</a:t>
            </a:r>
            <a:r>
              <a:rPr lang="en-US" sz="1400" dirty="0"/>
              <a:t>. This site was converted to an industrial Pinus radiata stand and in 1989 the second rotation harvest was done and also the same time the LTSP site began.  This site experienced a basaltic eruption in 1886. So these soils are relatively recent and coarse textured. Kind of the opposite of Brandy City. Soil carbon at </a:t>
            </a:r>
            <a:r>
              <a:rPr lang="en-US" sz="1400" dirty="0" err="1"/>
              <a:t>Tarawera</a:t>
            </a:r>
            <a:r>
              <a:rPr lang="en-US" sz="1400" dirty="0"/>
              <a:t> is vulnerable to soil carbon loss after a disturbance. This scatterplot shows the delta 14C on the y-axis and total carbon on the x-axis of bulk soil samples. Shapes represent year soil was sampled and colors represent biomass treatment. Above the horizontal dotted line is recent radiocarbon. </a:t>
            </a:r>
          </a:p>
          <a:p>
            <a:r>
              <a:rPr lang="en-US" sz="1400" dirty="0"/>
              <a:t>All of the soil sampled, even 25 year post-harvest, is recent soil organic carbon. </a:t>
            </a:r>
          </a:p>
          <a:p>
            <a:endParaRPr lang="en-US" sz="1400" dirty="0"/>
          </a:p>
          <a:p>
            <a:r>
              <a:rPr lang="en-US" sz="1400" dirty="0"/>
              <a:t>The vertical dotted line represents the cutoff between an increase in soil organic carbon pre-harvest to year 25 in the upper 0-10 cm depth and a decrease in soil organic carbon below 10 cm 25 years post-harvest.</a:t>
            </a:r>
          </a:p>
          <a:p>
            <a:r>
              <a:rPr lang="en-US" sz="1400" dirty="0"/>
              <a:t>.</a:t>
            </a:r>
          </a:p>
        </p:txBody>
      </p:sp>
      <p:sp>
        <p:nvSpPr>
          <p:cNvPr id="4" name="Slide Number Placeholder 3"/>
          <p:cNvSpPr>
            <a:spLocks noGrp="1"/>
          </p:cNvSpPr>
          <p:nvPr>
            <p:ph type="sldNum" sz="quarter" idx="5"/>
          </p:nvPr>
        </p:nvSpPr>
        <p:spPr/>
        <p:txBody>
          <a:bodyPr/>
          <a:lstStyle/>
          <a:p>
            <a:fld id="{35640E29-557B-2D4B-94B9-A484F8562930}" type="slidenum">
              <a:rPr lang="en-US" smtClean="0"/>
              <a:t>8</a:t>
            </a:fld>
            <a:endParaRPr lang="en-US"/>
          </a:p>
        </p:txBody>
      </p:sp>
    </p:spTree>
    <p:extLst>
      <p:ext uri="{BB962C8B-B14F-4D97-AF65-F5344CB8AC3E}">
        <p14:creationId xmlns:p14="http://schemas.microsoft.com/office/powerpoint/2010/main" val="2413531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a:xfrm>
            <a:off x="685800" y="4321038"/>
            <a:ext cx="5486400" cy="3600450"/>
          </a:xfrm>
        </p:spPr>
        <p:txBody>
          <a:bodyPr/>
          <a:lstStyle/>
          <a:p>
            <a:r>
              <a:rPr lang="en-US" sz="1400" dirty="0"/>
              <a:t>To further examine the dynamics at the </a:t>
            </a:r>
            <a:r>
              <a:rPr lang="en-US" sz="1400" dirty="0" err="1"/>
              <a:t>Tarrawera</a:t>
            </a:r>
            <a:r>
              <a:rPr lang="en-US" sz="1400" dirty="0"/>
              <a:t> site we will look at the S:V ratio to examine the characteristics of lignin and the 3,5-Bd:V ratio to examine the relative degradation state of the carbon.</a:t>
            </a:r>
          </a:p>
          <a:p>
            <a:r>
              <a:rPr lang="en-US" sz="1400" dirty="0"/>
              <a:t>Generally, we are seeing that the more degraded the soil organic matter at the site is – the more it looks like angiosperm. This suggests that the SOM at this site may be being influenced by carbon from pre-plantation angiosperm dominated </a:t>
            </a:r>
            <a:r>
              <a:rPr lang="en-US" sz="1400" dirty="0" err="1"/>
              <a:t>ecosuyste</a:t>
            </a:r>
            <a:r>
              <a:rPr lang="en-US" sz="1400" dirty="0"/>
              <a:t>.</a:t>
            </a:r>
          </a:p>
        </p:txBody>
      </p:sp>
      <p:sp>
        <p:nvSpPr>
          <p:cNvPr id="4" name="Slide Number Placeholder 3"/>
          <p:cNvSpPr>
            <a:spLocks noGrp="1"/>
          </p:cNvSpPr>
          <p:nvPr>
            <p:ph type="sldNum" sz="quarter" idx="5"/>
          </p:nvPr>
        </p:nvSpPr>
        <p:spPr/>
        <p:txBody>
          <a:bodyPr/>
          <a:lstStyle/>
          <a:p>
            <a:fld id="{35640E29-557B-2D4B-94B9-A484F8562930}" type="slidenum">
              <a:rPr lang="en-US" smtClean="0"/>
              <a:t>9</a:t>
            </a:fld>
            <a:endParaRPr lang="en-US"/>
          </a:p>
        </p:txBody>
      </p:sp>
    </p:spTree>
    <p:extLst>
      <p:ext uri="{BB962C8B-B14F-4D97-AF65-F5344CB8AC3E}">
        <p14:creationId xmlns:p14="http://schemas.microsoft.com/office/powerpoint/2010/main" val="1612809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26"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27"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29"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3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31"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32"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34"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35"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36"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37"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38"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39"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45"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47"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49"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50"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5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55"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56"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5"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58"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5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60"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6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6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64"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66"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67"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69"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7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71"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72"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74"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75"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76"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77"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78"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79"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7"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9"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0"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1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5"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6"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18"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20"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2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2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24"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9"/>
          <p:cNvPicPr/>
          <p:nvPr/>
        </p:nvPicPr>
        <p:blipFill>
          <a:blip r:embed="rId14"/>
          <a:stretch/>
        </p:blipFill>
        <p:spPr>
          <a:xfrm>
            <a:off x="765000" y="6078960"/>
            <a:ext cx="697320" cy="703440"/>
          </a:xfrm>
          <a:prstGeom prst="rect">
            <a:avLst/>
          </a:prstGeom>
          <a:ln>
            <a:noFill/>
          </a:ln>
        </p:spPr>
      </p:pic>
      <p:pic>
        <p:nvPicPr>
          <p:cNvPr id="5" name="Picture 4"/>
          <p:cNvPicPr/>
          <p:nvPr/>
        </p:nvPicPr>
        <p:blipFill>
          <a:blip r:embed="rId15"/>
          <a:stretch/>
        </p:blipFill>
        <p:spPr>
          <a:xfrm>
            <a:off x="7581600" y="6035040"/>
            <a:ext cx="699120" cy="730800"/>
          </a:xfrm>
          <a:prstGeom prst="rect">
            <a:avLst/>
          </a:prstGeom>
          <a:ln>
            <a:noFill/>
          </a:ln>
        </p:spPr>
      </p:pic>
      <p:sp>
        <p:nvSpPr>
          <p:cNvPr id="2" name="PlaceHolder 1"/>
          <p:cNvSpPr>
            <a:spLocks noGrp="1"/>
          </p:cNvSpPr>
          <p:nvPr>
            <p:ph type="title"/>
          </p:nvPr>
        </p:nvSpPr>
        <p:spPr>
          <a:xfrm>
            <a:off x="457200" y="273600"/>
            <a:ext cx="8229240" cy="1144800"/>
          </a:xfrm>
          <a:prstGeom prst="rect">
            <a:avLst/>
          </a:prstGeom>
        </p:spPr>
        <p:txBody>
          <a:bodyPr lIns="0" tIns="0" rIns="0" bIns="0" anchor="ctr">
            <a:noAutofit/>
          </a:bodyPr>
          <a:lstStyle/>
          <a:p>
            <a:r>
              <a:rPr lang="en-US" sz="1800" b="0" strike="noStrike" spc="-1">
                <a:solidFill>
                  <a:srgbClr val="000000"/>
                </a:solidFill>
                <a:latin typeface="Arial"/>
              </a:rPr>
              <a:t>Click to edit the title text format</a:t>
            </a:r>
          </a:p>
        </p:txBody>
      </p:sp>
      <p:sp>
        <p:nvSpPr>
          <p:cNvPr id="3"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0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 name="Picture 9"/>
          <p:cNvPicPr/>
          <p:nvPr/>
        </p:nvPicPr>
        <p:blipFill>
          <a:blip r:embed="rId14"/>
          <a:stretch/>
        </p:blipFill>
        <p:spPr>
          <a:xfrm>
            <a:off x="765000" y="6078960"/>
            <a:ext cx="697320" cy="703440"/>
          </a:xfrm>
          <a:prstGeom prst="rect">
            <a:avLst/>
          </a:prstGeom>
          <a:ln>
            <a:noFill/>
          </a:ln>
        </p:spPr>
      </p:pic>
      <p:pic>
        <p:nvPicPr>
          <p:cNvPr id="41" name="Picture 40"/>
          <p:cNvPicPr/>
          <p:nvPr/>
        </p:nvPicPr>
        <p:blipFill>
          <a:blip r:embed="rId15"/>
          <a:stretch/>
        </p:blipFill>
        <p:spPr>
          <a:xfrm>
            <a:off x="7581600" y="6035040"/>
            <a:ext cx="699120" cy="730800"/>
          </a:xfrm>
          <a:prstGeom prst="rect">
            <a:avLst/>
          </a:prstGeom>
          <a:ln>
            <a:noFill/>
          </a:ln>
        </p:spPr>
      </p:pic>
      <p:sp>
        <p:nvSpPr>
          <p:cNvPr id="42" name="PlaceHolder 1"/>
          <p:cNvSpPr>
            <a:spLocks noGrp="1"/>
          </p:cNvSpPr>
          <p:nvPr>
            <p:ph type="title"/>
          </p:nvPr>
        </p:nvSpPr>
        <p:spPr>
          <a:xfrm>
            <a:off x="457200" y="273600"/>
            <a:ext cx="8229240" cy="1144800"/>
          </a:xfrm>
          <a:prstGeom prst="rect">
            <a:avLst/>
          </a:prstGeom>
        </p:spPr>
        <p:txBody>
          <a:bodyPr lIns="0" tIns="0" rIns="0" bIns="0" anchor="ctr">
            <a:noAutofit/>
          </a:bodyPr>
          <a:lstStyle/>
          <a:p>
            <a:r>
              <a:rPr lang="en-US" sz="1800" b="0" strike="noStrike" spc="-1">
                <a:solidFill>
                  <a:srgbClr val="000000"/>
                </a:solidFill>
                <a:latin typeface="Arial"/>
              </a:rPr>
              <a:t>Click to edit the title text format</a:t>
            </a:r>
          </a:p>
        </p:txBody>
      </p:sp>
      <p:sp>
        <p:nvSpPr>
          <p:cNvPr id="43"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0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6.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CustomShape 1"/>
          <p:cNvSpPr/>
          <p:nvPr/>
        </p:nvSpPr>
        <p:spPr>
          <a:xfrm>
            <a:off x="2514600" y="6356520"/>
            <a:ext cx="411372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200" b="0" strike="noStrike" spc="-1" dirty="0">
                <a:solidFill>
                  <a:srgbClr val="8B8B8B"/>
                </a:solidFill>
                <a:latin typeface="Arial"/>
                <a:ea typeface="DejaVu Sans"/>
              </a:rPr>
              <a:t>Center for Advanced Forestry Systems 2024 IAB Meeting</a:t>
            </a:r>
            <a:endParaRPr lang="en-US" sz="1200" b="0" strike="noStrike" spc="-1" dirty="0">
              <a:latin typeface="Arial"/>
            </a:endParaRPr>
          </a:p>
        </p:txBody>
      </p:sp>
      <p:sp>
        <p:nvSpPr>
          <p:cNvPr id="87" name="CustomShape 2"/>
          <p:cNvSpPr/>
          <p:nvPr/>
        </p:nvSpPr>
        <p:spPr>
          <a:xfrm>
            <a:off x="343080" y="1219320"/>
            <a:ext cx="8457120" cy="2208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r">
              <a:lnSpc>
                <a:spcPct val="100000"/>
              </a:lnSpc>
            </a:pPr>
            <a:endParaRPr lang="en-US" sz="1800" b="0" strike="noStrike" spc="-1" dirty="0">
              <a:latin typeface="Arial"/>
            </a:endParaRPr>
          </a:p>
          <a:p>
            <a:pPr algn="ctr">
              <a:lnSpc>
                <a:spcPct val="100000"/>
              </a:lnSpc>
            </a:pPr>
            <a:r>
              <a:rPr lang="en-US" sz="3600" spc="-1" dirty="0">
                <a:solidFill>
                  <a:srgbClr val="000000"/>
                </a:solidFill>
                <a:latin typeface="Trebuchet MS"/>
              </a:rPr>
              <a:t>Resilience of soil organic carbon to harvesting: A long-term soil productivity experiment</a:t>
            </a:r>
          </a:p>
          <a:p>
            <a:pPr algn="ctr">
              <a:lnSpc>
                <a:spcPct val="100000"/>
              </a:lnSpc>
            </a:pPr>
            <a:endParaRPr lang="en-US" sz="3600" spc="-1" dirty="0">
              <a:solidFill>
                <a:srgbClr val="000000"/>
              </a:solidFill>
              <a:latin typeface="Trebuchet MS"/>
            </a:endParaRPr>
          </a:p>
          <a:p>
            <a:pPr algn="ctr">
              <a:lnSpc>
                <a:spcPct val="100000"/>
              </a:lnSpc>
            </a:pPr>
            <a:r>
              <a:rPr lang="en-US" sz="2000" b="0" strike="noStrike" spc="-1" dirty="0">
                <a:solidFill>
                  <a:srgbClr val="000000"/>
                </a:solidFill>
                <a:latin typeface="Trebuchet MS"/>
                <a:ea typeface="DejaVu Sans"/>
              </a:rPr>
              <a:t>CAFS 20.81</a:t>
            </a:r>
            <a:endParaRPr lang="en-US" sz="2000" b="0" strike="noStrike" spc="-1" dirty="0">
              <a:latin typeface="Arial"/>
            </a:endParaRPr>
          </a:p>
        </p:txBody>
      </p:sp>
      <p:sp>
        <p:nvSpPr>
          <p:cNvPr id="88" name="CustomShape 3"/>
          <p:cNvSpPr/>
          <p:nvPr/>
        </p:nvSpPr>
        <p:spPr>
          <a:xfrm>
            <a:off x="343080" y="4411713"/>
            <a:ext cx="8457120" cy="134942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2000" b="0" strike="noStrike" spc="-1" dirty="0">
                <a:solidFill>
                  <a:srgbClr val="000000"/>
                </a:solidFill>
                <a:latin typeface="Trebuchet MS"/>
                <a:ea typeface="DejaVu Sans"/>
              </a:rPr>
              <a:t>Jeff Hatten, Oregon State University</a:t>
            </a:r>
          </a:p>
          <a:p>
            <a:pPr algn="ctr">
              <a:lnSpc>
                <a:spcPct val="100000"/>
              </a:lnSpc>
            </a:pPr>
            <a:r>
              <a:rPr lang="en-US" sz="2000" spc="-1" dirty="0">
                <a:solidFill>
                  <a:srgbClr val="000000"/>
                </a:solidFill>
                <a:latin typeface="Trebuchet MS"/>
              </a:rPr>
              <a:t>Stephanie Winters, Oregon State University</a:t>
            </a:r>
          </a:p>
          <a:p>
            <a:pPr algn="ctr">
              <a:lnSpc>
                <a:spcPct val="100000"/>
              </a:lnSpc>
            </a:pPr>
            <a:r>
              <a:rPr lang="en-US" sz="2000" spc="-1" dirty="0">
                <a:solidFill>
                  <a:srgbClr val="000000"/>
                </a:solidFill>
                <a:latin typeface="Trebuchet MS"/>
              </a:rPr>
              <a:t>Kim </a:t>
            </a:r>
            <a:r>
              <a:rPr lang="en-US" sz="2000" spc="-1" dirty="0" err="1">
                <a:solidFill>
                  <a:srgbClr val="000000"/>
                </a:solidFill>
                <a:latin typeface="Trebuchet MS"/>
              </a:rPr>
              <a:t>Littke</a:t>
            </a:r>
            <a:r>
              <a:rPr lang="en-US" sz="2000" spc="-1" dirty="0">
                <a:solidFill>
                  <a:srgbClr val="000000"/>
                </a:solidFill>
                <a:latin typeface="Trebuchet MS"/>
              </a:rPr>
              <a:t>, University of Washington</a:t>
            </a:r>
          </a:p>
        </p:txBody>
      </p:sp>
      <p:sp>
        <p:nvSpPr>
          <p:cNvPr id="89" name="CustomShape 4"/>
          <p:cNvSpPr/>
          <p:nvPr/>
        </p:nvSpPr>
        <p:spPr>
          <a:xfrm>
            <a:off x="1943280" y="380880"/>
            <a:ext cx="5256720" cy="51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2800" b="0" strike="noStrike" spc="-1" dirty="0">
                <a:solidFill>
                  <a:srgbClr val="000000"/>
                </a:solidFill>
                <a:latin typeface="Trebuchet MS"/>
                <a:ea typeface="DejaVu Sans"/>
              </a:rPr>
              <a:t>Final Report</a:t>
            </a:r>
            <a:endParaRPr lang="en-US" sz="2800" b="0" strike="noStrike" spc="-1" dirty="0">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4">
            <a:extLst>
              <a:ext uri="{FF2B5EF4-FFF2-40B4-BE49-F238E27FC236}">
                <a16:creationId xmlns:a16="http://schemas.microsoft.com/office/drawing/2014/main" id="{C7A73930-132F-4083-C053-C8C95C6ABF37}"/>
              </a:ext>
            </a:extLst>
          </p:cNvPr>
          <p:cNvSpPr/>
          <p:nvPr/>
        </p:nvSpPr>
        <p:spPr>
          <a:xfrm>
            <a:off x="6918874" y="182520"/>
            <a:ext cx="1661760" cy="363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oAutofit/>
          </a:bodyPr>
          <a:lstStyle/>
          <a:p>
            <a:pPr algn="r">
              <a:lnSpc>
                <a:spcPct val="100000"/>
              </a:lnSpc>
            </a:pPr>
            <a:r>
              <a:rPr lang="en-US" sz="1800" b="1" strike="noStrike" spc="-1" dirty="0">
                <a:solidFill>
                  <a:srgbClr val="000000"/>
                </a:solidFill>
                <a:latin typeface="Trebuchet MS"/>
                <a:ea typeface="DejaVu Sans"/>
              </a:rPr>
              <a:t>Major Findings</a:t>
            </a:r>
            <a:endParaRPr lang="en-US" sz="1800" b="0" strike="noStrike" spc="-1" dirty="0">
              <a:latin typeface="Arial"/>
            </a:endParaRPr>
          </a:p>
        </p:txBody>
      </p:sp>
      <p:pic>
        <p:nvPicPr>
          <p:cNvPr id="4" name="Picture 3" descr="A graph of different colored dots&#10;&#10;Description automatically generated">
            <a:extLst>
              <a:ext uri="{FF2B5EF4-FFF2-40B4-BE49-F238E27FC236}">
                <a16:creationId xmlns:a16="http://schemas.microsoft.com/office/drawing/2014/main" id="{96055EE0-8342-DD1B-1A26-4817277CCC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564" y="917244"/>
            <a:ext cx="7076871" cy="5023511"/>
          </a:xfrm>
          <a:prstGeom prst="rect">
            <a:avLst/>
          </a:prstGeom>
        </p:spPr>
      </p:pic>
    </p:spTree>
    <p:extLst>
      <p:ext uri="{BB962C8B-B14F-4D97-AF65-F5344CB8AC3E}">
        <p14:creationId xmlns:p14="http://schemas.microsoft.com/office/powerpoint/2010/main" val="656864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CustomShape 1"/>
          <p:cNvSpPr/>
          <p:nvPr/>
        </p:nvSpPr>
        <p:spPr>
          <a:xfrm>
            <a:off x="457200" y="685800"/>
            <a:ext cx="8227440" cy="683640"/>
          </a:xfrm>
          <a:prstGeom prst="rect">
            <a:avLst/>
          </a:prstGeom>
          <a:noFill/>
          <a:ln>
            <a:noFill/>
          </a:ln>
        </p:spPr>
        <p:style>
          <a:lnRef idx="0">
            <a:scrgbClr r="0" g="0" b="0"/>
          </a:lnRef>
          <a:fillRef idx="0">
            <a:scrgbClr r="0" g="0" b="0"/>
          </a:fillRef>
          <a:effectRef idx="0">
            <a:scrgbClr r="0" g="0" b="0"/>
          </a:effectRef>
          <a:fontRef idx="minor"/>
        </p:style>
        <p:txBody>
          <a:bodyPr/>
          <a:lstStyle/>
          <a:p>
            <a:endParaRPr lang="en-US"/>
          </a:p>
        </p:txBody>
      </p:sp>
      <p:sp>
        <p:nvSpPr>
          <p:cNvPr id="108" name="CustomShape 2"/>
          <p:cNvSpPr/>
          <p:nvPr/>
        </p:nvSpPr>
        <p:spPr>
          <a:xfrm>
            <a:off x="2514600" y="6356520"/>
            <a:ext cx="4112640" cy="36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200" b="0" strike="noStrike" spc="-1">
                <a:solidFill>
                  <a:srgbClr val="8B8B8B"/>
                </a:solidFill>
                <a:latin typeface="Arial"/>
                <a:ea typeface="DejaVu Sans"/>
              </a:rPr>
              <a:t>Center for Advanced Forestry Systems 2024 IAB Meeting</a:t>
            </a:r>
            <a:endParaRPr lang="en-US" sz="1200" b="0" strike="noStrike" spc="-1">
              <a:latin typeface="Arial"/>
            </a:endParaRPr>
          </a:p>
        </p:txBody>
      </p:sp>
      <p:sp>
        <p:nvSpPr>
          <p:cNvPr id="109" name="CustomShape 3"/>
          <p:cNvSpPr/>
          <p:nvPr/>
        </p:nvSpPr>
        <p:spPr>
          <a:xfrm>
            <a:off x="457200" y="1371600"/>
            <a:ext cx="8227440" cy="4722120"/>
          </a:xfrm>
          <a:prstGeom prst="rect">
            <a:avLst/>
          </a:prstGeom>
          <a:noFill/>
          <a:ln>
            <a:noFill/>
          </a:ln>
        </p:spPr>
        <p:style>
          <a:lnRef idx="0">
            <a:scrgbClr r="0" g="0" b="0"/>
          </a:lnRef>
          <a:fillRef idx="0">
            <a:scrgbClr r="0" g="0" b="0"/>
          </a:fillRef>
          <a:effectRef idx="0">
            <a:scrgbClr r="0" g="0" b="0"/>
          </a:effectRef>
          <a:fontRef idx="minor"/>
        </p:style>
        <p:txBody>
          <a:bodyPr/>
          <a:lstStyle/>
          <a:p>
            <a:endParaRPr lang="en-US"/>
          </a:p>
        </p:txBody>
      </p:sp>
      <p:sp>
        <p:nvSpPr>
          <p:cNvPr id="110" name="CustomShape 4"/>
          <p:cNvSpPr/>
          <p:nvPr/>
        </p:nvSpPr>
        <p:spPr>
          <a:xfrm>
            <a:off x="7078320" y="182520"/>
            <a:ext cx="1434960" cy="36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oAutofit/>
          </a:bodyPr>
          <a:lstStyle/>
          <a:p>
            <a:pPr algn="r">
              <a:lnSpc>
                <a:spcPct val="100000"/>
              </a:lnSpc>
            </a:pPr>
            <a:r>
              <a:rPr lang="en-US" sz="2600" b="1" strike="noStrike" spc="-1">
                <a:solidFill>
                  <a:srgbClr val="000000"/>
                </a:solidFill>
                <a:latin typeface="Trebuchet MS"/>
                <a:ea typeface="DejaVu Sans"/>
              </a:rPr>
              <a:t>Deliverables</a:t>
            </a:r>
            <a:endParaRPr lang="en-US" sz="2600" b="0" strike="noStrike" spc="-1">
              <a:latin typeface="Arial"/>
            </a:endParaRPr>
          </a:p>
        </p:txBody>
      </p:sp>
      <p:sp>
        <p:nvSpPr>
          <p:cNvPr id="3" name="TextBox 2">
            <a:extLst>
              <a:ext uri="{FF2B5EF4-FFF2-40B4-BE49-F238E27FC236}">
                <a16:creationId xmlns:a16="http://schemas.microsoft.com/office/drawing/2014/main" id="{D8055834-5761-805E-FB83-9AB8F61429E2}"/>
              </a:ext>
            </a:extLst>
          </p:cNvPr>
          <p:cNvSpPr txBox="1"/>
          <p:nvPr/>
        </p:nvSpPr>
        <p:spPr>
          <a:xfrm>
            <a:off x="803564" y="1582341"/>
            <a:ext cx="7536872" cy="3785652"/>
          </a:xfrm>
          <a:prstGeom prst="rect">
            <a:avLst/>
          </a:prstGeom>
          <a:noFill/>
        </p:spPr>
        <p:txBody>
          <a:bodyPr wrap="square">
            <a:spAutoFit/>
          </a:bodyPr>
          <a:lstStyle/>
          <a:p>
            <a:pPr marL="514350" indent="-514350">
              <a:buFont typeface="+mj-lt"/>
              <a:buAutoNum type="arabicPeriod"/>
            </a:pPr>
            <a:r>
              <a:rPr lang="en-US" sz="2400" dirty="0"/>
              <a:t>Enhanced understanding of SOC dynamics by providing data on how SOC responds to forest management practices across diverse forest types and soil conditions</a:t>
            </a:r>
          </a:p>
          <a:p>
            <a:pPr marL="514350" indent="-514350">
              <a:buFont typeface="+mj-lt"/>
              <a:buAutoNum type="arabicPeriod"/>
            </a:pPr>
            <a:r>
              <a:rPr lang="en-US" sz="2400" dirty="0"/>
              <a:t>Evidence-based management practices for SOC conservation and management by identifying the mechanisms of SOC resistance and resilience</a:t>
            </a:r>
          </a:p>
          <a:p>
            <a:pPr marL="514350" indent="-514350">
              <a:buFont typeface="+mj-lt"/>
              <a:buAutoNum type="arabicPeriod"/>
            </a:pPr>
            <a:r>
              <a:rPr lang="en-US" sz="2400" dirty="0"/>
              <a:t>Directly inform efforts to increase carbon sequestration in forest soils across the United States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CustomShape 1"/>
          <p:cNvSpPr/>
          <p:nvPr/>
        </p:nvSpPr>
        <p:spPr>
          <a:xfrm>
            <a:off x="457200" y="685800"/>
            <a:ext cx="8228520" cy="684720"/>
          </a:xfrm>
          <a:prstGeom prst="rect">
            <a:avLst/>
          </a:prstGeom>
          <a:noFill/>
          <a:ln>
            <a:noFill/>
          </a:ln>
        </p:spPr>
        <p:style>
          <a:lnRef idx="0">
            <a:scrgbClr r="0" g="0" b="0"/>
          </a:lnRef>
          <a:fillRef idx="0">
            <a:scrgbClr r="0" g="0" b="0"/>
          </a:fillRef>
          <a:effectRef idx="0">
            <a:scrgbClr r="0" g="0" b="0"/>
          </a:effectRef>
          <a:fontRef idx="minor"/>
        </p:style>
        <p:txBody>
          <a:bodyPr/>
          <a:lstStyle/>
          <a:p>
            <a:endParaRPr lang="en-US"/>
          </a:p>
        </p:txBody>
      </p:sp>
      <p:sp>
        <p:nvSpPr>
          <p:cNvPr id="101" name="CustomShape 3"/>
          <p:cNvSpPr/>
          <p:nvPr/>
        </p:nvSpPr>
        <p:spPr>
          <a:xfrm>
            <a:off x="457200" y="1371600"/>
            <a:ext cx="8228520" cy="4723200"/>
          </a:xfrm>
          <a:prstGeom prst="rect">
            <a:avLst/>
          </a:prstGeom>
          <a:noFill/>
          <a:ln>
            <a:noFill/>
          </a:ln>
        </p:spPr>
        <p:style>
          <a:lnRef idx="0">
            <a:scrgbClr r="0" g="0" b="0"/>
          </a:lnRef>
          <a:fillRef idx="0">
            <a:scrgbClr r="0" g="0" b="0"/>
          </a:fillRef>
          <a:effectRef idx="0">
            <a:scrgbClr r="0" g="0" b="0"/>
          </a:effectRef>
          <a:fontRef idx="minor"/>
        </p:style>
        <p:txBody>
          <a:bodyPr/>
          <a:lstStyle/>
          <a:p>
            <a:endParaRPr lang="en-US"/>
          </a:p>
        </p:txBody>
      </p:sp>
      <p:sp>
        <p:nvSpPr>
          <p:cNvPr id="3" name="TextBox 2">
            <a:extLst>
              <a:ext uri="{FF2B5EF4-FFF2-40B4-BE49-F238E27FC236}">
                <a16:creationId xmlns:a16="http://schemas.microsoft.com/office/drawing/2014/main" id="{55F553DC-B356-F046-88BA-7A09CEF243D9}"/>
              </a:ext>
            </a:extLst>
          </p:cNvPr>
          <p:cNvSpPr txBox="1"/>
          <p:nvPr/>
        </p:nvSpPr>
        <p:spPr>
          <a:xfrm>
            <a:off x="970671" y="1370520"/>
            <a:ext cx="2208627" cy="1200329"/>
          </a:xfrm>
          <a:prstGeom prst="rect">
            <a:avLst/>
          </a:prstGeom>
          <a:noFill/>
        </p:spPr>
        <p:txBody>
          <a:bodyPr wrap="square" rtlCol="0">
            <a:spAutoFit/>
          </a:bodyPr>
          <a:lstStyle/>
          <a:p>
            <a:r>
              <a:rPr lang="en-US" dirty="0"/>
              <a:t>Field sampling summer 2021!</a:t>
            </a:r>
          </a:p>
          <a:p>
            <a:r>
              <a:rPr lang="en-US" dirty="0"/>
              <a:t>Idaho and Oregon for third time point</a:t>
            </a:r>
          </a:p>
        </p:txBody>
      </p:sp>
      <p:pic>
        <p:nvPicPr>
          <p:cNvPr id="5" name="Picture 4" descr="A pile of dirt&#10;&#10;Description automatically generated">
            <a:extLst>
              <a:ext uri="{FF2B5EF4-FFF2-40B4-BE49-F238E27FC236}">
                <a16:creationId xmlns:a16="http://schemas.microsoft.com/office/drawing/2014/main" id="{C47E0FA0-F43B-9047-A1A0-2AE63B8334A7}"/>
              </a:ext>
            </a:extLst>
          </p:cNvPr>
          <p:cNvPicPr>
            <a:picLocks noChangeAspect="1"/>
          </p:cNvPicPr>
          <p:nvPr/>
        </p:nvPicPr>
        <p:blipFill rotWithShape="1">
          <a:blip r:embed="rId3">
            <a:extLst>
              <a:ext uri="{28A0092B-C50C-407E-A947-70E740481C1C}">
                <a14:useLocalDpi xmlns:a14="http://schemas.microsoft.com/office/drawing/2010/main" val="0"/>
              </a:ext>
            </a:extLst>
          </a:blip>
          <a:srcRect t="11785" b="15487"/>
          <a:stretch/>
        </p:blipFill>
        <p:spPr>
          <a:xfrm>
            <a:off x="1080" y="808200"/>
            <a:ext cx="9142920" cy="3195922"/>
          </a:xfrm>
          <a:prstGeom prst="rect">
            <a:avLst/>
          </a:prstGeom>
        </p:spPr>
      </p:pic>
      <p:sp>
        <p:nvSpPr>
          <p:cNvPr id="6" name="TextBox 5">
            <a:extLst>
              <a:ext uri="{FF2B5EF4-FFF2-40B4-BE49-F238E27FC236}">
                <a16:creationId xmlns:a16="http://schemas.microsoft.com/office/drawing/2014/main" id="{69417D2E-DBBD-B54B-BEB9-389D71AB6734}"/>
              </a:ext>
            </a:extLst>
          </p:cNvPr>
          <p:cNvSpPr txBox="1"/>
          <p:nvPr/>
        </p:nvSpPr>
        <p:spPr>
          <a:xfrm>
            <a:off x="733361" y="4706613"/>
            <a:ext cx="3178760" cy="9233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rebuchet MS" panose="020B0703020202090204" pitchFamily="34" charset="0"/>
              </a:rPr>
              <a:t>Data analysis</a:t>
            </a:r>
          </a:p>
          <a:p>
            <a:pPr marL="285750" indent="-285750">
              <a:buFont typeface="Arial" panose="020B0604020202020204" pitchFamily="34" charset="0"/>
              <a:buChar char="•"/>
            </a:pPr>
            <a:r>
              <a:rPr lang="en-US" dirty="0">
                <a:latin typeface="Trebuchet MS" panose="020B0703020202090204" pitchFamily="34" charset="0"/>
              </a:rPr>
              <a:t>Preparing manuscripts</a:t>
            </a:r>
          </a:p>
          <a:p>
            <a:endParaRPr lang="en-US" dirty="0">
              <a:latin typeface="Trebuchet MS" panose="020B0703020202090204" pitchFamily="34" charset="0"/>
            </a:endParaRPr>
          </a:p>
        </p:txBody>
      </p:sp>
      <p:sp>
        <p:nvSpPr>
          <p:cNvPr id="13" name="TextBox 12">
            <a:extLst>
              <a:ext uri="{FF2B5EF4-FFF2-40B4-BE49-F238E27FC236}">
                <a16:creationId xmlns:a16="http://schemas.microsoft.com/office/drawing/2014/main" id="{7DB2D722-390B-1246-9D53-149723EDD703}"/>
              </a:ext>
            </a:extLst>
          </p:cNvPr>
          <p:cNvSpPr txBox="1"/>
          <p:nvPr/>
        </p:nvSpPr>
        <p:spPr>
          <a:xfrm>
            <a:off x="5231880" y="4626367"/>
            <a:ext cx="3282480" cy="92333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latin typeface="Trebuchet MS"/>
              </a:rPr>
              <a:t>Important Deadlines</a:t>
            </a:r>
          </a:p>
          <a:p>
            <a:pPr marL="742950" lvl="1" indent="-285750">
              <a:buFont typeface="Arial" panose="020B0604020202020204" pitchFamily="34" charset="0"/>
              <a:buChar char="•"/>
            </a:pPr>
            <a:r>
              <a:rPr lang="en-US" dirty="0">
                <a:latin typeface="Trebuchet MS"/>
              </a:rPr>
              <a:t>Student's defense Fall 2024</a:t>
            </a:r>
          </a:p>
        </p:txBody>
      </p:sp>
      <p:sp>
        <p:nvSpPr>
          <p:cNvPr id="14" name="CustomShape 4">
            <a:extLst>
              <a:ext uri="{FF2B5EF4-FFF2-40B4-BE49-F238E27FC236}">
                <a16:creationId xmlns:a16="http://schemas.microsoft.com/office/drawing/2014/main" id="{5E164D8A-6443-F04A-B441-8CBFE6FCC10D}"/>
              </a:ext>
            </a:extLst>
          </p:cNvPr>
          <p:cNvSpPr/>
          <p:nvPr/>
        </p:nvSpPr>
        <p:spPr>
          <a:xfrm>
            <a:off x="7078320" y="182520"/>
            <a:ext cx="1436040" cy="363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oAutofit/>
          </a:bodyPr>
          <a:lstStyle/>
          <a:p>
            <a:pPr algn="r">
              <a:lnSpc>
                <a:spcPct val="100000"/>
              </a:lnSpc>
            </a:pPr>
            <a:r>
              <a:rPr lang="en-US" sz="1800" b="1" strike="noStrike" spc="-1" dirty="0">
                <a:solidFill>
                  <a:srgbClr val="000000"/>
                </a:solidFill>
                <a:latin typeface="Trebuchet MS"/>
                <a:ea typeface="DejaVu Sans"/>
              </a:rPr>
              <a:t>Future Plans</a:t>
            </a:r>
            <a:endParaRPr lang="en-US" sz="1800" b="0" strike="noStrike" spc="-1" dirty="0">
              <a:latin typeface="Arial"/>
            </a:endParaRPr>
          </a:p>
        </p:txBody>
      </p:sp>
      <p:sp>
        <p:nvSpPr>
          <p:cNvPr id="2" name="TextBox 1">
            <a:extLst>
              <a:ext uri="{FF2B5EF4-FFF2-40B4-BE49-F238E27FC236}">
                <a16:creationId xmlns:a16="http://schemas.microsoft.com/office/drawing/2014/main" id="{9BC526E5-4DCC-9D4B-ABD4-307B7CC13B7D}"/>
              </a:ext>
            </a:extLst>
          </p:cNvPr>
          <p:cNvSpPr txBox="1"/>
          <p:nvPr/>
        </p:nvSpPr>
        <p:spPr>
          <a:xfrm>
            <a:off x="3496731" y="5710189"/>
            <a:ext cx="2300630" cy="646331"/>
          </a:xfrm>
          <a:prstGeom prst="rect">
            <a:avLst/>
          </a:prstGeom>
          <a:noFill/>
        </p:spPr>
        <p:txBody>
          <a:bodyPr wrap="none" rtlCol="0">
            <a:spAutoFit/>
          </a:bodyPr>
          <a:lstStyle/>
          <a:p>
            <a:r>
              <a:rPr lang="en-US" sz="1200" dirty="0"/>
              <a:t>Funding: </a:t>
            </a:r>
          </a:p>
          <a:p>
            <a:r>
              <a:rPr lang="en-US" sz="1200" dirty="0"/>
              <a:t>USDA-AFRI Grant 2018-06813</a:t>
            </a:r>
          </a:p>
          <a:p>
            <a:r>
              <a:rPr lang="en-US" sz="1200" dirty="0"/>
              <a:t>CAFS </a:t>
            </a:r>
          </a:p>
        </p:txBody>
      </p:sp>
      <p:sp>
        <p:nvSpPr>
          <p:cNvPr id="7" name="CustomShape 1">
            <a:extLst>
              <a:ext uri="{FF2B5EF4-FFF2-40B4-BE49-F238E27FC236}">
                <a16:creationId xmlns:a16="http://schemas.microsoft.com/office/drawing/2014/main" id="{239DD0AB-BB33-041F-6ABB-C27F0BF2999B}"/>
              </a:ext>
            </a:extLst>
          </p:cNvPr>
          <p:cNvSpPr/>
          <p:nvPr/>
        </p:nvSpPr>
        <p:spPr>
          <a:xfrm>
            <a:off x="2514600" y="6356520"/>
            <a:ext cx="411372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200" b="0" strike="noStrike" spc="-1" dirty="0">
                <a:solidFill>
                  <a:srgbClr val="8B8B8B"/>
                </a:solidFill>
                <a:latin typeface="Arial"/>
                <a:ea typeface="DejaVu Sans"/>
              </a:rPr>
              <a:t>Center for Advanced Forestry Systems 2024 IAB Meeting</a:t>
            </a:r>
            <a:endParaRPr lang="en-US" sz="1200" b="0" strike="noStrike" spc="-1" dirty="0">
              <a:latin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1"/>
          <p:cNvSpPr/>
          <p:nvPr/>
        </p:nvSpPr>
        <p:spPr>
          <a:xfrm>
            <a:off x="457200" y="685800"/>
            <a:ext cx="8227440" cy="683640"/>
          </a:xfrm>
          <a:prstGeom prst="rect">
            <a:avLst/>
          </a:prstGeom>
          <a:noFill/>
          <a:ln>
            <a:noFill/>
          </a:ln>
        </p:spPr>
        <p:style>
          <a:lnRef idx="0">
            <a:scrgbClr r="0" g="0" b="0"/>
          </a:lnRef>
          <a:fillRef idx="0">
            <a:scrgbClr r="0" g="0" b="0"/>
          </a:fillRef>
          <a:effectRef idx="0">
            <a:scrgbClr r="0" g="0" b="0"/>
          </a:effectRef>
          <a:fontRef idx="minor"/>
        </p:style>
        <p:txBody>
          <a:bodyPr/>
          <a:lstStyle/>
          <a:p>
            <a:endParaRPr lang="en-US"/>
          </a:p>
        </p:txBody>
      </p:sp>
      <p:sp>
        <p:nvSpPr>
          <p:cNvPr id="92" name="CustomShape 2"/>
          <p:cNvSpPr/>
          <p:nvPr/>
        </p:nvSpPr>
        <p:spPr>
          <a:xfrm>
            <a:off x="2514600" y="6133183"/>
            <a:ext cx="4112640" cy="36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200" b="0" strike="noStrike" spc="-1" dirty="0">
                <a:solidFill>
                  <a:srgbClr val="8B8B8B"/>
                </a:solidFill>
                <a:latin typeface="Arial"/>
                <a:ea typeface="DejaVu Sans"/>
              </a:rPr>
              <a:t>Center for Advanced Forestry Systems 2024 IAB Meeting</a:t>
            </a:r>
            <a:endParaRPr lang="en-US" sz="1200" b="0" strike="noStrike" spc="-1" dirty="0">
              <a:latin typeface="Arial"/>
            </a:endParaRPr>
          </a:p>
        </p:txBody>
      </p:sp>
      <p:sp>
        <p:nvSpPr>
          <p:cNvPr id="93" name="CustomShape 3"/>
          <p:cNvSpPr/>
          <p:nvPr/>
        </p:nvSpPr>
        <p:spPr>
          <a:xfrm>
            <a:off x="457200" y="824400"/>
            <a:ext cx="8227440" cy="4722120"/>
          </a:xfrm>
          <a:prstGeom prst="rect">
            <a:avLst/>
          </a:prstGeom>
          <a:noFill/>
          <a:ln>
            <a:noFill/>
          </a:ln>
        </p:spPr>
        <p:style>
          <a:lnRef idx="0">
            <a:scrgbClr r="0" g="0" b="0"/>
          </a:lnRef>
          <a:fillRef idx="0">
            <a:scrgbClr r="0" g="0" b="0"/>
          </a:fillRef>
          <a:effectRef idx="0">
            <a:scrgbClr r="0" g="0" b="0"/>
          </a:effectRef>
          <a:fontRef idx="minor"/>
        </p:style>
        <p:txBody>
          <a:bodyPr/>
          <a:lstStyle/>
          <a:p>
            <a:endParaRPr lang="en-US"/>
          </a:p>
        </p:txBody>
      </p:sp>
      <p:sp>
        <p:nvSpPr>
          <p:cNvPr id="94" name="CustomShape 4"/>
          <p:cNvSpPr/>
          <p:nvPr/>
        </p:nvSpPr>
        <p:spPr>
          <a:xfrm>
            <a:off x="5787720" y="182520"/>
            <a:ext cx="2779200" cy="36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oAutofit/>
          </a:bodyPr>
          <a:lstStyle/>
          <a:p>
            <a:pPr algn="r">
              <a:lnSpc>
                <a:spcPct val="100000"/>
              </a:lnSpc>
            </a:pPr>
            <a:r>
              <a:rPr lang="en-US" sz="2600" b="1" strike="noStrike" spc="-1">
                <a:solidFill>
                  <a:srgbClr val="000000"/>
                </a:solidFill>
                <a:latin typeface="Arial"/>
                <a:ea typeface="DejaVu Sans"/>
              </a:rPr>
              <a:t>Justification</a:t>
            </a:r>
            <a:endParaRPr lang="en-US" sz="2600" b="0" strike="noStrike" spc="-1">
              <a:latin typeface="Arial"/>
            </a:endParaRPr>
          </a:p>
        </p:txBody>
      </p:sp>
      <p:sp>
        <p:nvSpPr>
          <p:cNvPr id="3" name="TextBox 2">
            <a:extLst>
              <a:ext uri="{FF2B5EF4-FFF2-40B4-BE49-F238E27FC236}">
                <a16:creationId xmlns:a16="http://schemas.microsoft.com/office/drawing/2014/main" id="{3E9F93F8-09FD-BC50-F866-AF2F7022B57F}"/>
              </a:ext>
            </a:extLst>
          </p:cNvPr>
          <p:cNvSpPr txBox="1"/>
          <p:nvPr/>
        </p:nvSpPr>
        <p:spPr>
          <a:xfrm>
            <a:off x="1392769" y="5123219"/>
            <a:ext cx="6357381" cy="369332"/>
          </a:xfrm>
          <a:prstGeom prst="rect">
            <a:avLst/>
          </a:prstGeom>
          <a:noFill/>
        </p:spPr>
        <p:txBody>
          <a:bodyPr wrap="none" rtlCol="0">
            <a:spAutoFit/>
          </a:bodyPr>
          <a:lstStyle/>
          <a:p>
            <a:r>
              <a:rPr lang="en-US" dirty="0"/>
              <a:t>10y results WY Soil Carbon Study. Holub et al. 2023 NAFSC</a:t>
            </a:r>
          </a:p>
        </p:txBody>
      </p:sp>
      <p:pic>
        <p:nvPicPr>
          <p:cNvPr id="4" name="Picture 3" descr="A graph of different colors&#10;&#10;Description automatically generated">
            <a:extLst>
              <a:ext uri="{FF2B5EF4-FFF2-40B4-BE49-F238E27FC236}">
                <a16:creationId xmlns:a16="http://schemas.microsoft.com/office/drawing/2014/main" id="{AFF1CF9C-DA03-55AA-34F3-BD89C5D807D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06343" y="821772"/>
            <a:ext cx="7379691" cy="4929571"/>
          </a:xfrm>
          <a:prstGeom prst="rect">
            <a:avLst/>
          </a:prstGeom>
        </p:spPr>
      </p:pic>
      <p:sp>
        <p:nvSpPr>
          <p:cNvPr id="7" name="TextBox 6">
            <a:extLst>
              <a:ext uri="{FF2B5EF4-FFF2-40B4-BE49-F238E27FC236}">
                <a16:creationId xmlns:a16="http://schemas.microsoft.com/office/drawing/2014/main" id="{54C4DBAB-03A3-1C19-2B3D-93CD99D69BCF}"/>
              </a:ext>
            </a:extLst>
          </p:cNvPr>
          <p:cNvSpPr txBox="1"/>
          <p:nvPr/>
        </p:nvSpPr>
        <p:spPr>
          <a:xfrm>
            <a:off x="3735295" y="1250593"/>
            <a:ext cx="3544560" cy="923330"/>
          </a:xfrm>
          <a:prstGeom prst="rect">
            <a:avLst/>
          </a:prstGeom>
          <a:noFill/>
        </p:spPr>
        <p:txBody>
          <a:bodyPr wrap="none" rtlCol="0">
            <a:spAutoFit/>
          </a:bodyPr>
          <a:lstStyle/>
          <a:p>
            <a:r>
              <a:rPr lang="en-US" dirty="0"/>
              <a:t>10 years post-harvest</a:t>
            </a:r>
          </a:p>
          <a:p>
            <a:r>
              <a:rPr lang="en-US" dirty="0"/>
              <a:t>9 sites</a:t>
            </a:r>
          </a:p>
          <a:p>
            <a:r>
              <a:rPr lang="en-US" dirty="0"/>
              <a:t>300 points per site sampled to 1m</a:t>
            </a:r>
          </a:p>
        </p:txBody>
      </p:sp>
      <p:cxnSp>
        <p:nvCxnSpPr>
          <p:cNvPr id="8" name="Straight Connector 7">
            <a:extLst>
              <a:ext uri="{FF2B5EF4-FFF2-40B4-BE49-F238E27FC236}">
                <a16:creationId xmlns:a16="http://schemas.microsoft.com/office/drawing/2014/main" id="{8B4BE071-ADBE-1A17-7EC6-63F81B5DD8EF}"/>
              </a:ext>
            </a:extLst>
          </p:cNvPr>
          <p:cNvCxnSpPr>
            <a:cxnSpLocks/>
          </p:cNvCxnSpPr>
          <p:nvPr/>
        </p:nvCxnSpPr>
        <p:spPr>
          <a:xfrm>
            <a:off x="1898073" y="4218764"/>
            <a:ext cx="5874327" cy="0"/>
          </a:xfrm>
          <a:prstGeom prst="line">
            <a:avLst/>
          </a:prstGeom>
          <a:ln w="63500">
            <a:solidFill>
              <a:srgbClr val="00B050"/>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359E0192-5909-C318-F16C-D34B4C21306A}"/>
              </a:ext>
            </a:extLst>
          </p:cNvPr>
          <p:cNvSpPr txBox="1"/>
          <p:nvPr/>
        </p:nvSpPr>
        <p:spPr>
          <a:xfrm>
            <a:off x="761608" y="5743036"/>
            <a:ext cx="7618624" cy="369332"/>
          </a:xfrm>
          <a:prstGeom prst="rect">
            <a:avLst/>
          </a:prstGeom>
          <a:noFill/>
        </p:spPr>
        <p:txBody>
          <a:bodyPr wrap="none" rtlCol="0">
            <a:spAutoFit/>
          </a:bodyPr>
          <a:lstStyle/>
          <a:p>
            <a:r>
              <a:rPr lang="en-US" dirty="0">
                <a:latin typeface="Lao MN" pitchFamily="2" charset="0"/>
                <a:cs typeface="Lao MN" pitchFamily="2" charset="0"/>
              </a:rPr>
              <a:t>10y results Weyerhaeuser Soil Carbon Study. Holub et al. 2023 NAFSC</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1"/>
          <p:cNvSpPr/>
          <p:nvPr/>
        </p:nvSpPr>
        <p:spPr>
          <a:xfrm>
            <a:off x="457200" y="685800"/>
            <a:ext cx="8228520" cy="684720"/>
          </a:xfrm>
          <a:prstGeom prst="rect">
            <a:avLst/>
          </a:prstGeom>
          <a:noFill/>
          <a:ln>
            <a:noFill/>
          </a:ln>
        </p:spPr>
        <p:style>
          <a:lnRef idx="0">
            <a:scrgbClr r="0" g="0" b="0"/>
          </a:lnRef>
          <a:fillRef idx="0">
            <a:scrgbClr r="0" g="0" b="0"/>
          </a:fillRef>
          <a:effectRef idx="0">
            <a:scrgbClr r="0" g="0" b="0"/>
          </a:effectRef>
          <a:fontRef idx="minor"/>
        </p:style>
        <p:txBody>
          <a:bodyPr/>
          <a:lstStyle/>
          <a:p>
            <a:endParaRPr lang="en-US"/>
          </a:p>
        </p:txBody>
      </p:sp>
      <p:sp>
        <p:nvSpPr>
          <p:cNvPr id="93" name="CustomShape 3"/>
          <p:cNvSpPr/>
          <p:nvPr/>
        </p:nvSpPr>
        <p:spPr>
          <a:xfrm>
            <a:off x="457200" y="1371600"/>
            <a:ext cx="8228520" cy="4723200"/>
          </a:xfrm>
          <a:prstGeom prst="rect">
            <a:avLst/>
          </a:prstGeom>
          <a:noFill/>
          <a:ln>
            <a:noFill/>
          </a:ln>
        </p:spPr>
        <p:style>
          <a:lnRef idx="0">
            <a:scrgbClr r="0" g="0" b="0"/>
          </a:lnRef>
          <a:fillRef idx="0">
            <a:scrgbClr r="0" g="0" b="0"/>
          </a:fillRef>
          <a:effectRef idx="0">
            <a:scrgbClr r="0" g="0" b="0"/>
          </a:effectRef>
          <a:fontRef idx="minor"/>
        </p:style>
        <p:txBody>
          <a:bodyPr/>
          <a:lstStyle/>
          <a:p>
            <a:endParaRPr lang="en-US"/>
          </a:p>
        </p:txBody>
      </p:sp>
      <p:sp>
        <p:nvSpPr>
          <p:cNvPr id="10" name="CustomShape 4">
            <a:extLst>
              <a:ext uri="{FF2B5EF4-FFF2-40B4-BE49-F238E27FC236}">
                <a16:creationId xmlns:a16="http://schemas.microsoft.com/office/drawing/2014/main" id="{2026B549-FACF-4646-B5DF-A945FE471BEC}"/>
              </a:ext>
            </a:extLst>
          </p:cNvPr>
          <p:cNvSpPr/>
          <p:nvPr/>
        </p:nvSpPr>
        <p:spPr>
          <a:xfrm>
            <a:off x="5787720" y="182520"/>
            <a:ext cx="2780280" cy="363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oAutofit/>
          </a:bodyPr>
          <a:lstStyle/>
          <a:p>
            <a:pPr algn="r">
              <a:lnSpc>
                <a:spcPct val="100000"/>
              </a:lnSpc>
            </a:pPr>
            <a:r>
              <a:rPr lang="en-US" sz="1800" b="1" strike="noStrike" spc="-1" dirty="0">
                <a:latin typeface="Arial"/>
                <a:ea typeface="DejaVu Sans"/>
              </a:rPr>
              <a:t>Hypotheses or Objectives</a:t>
            </a:r>
            <a:endParaRPr lang="en-US" sz="1800" b="0" strike="noStrike" spc="-1" dirty="0">
              <a:latin typeface="Arial"/>
            </a:endParaRPr>
          </a:p>
        </p:txBody>
      </p:sp>
      <p:sp>
        <p:nvSpPr>
          <p:cNvPr id="3" name="CustomShape 1">
            <a:extLst>
              <a:ext uri="{FF2B5EF4-FFF2-40B4-BE49-F238E27FC236}">
                <a16:creationId xmlns:a16="http://schemas.microsoft.com/office/drawing/2014/main" id="{966ED408-C921-A599-08B6-8444971DC659}"/>
              </a:ext>
            </a:extLst>
          </p:cNvPr>
          <p:cNvSpPr/>
          <p:nvPr/>
        </p:nvSpPr>
        <p:spPr>
          <a:xfrm>
            <a:off x="2514600" y="6356520"/>
            <a:ext cx="411372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200" b="0" strike="noStrike" spc="-1" dirty="0">
                <a:solidFill>
                  <a:srgbClr val="8B8B8B"/>
                </a:solidFill>
                <a:latin typeface="Arial"/>
                <a:ea typeface="DejaVu Sans"/>
              </a:rPr>
              <a:t>Center for Advanced Forestry Systems 2024 IAB Meeting</a:t>
            </a:r>
            <a:endParaRPr lang="en-US" sz="1200" b="0" strike="noStrike" spc="-1" dirty="0">
              <a:latin typeface="Arial"/>
            </a:endParaRPr>
          </a:p>
        </p:txBody>
      </p:sp>
      <p:sp>
        <p:nvSpPr>
          <p:cNvPr id="5" name="TextBox 4">
            <a:extLst>
              <a:ext uri="{FF2B5EF4-FFF2-40B4-BE49-F238E27FC236}">
                <a16:creationId xmlns:a16="http://schemas.microsoft.com/office/drawing/2014/main" id="{5E151069-E67A-17F1-DC3B-81591CD2CB0D}"/>
              </a:ext>
            </a:extLst>
          </p:cNvPr>
          <p:cNvSpPr txBox="1"/>
          <p:nvPr/>
        </p:nvSpPr>
        <p:spPr>
          <a:xfrm>
            <a:off x="457200" y="1632240"/>
            <a:ext cx="8360182" cy="3139321"/>
          </a:xfrm>
          <a:prstGeom prst="rect">
            <a:avLst/>
          </a:prstGeom>
          <a:noFill/>
        </p:spPr>
        <p:txBody>
          <a:bodyPr wrap="square">
            <a:spAutoFit/>
          </a:bodyPr>
          <a:lstStyle/>
          <a:p>
            <a:pPr marL="0" indent="0">
              <a:buNone/>
            </a:pPr>
            <a:r>
              <a:rPr lang="en-US" b="1" i="1" dirty="0">
                <a:latin typeface="Lao MN" pitchFamily="2" charset="0"/>
                <a:cs typeface="Lao MN" pitchFamily="2" charset="0"/>
              </a:rPr>
              <a:t>Determine the mechanisms of resistance and resilience in SOC severe disturbances across a wide range of soils and forest types.</a:t>
            </a:r>
          </a:p>
          <a:p>
            <a:pPr marL="0" indent="0">
              <a:buNone/>
            </a:pPr>
            <a:endParaRPr lang="en-US" b="1" i="1" dirty="0">
              <a:latin typeface="Lao MN" pitchFamily="2" charset="0"/>
              <a:cs typeface="Lao MN" pitchFamily="2" charset="0"/>
            </a:endParaRPr>
          </a:p>
          <a:p>
            <a:pPr marL="0" indent="0">
              <a:buNone/>
            </a:pPr>
            <a:r>
              <a:rPr lang="en-US" b="1" i="1" dirty="0">
                <a:latin typeface="Lao MN" pitchFamily="2" charset="0"/>
                <a:cs typeface="Lao MN" pitchFamily="2" charset="0"/>
              </a:rPr>
              <a:t>Resistance: </a:t>
            </a:r>
            <a:r>
              <a:rPr lang="en-US" dirty="0">
                <a:latin typeface="Lao MN" pitchFamily="2" charset="0"/>
                <a:cs typeface="Lao MN" pitchFamily="2" charset="0"/>
              </a:rPr>
              <a:t>We hypothesize that those forests that initially have a </a:t>
            </a:r>
            <a:r>
              <a:rPr lang="en-US" b="1" u="sng" dirty="0">
                <a:latin typeface="Lao MN" pitchFamily="2" charset="0"/>
                <a:cs typeface="Lao MN" pitchFamily="2" charset="0"/>
              </a:rPr>
              <a:t>higher proportion of mineral and aggregate stabilized </a:t>
            </a:r>
            <a:r>
              <a:rPr lang="en-US" dirty="0">
                <a:latin typeface="Lao MN" pitchFamily="2" charset="0"/>
                <a:cs typeface="Lao MN" pitchFamily="2" charset="0"/>
              </a:rPr>
              <a:t>SOC will </a:t>
            </a:r>
            <a:r>
              <a:rPr lang="en-US" b="1" u="sng" dirty="0">
                <a:latin typeface="Lao MN" pitchFamily="2" charset="0"/>
                <a:cs typeface="Lao MN" pitchFamily="2" charset="0"/>
              </a:rPr>
              <a:t>resist changes </a:t>
            </a:r>
            <a:r>
              <a:rPr lang="en-US" dirty="0">
                <a:latin typeface="Lao MN" pitchFamily="2" charset="0"/>
                <a:cs typeface="Lao MN" pitchFamily="2" charset="0"/>
              </a:rPr>
              <a:t>associated with loss of aboveground biomass </a:t>
            </a:r>
          </a:p>
          <a:p>
            <a:pPr marL="0" indent="0">
              <a:buNone/>
            </a:pPr>
            <a:endParaRPr lang="en-US" dirty="0">
              <a:latin typeface="Lao MN" pitchFamily="2" charset="0"/>
              <a:cs typeface="Lao MN" pitchFamily="2" charset="0"/>
            </a:endParaRPr>
          </a:p>
          <a:p>
            <a:pPr marL="0" indent="0">
              <a:buNone/>
            </a:pPr>
            <a:r>
              <a:rPr lang="en-US" b="1" i="1" dirty="0">
                <a:latin typeface="Lao MN" pitchFamily="2" charset="0"/>
                <a:cs typeface="Lao MN" pitchFamily="2" charset="0"/>
              </a:rPr>
              <a:t>Resilience: </a:t>
            </a:r>
            <a:r>
              <a:rPr lang="en-US" dirty="0">
                <a:latin typeface="Lao MN" pitchFamily="2" charset="0"/>
                <a:cs typeface="Lao MN" pitchFamily="2" charset="0"/>
              </a:rPr>
              <a:t>We hypothesize that 1) increased </a:t>
            </a:r>
            <a:r>
              <a:rPr lang="en-US" b="1" u="sng" dirty="0">
                <a:latin typeface="Lao MN" pitchFamily="2" charset="0"/>
                <a:cs typeface="Lao MN" pitchFamily="2" charset="0"/>
              </a:rPr>
              <a:t>inputs of dead biomass </a:t>
            </a:r>
            <a:r>
              <a:rPr lang="en-US" dirty="0">
                <a:latin typeface="Lao MN" pitchFamily="2" charset="0"/>
                <a:cs typeface="Lao MN" pitchFamily="2" charset="0"/>
              </a:rPr>
              <a:t>(roots, stumps, and harvest residues) created because of the disturbance; and/or 2) a </a:t>
            </a:r>
            <a:r>
              <a:rPr lang="en-US" b="1" u="sng" dirty="0">
                <a:latin typeface="Lao MN" pitchFamily="2" charset="0"/>
                <a:cs typeface="Lao MN" pitchFamily="2" charset="0"/>
              </a:rPr>
              <a:t>higher rate of stabilization </a:t>
            </a:r>
            <a:r>
              <a:rPr lang="en-US" dirty="0">
                <a:latin typeface="Lao MN" pitchFamily="2" charset="0"/>
                <a:cs typeface="Lao MN" pitchFamily="2" charset="0"/>
              </a:rPr>
              <a:t>of the C that is available will impart resilience to losses of aboveground biomass</a:t>
            </a:r>
          </a:p>
        </p:txBody>
      </p:sp>
    </p:spTree>
    <p:extLst>
      <p:ext uri="{BB962C8B-B14F-4D97-AF65-F5344CB8AC3E}">
        <p14:creationId xmlns:p14="http://schemas.microsoft.com/office/powerpoint/2010/main" val="2188634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1"/>
          <p:cNvSpPr/>
          <p:nvPr/>
        </p:nvSpPr>
        <p:spPr>
          <a:xfrm>
            <a:off x="457200" y="685800"/>
            <a:ext cx="8228520" cy="684720"/>
          </a:xfrm>
          <a:prstGeom prst="rect">
            <a:avLst/>
          </a:prstGeom>
          <a:noFill/>
          <a:ln>
            <a:noFill/>
          </a:ln>
        </p:spPr>
        <p:style>
          <a:lnRef idx="0">
            <a:scrgbClr r="0" g="0" b="0"/>
          </a:lnRef>
          <a:fillRef idx="0">
            <a:scrgbClr r="0" g="0" b="0"/>
          </a:fillRef>
          <a:effectRef idx="0">
            <a:scrgbClr r="0" g="0" b="0"/>
          </a:effectRef>
          <a:fontRef idx="minor"/>
        </p:style>
        <p:txBody>
          <a:bodyPr/>
          <a:lstStyle/>
          <a:p>
            <a:endParaRPr lang="en-US"/>
          </a:p>
        </p:txBody>
      </p:sp>
      <p:sp>
        <p:nvSpPr>
          <p:cNvPr id="93" name="CustomShape 3"/>
          <p:cNvSpPr/>
          <p:nvPr/>
        </p:nvSpPr>
        <p:spPr>
          <a:xfrm>
            <a:off x="457200" y="1371600"/>
            <a:ext cx="8228520" cy="4723200"/>
          </a:xfrm>
          <a:prstGeom prst="rect">
            <a:avLst/>
          </a:prstGeom>
          <a:noFill/>
          <a:ln>
            <a:noFill/>
          </a:ln>
        </p:spPr>
        <p:style>
          <a:lnRef idx="0">
            <a:scrgbClr r="0" g="0" b="0"/>
          </a:lnRef>
          <a:fillRef idx="0">
            <a:scrgbClr r="0" g="0" b="0"/>
          </a:fillRef>
          <a:effectRef idx="0">
            <a:scrgbClr r="0" g="0" b="0"/>
          </a:effectRef>
          <a:fontRef idx="minor"/>
        </p:style>
        <p:txBody>
          <a:bodyPr/>
          <a:lstStyle/>
          <a:p>
            <a:endParaRPr lang="en-US"/>
          </a:p>
        </p:txBody>
      </p:sp>
      <p:grpSp>
        <p:nvGrpSpPr>
          <p:cNvPr id="2" name="Group 1">
            <a:extLst>
              <a:ext uri="{FF2B5EF4-FFF2-40B4-BE49-F238E27FC236}">
                <a16:creationId xmlns:a16="http://schemas.microsoft.com/office/drawing/2014/main" id="{07ED1770-3752-454C-AE54-45CE925FF0FA}"/>
              </a:ext>
            </a:extLst>
          </p:cNvPr>
          <p:cNvGrpSpPr/>
          <p:nvPr/>
        </p:nvGrpSpPr>
        <p:grpSpPr>
          <a:xfrm>
            <a:off x="-1274017" y="-41555"/>
            <a:ext cx="7754356" cy="3680842"/>
            <a:chOff x="-2012247" y="-327438"/>
            <a:chExt cx="9299257" cy="5059649"/>
          </a:xfrm>
        </p:grpSpPr>
        <p:pic>
          <p:nvPicPr>
            <p:cNvPr id="3" name="Picture 2" descr="A picture containing person, dark, green, person&#10;&#10;Description automatically generated">
              <a:extLst>
                <a:ext uri="{FF2B5EF4-FFF2-40B4-BE49-F238E27FC236}">
                  <a16:creationId xmlns:a16="http://schemas.microsoft.com/office/drawing/2014/main" id="{150CE2DC-3D0F-4C47-A84D-263BAA5C99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2247" y="-327438"/>
              <a:ext cx="7196446" cy="4526106"/>
            </a:xfrm>
            <a:prstGeom prst="rect">
              <a:avLst/>
            </a:prstGeom>
          </p:spPr>
        </p:pic>
        <p:pic>
          <p:nvPicPr>
            <p:cNvPr id="5" name="Picture 4" descr="A picture containing jumping, air, dark, board&#10;&#10;Description automatically generated">
              <a:extLst>
                <a:ext uri="{FF2B5EF4-FFF2-40B4-BE49-F238E27FC236}">
                  <a16:creationId xmlns:a16="http://schemas.microsoft.com/office/drawing/2014/main" id="{FD2778FE-ED7F-E341-9A01-40D2E68A38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2250" y="43193"/>
              <a:ext cx="5954760" cy="4355938"/>
            </a:xfrm>
            <a:prstGeom prst="rect">
              <a:avLst/>
            </a:prstGeom>
          </p:spPr>
        </p:pic>
        <p:sp>
          <p:nvSpPr>
            <p:cNvPr id="6" name="TextBox 5">
              <a:extLst>
                <a:ext uri="{FF2B5EF4-FFF2-40B4-BE49-F238E27FC236}">
                  <a16:creationId xmlns:a16="http://schemas.microsoft.com/office/drawing/2014/main" id="{BF26CA15-278C-504C-9161-0ACDFB8C3EA2}"/>
                </a:ext>
              </a:extLst>
            </p:cNvPr>
            <p:cNvSpPr txBox="1"/>
            <p:nvPr/>
          </p:nvSpPr>
          <p:spPr>
            <a:xfrm>
              <a:off x="457200" y="3688548"/>
              <a:ext cx="1890073" cy="507680"/>
            </a:xfrm>
            <a:prstGeom prst="rect">
              <a:avLst/>
            </a:prstGeom>
            <a:noFill/>
          </p:spPr>
          <p:txBody>
            <a:bodyPr wrap="none" rtlCol="0">
              <a:spAutoFit/>
            </a:bodyPr>
            <a:lstStyle/>
            <a:p>
              <a:r>
                <a:rPr lang="en-US" dirty="0">
                  <a:latin typeface="Trebuchet MS" panose="020B0703020202090204" pitchFamily="34" charset="0"/>
                </a:rPr>
                <a:t>United States</a:t>
              </a:r>
            </a:p>
          </p:txBody>
        </p:sp>
        <p:sp>
          <p:nvSpPr>
            <p:cNvPr id="11" name="TextBox 10">
              <a:extLst>
                <a:ext uri="{FF2B5EF4-FFF2-40B4-BE49-F238E27FC236}">
                  <a16:creationId xmlns:a16="http://schemas.microsoft.com/office/drawing/2014/main" id="{9A12FA2C-9041-0A43-98B2-BF323D3B586E}"/>
                </a:ext>
              </a:extLst>
            </p:cNvPr>
            <p:cNvSpPr txBox="1"/>
            <p:nvPr/>
          </p:nvSpPr>
          <p:spPr>
            <a:xfrm>
              <a:off x="2255831" y="4224531"/>
              <a:ext cx="1820868" cy="507680"/>
            </a:xfrm>
            <a:prstGeom prst="rect">
              <a:avLst/>
            </a:prstGeom>
            <a:noFill/>
          </p:spPr>
          <p:txBody>
            <a:bodyPr wrap="none" rtlCol="0">
              <a:spAutoFit/>
            </a:bodyPr>
            <a:lstStyle/>
            <a:p>
              <a:r>
                <a:rPr lang="en-US" dirty="0">
                  <a:latin typeface="Trebuchet MS" panose="020B0703020202090204" pitchFamily="34" charset="0"/>
                </a:rPr>
                <a:t>New Zealand</a:t>
              </a:r>
            </a:p>
          </p:txBody>
        </p:sp>
      </p:grpSp>
      <p:grpSp>
        <p:nvGrpSpPr>
          <p:cNvPr id="7" name="Group 6">
            <a:extLst>
              <a:ext uri="{FF2B5EF4-FFF2-40B4-BE49-F238E27FC236}">
                <a16:creationId xmlns:a16="http://schemas.microsoft.com/office/drawing/2014/main" id="{E2C4F508-8967-3F4E-A1EE-9E7D948F02AC}"/>
              </a:ext>
            </a:extLst>
          </p:cNvPr>
          <p:cNvGrpSpPr/>
          <p:nvPr/>
        </p:nvGrpSpPr>
        <p:grpSpPr>
          <a:xfrm>
            <a:off x="1973591" y="3733200"/>
            <a:ext cx="4870606" cy="2453692"/>
            <a:chOff x="1220129" y="4003734"/>
            <a:chExt cx="6821692" cy="2741722"/>
          </a:xfrm>
        </p:grpSpPr>
        <p:sp>
          <p:nvSpPr>
            <p:cNvPr id="12" name="TextBox 11">
              <a:extLst>
                <a:ext uri="{FF2B5EF4-FFF2-40B4-BE49-F238E27FC236}">
                  <a16:creationId xmlns:a16="http://schemas.microsoft.com/office/drawing/2014/main" id="{4CA139A5-0736-A44D-94F1-BD83D6241795}"/>
                </a:ext>
              </a:extLst>
            </p:cNvPr>
            <p:cNvSpPr txBox="1"/>
            <p:nvPr/>
          </p:nvSpPr>
          <p:spPr>
            <a:xfrm>
              <a:off x="1220129" y="5816911"/>
              <a:ext cx="3457041" cy="653420"/>
            </a:xfrm>
            <a:prstGeom prst="rect">
              <a:avLst/>
            </a:prstGeom>
            <a:noFill/>
          </p:spPr>
          <p:txBody>
            <a:bodyPr wrap="square" rtlCol="0">
              <a:spAutoFit/>
            </a:bodyPr>
            <a:lstStyle/>
            <a:p>
              <a:pPr algn="ctr"/>
              <a:r>
                <a:rPr lang="en-US" sz="1600" dirty="0">
                  <a:latin typeface="Trebuchet MS" panose="020B0703020202090204" pitchFamily="34" charset="0"/>
                </a:rPr>
                <a:t>OM0 - Tree boles removed.</a:t>
              </a:r>
            </a:p>
          </p:txBody>
        </p:sp>
        <p:sp>
          <p:nvSpPr>
            <p:cNvPr id="13" name="TextBox 12">
              <a:extLst>
                <a:ext uri="{FF2B5EF4-FFF2-40B4-BE49-F238E27FC236}">
                  <a16:creationId xmlns:a16="http://schemas.microsoft.com/office/drawing/2014/main" id="{0956FBD8-9AC1-C94D-82DB-179C38CA3662}"/>
                </a:ext>
              </a:extLst>
            </p:cNvPr>
            <p:cNvSpPr txBox="1"/>
            <p:nvPr/>
          </p:nvSpPr>
          <p:spPr>
            <a:xfrm>
              <a:off x="4584780" y="5816911"/>
              <a:ext cx="3457041" cy="928545"/>
            </a:xfrm>
            <a:prstGeom prst="rect">
              <a:avLst/>
            </a:prstGeom>
            <a:noFill/>
          </p:spPr>
          <p:txBody>
            <a:bodyPr wrap="square" rtlCol="0">
              <a:spAutoFit/>
            </a:bodyPr>
            <a:lstStyle/>
            <a:p>
              <a:pPr algn="ctr"/>
              <a:r>
                <a:rPr lang="en-US" sz="1600" dirty="0">
                  <a:latin typeface="Trebuchet MS" panose="020B0703020202090204" pitchFamily="34" charset="0"/>
                </a:rPr>
                <a:t>OM2 – All aboveground biomass removed. Bare soil exposed.</a:t>
              </a:r>
            </a:p>
          </p:txBody>
        </p:sp>
        <p:pic>
          <p:nvPicPr>
            <p:cNvPr id="14" name="Picture 13" descr="A picture containing food&#10;&#10;Description automatically generated">
              <a:extLst>
                <a:ext uri="{FF2B5EF4-FFF2-40B4-BE49-F238E27FC236}">
                  <a16:creationId xmlns:a16="http://schemas.microsoft.com/office/drawing/2014/main" id="{444471DF-EE3A-3042-A46C-7B0CDD628ECB}"/>
                </a:ext>
              </a:extLst>
            </p:cNvPr>
            <p:cNvPicPr>
              <a:picLocks noChangeAspect="1"/>
            </p:cNvPicPr>
            <p:nvPr/>
          </p:nvPicPr>
          <p:blipFill rotWithShape="1">
            <a:blip r:embed="rId5">
              <a:extLst>
                <a:ext uri="{28A0092B-C50C-407E-A947-70E740481C1C}">
                  <a14:useLocalDpi xmlns:a14="http://schemas.microsoft.com/office/drawing/2010/main" val="0"/>
                </a:ext>
              </a:extLst>
            </a:blip>
            <a:srcRect b="65052"/>
            <a:stretch/>
          </p:blipFill>
          <p:spPr>
            <a:xfrm rot="16200000">
              <a:off x="2409186" y="3704651"/>
              <a:ext cx="1307178" cy="2715634"/>
            </a:xfrm>
            <a:prstGeom prst="roundRect">
              <a:avLst/>
            </a:prstGeom>
          </p:spPr>
        </p:pic>
        <p:pic>
          <p:nvPicPr>
            <p:cNvPr id="15" name="Picture 14" descr="A picture containing food&#10;&#10;Description automatically generated">
              <a:extLst>
                <a:ext uri="{FF2B5EF4-FFF2-40B4-BE49-F238E27FC236}">
                  <a16:creationId xmlns:a16="http://schemas.microsoft.com/office/drawing/2014/main" id="{C40ADE2E-B16F-3E4D-A8E7-C4FBC5CA79F6}"/>
                </a:ext>
              </a:extLst>
            </p:cNvPr>
            <p:cNvPicPr>
              <a:picLocks noChangeAspect="1"/>
            </p:cNvPicPr>
            <p:nvPr/>
          </p:nvPicPr>
          <p:blipFill rotWithShape="1">
            <a:blip r:embed="rId5">
              <a:extLst>
                <a:ext uri="{28A0092B-C50C-407E-A947-70E740481C1C}">
                  <a14:useLocalDpi xmlns:a14="http://schemas.microsoft.com/office/drawing/2010/main" val="0"/>
                </a:ext>
              </a:extLst>
            </a:blip>
            <a:srcRect t="54766" b="14035"/>
            <a:stretch/>
          </p:blipFill>
          <p:spPr>
            <a:xfrm rot="16200000">
              <a:off x="5613464" y="3710545"/>
              <a:ext cx="1312196" cy="2708794"/>
            </a:xfrm>
            <a:prstGeom prst="roundRect">
              <a:avLst/>
            </a:prstGeom>
          </p:spPr>
        </p:pic>
        <p:sp>
          <p:nvSpPr>
            <p:cNvPr id="16" name="TextBox 15">
              <a:extLst>
                <a:ext uri="{FF2B5EF4-FFF2-40B4-BE49-F238E27FC236}">
                  <a16:creationId xmlns:a16="http://schemas.microsoft.com/office/drawing/2014/main" id="{A939124B-E417-7342-8F3A-444ACD9CBBEC}"/>
                </a:ext>
              </a:extLst>
            </p:cNvPr>
            <p:cNvSpPr txBox="1"/>
            <p:nvPr/>
          </p:nvSpPr>
          <p:spPr>
            <a:xfrm>
              <a:off x="1704958" y="4003734"/>
              <a:ext cx="5919002" cy="412687"/>
            </a:xfrm>
            <a:prstGeom prst="rect">
              <a:avLst/>
            </a:prstGeom>
            <a:noFill/>
          </p:spPr>
          <p:txBody>
            <a:bodyPr wrap="square" rtlCol="0">
              <a:spAutoFit/>
            </a:bodyPr>
            <a:lstStyle/>
            <a:p>
              <a:pPr algn="ctr"/>
              <a:r>
                <a:rPr lang="en-US" dirty="0">
                  <a:latin typeface="Trebuchet MS" panose="020B0703020202090204" pitchFamily="34" charset="0"/>
                </a:rPr>
                <a:t>Organic Matter Removal Treatments</a:t>
              </a:r>
            </a:p>
          </p:txBody>
        </p:sp>
      </p:grpSp>
      <p:grpSp>
        <p:nvGrpSpPr>
          <p:cNvPr id="49" name="Group 48">
            <a:extLst>
              <a:ext uri="{FF2B5EF4-FFF2-40B4-BE49-F238E27FC236}">
                <a16:creationId xmlns:a16="http://schemas.microsoft.com/office/drawing/2014/main" id="{A80BA8E4-E942-3549-AC24-399F2C237044}"/>
              </a:ext>
            </a:extLst>
          </p:cNvPr>
          <p:cNvGrpSpPr/>
          <p:nvPr/>
        </p:nvGrpSpPr>
        <p:grpSpPr>
          <a:xfrm>
            <a:off x="4535657" y="1392971"/>
            <a:ext cx="4423106" cy="1290807"/>
            <a:chOff x="4427978" y="780131"/>
            <a:chExt cx="4651195" cy="1179607"/>
          </a:xfrm>
        </p:grpSpPr>
        <p:grpSp>
          <p:nvGrpSpPr>
            <p:cNvPr id="50" name="Group 49">
              <a:extLst>
                <a:ext uri="{FF2B5EF4-FFF2-40B4-BE49-F238E27FC236}">
                  <a16:creationId xmlns:a16="http://schemas.microsoft.com/office/drawing/2014/main" id="{9CCCEE45-1E52-7A4D-B482-6933673295BB}"/>
                </a:ext>
              </a:extLst>
            </p:cNvPr>
            <p:cNvGrpSpPr/>
            <p:nvPr/>
          </p:nvGrpSpPr>
          <p:grpSpPr>
            <a:xfrm>
              <a:off x="4427978" y="1151059"/>
              <a:ext cx="4651195" cy="808679"/>
              <a:chOff x="195986" y="4986337"/>
              <a:chExt cx="11150671" cy="1278708"/>
            </a:xfrm>
          </p:grpSpPr>
          <p:sp>
            <p:nvSpPr>
              <p:cNvPr id="55" name="Right Arrow 54">
                <a:extLst>
                  <a:ext uri="{FF2B5EF4-FFF2-40B4-BE49-F238E27FC236}">
                    <a16:creationId xmlns:a16="http://schemas.microsoft.com/office/drawing/2014/main" id="{E1BD0408-E34D-104B-A337-10F35D776F1E}"/>
                  </a:ext>
                </a:extLst>
              </p:cNvPr>
              <p:cNvSpPr/>
              <p:nvPr/>
            </p:nvSpPr>
            <p:spPr>
              <a:xfrm>
                <a:off x="845344" y="4986337"/>
                <a:ext cx="10501313" cy="874395"/>
              </a:xfrm>
              <a:prstGeom prst="rightArrow">
                <a:avLst/>
              </a:prstGeom>
              <a:solidFill>
                <a:srgbClr val="E58C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TextBox 55">
                <a:extLst>
                  <a:ext uri="{FF2B5EF4-FFF2-40B4-BE49-F238E27FC236}">
                    <a16:creationId xmlns:a16="http://schemas.microsoft.com/office/drawing/2014/main" id="{673AE8AE-0742-E143-B100-8465FC2F1D00}"/>
                  </a:ext>
                </a:extLst>
              </p:cNvPr>
              <p:cNvSpPr txBox="1"/>
              <p:nvPr/>
            </p:nvSpPr>
            <p:spPr>
              <a:xfrm>
                <a:off x="195986" y="5864779"/>
                <a:ext cx="2877349" cy="400266"/>
              </a:xfrm>
              <a:prstGeom prst="rect">
                <a:avLst/>
              </a:prstGeom>
              <a:noFill/>
            </p:spPr>
            <p:txBody>
              <a:bodyPr wrap="square" rtlCol="0">
                <a:spAutoFit/>
              </a:bodyPr>
              <a:lstStyle/>
              <a:p>
                <a:pPr algn="ctr"/>
                <a:r>
                  <a:rPr lang="en-US" sz="1200" dirty="0">
                    <a:latin typeface="Trebuchet MS" panose="020B0703020202090204" pitchFamily="34" charset="0"/>
                  </a:rPr>
                  <a:t>Pre-harvest</a:t>
                </a:r>
              </a:p>
            </p:txBody>
          </p:sp>
          <p:sp>
            <p:nvSpPr>
              <p:cNvPr id="57" name="TextBox 56">
                <a:extLst>
                  <a:ext uri="{FF2B5EF4-FFF2-40B4-BE49-F238E27FC236}">
                    <a16:creationId xmlns:a16="http://schemas.microsoft.com/office/drawing/2014/main" id="{BFD00490-DBC6-824F-9EDD-C60C99FD3357}"/>
                  </a:ext>
                </a:extLst>
              </p:cNvPr>
              <p:cNvSpPr txBox="1"/>
              <p:nvPr/>
            </p:nvSpPr>
            <p:spPr>
              <a:xfrm>
                <a:off x="3719040" y="5817696"/>
                <a:ext cx="2402356" cy="400266"/>
              </a:xfrm>
              <a:prstGeom prst="rect">
                <a:avLst/>
              </a:prstGeom>
              <a:noFill/>
            </p:spPr>
            <p:txBody>
              <a:bodyPr wrap="square" rtlCol="0">
                <a:spAutoFit/>
              </a:bodyPr>
              <a:lstStyle/>
              <a:p>
                <a:pPr algn="ctr"/>
                <a:r>
                  <a:rPr lang="en-US" sz="1200" dirty="0">
                    <a:latin typeface="Trebuchet MS" panose="020B0703020202090204" pitchFamily="34" charset="0"/>
                  </a:rPr>
                  <a:t>5 years</a:t>
                </a:r>
              </a:p>
            </p:txBody>
          </p:sp>
          <p:sp>
            <p:nvSpPr>
              <p:cNvPr id="58" name="Rectangle 57">
                <a:extLst>
                  <a:ext uri="{FF2B5EF4-FFF2-40B4-BE49-F238E27FC236}">
                    <a16:creationId xmlns:a16="http://schemas.microsoft.com/office/drawing/2014/main" id="{CF0154B2-184F-8B48-8087-23A3D42985B6}"/>
                  </a:ext>
                </a:extLst>
              </p:cNvPr>
              <p:cNvSpPr/>
              <p:nvPr/>
            </p:nvSpPr>
            <p:spPr>
              <a:xfrm>
                <a:off x="845341" y="5186123"/>
                <a:ext cx="225317" cy="4670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TextBox 58">
                <a:extLst>
                  <a:ext uri="{FF2B5EF4-FFF2-40B4-BE49-F238E27FC236}">
                    <a16:creationId xmlns:a16="http://schemas.microsoft.com/office/drawing/2014/main" id="{BD1128CF-FB9E-BC4B-B3F7-CFA3CE94D346}"/>
                  </a:ext>
                </a:extLst>
              </p:cNvPr>
              <p:cNvSpPr txBox="1"/>
              <p:nvPr/>
            </p:nvSpPr>
            <p:spPr>
              <a:xfrm>
                <a:off x="5977613" y="5847365"/>
                <a:ext cx="2402356" cy="400266"/>
              </a:xfrm>
              <a:prstGeom prst="rect">
                <a:avLst/>
              </a:prstGeom>
              <a:noFill/>
            </p:spPr>
            <p:txBody>
              <a:bodyPr wrap="square" rtlCol="0">
                <a:spAutoFit/>
              </a:bodyPr>
              <a:lstStyle/>
              <a:p>
                <a:pPr algn="ctr"/>
                <a:r>
                  <a:rPr lang="en-US" sz="1200" dirty="0">
                    <a:latin typeface="Trebuchet MS" panose="020B0703020202090204" pitchFamily="34" charset="0"/>
                  </a:rPr>
                  <a:t>15 years</a:t>
                </a:r>
              </a:p>
            </p:txBody>
          </p:sp>
          <p:sp>
            <p:nvSpPr>
              <p:cNvPr id="60" name="TextBox 59">
                <a:extLst>
                  <a:ext uri="{FF2B5EF4-FFF2-40B4-BE49-F238E27FC236}">
                    <a16:creationId xmlns:a16="http://schemas.microsoft.com/office/drawing/2014/main" id="{1D16DCFF-C3CA-C344-B315-85CCF31E06C1}"/>
                  </a:ext>
                </a:extLst>
              </p:cNvPr>
              <p:cNvSpPr txBox="1"/>
              <p:nvPr/>
            </p:nvSpPr>
            <p:spPr>
              <a:xfrm>
                <a:off x="8398529" y="5837532"/>
                <a:ext cx="2402356" cy="400266"/>
              </a:xfrm>
              <a:prstGeom prst="rect">
                <a:avLst/>
              </a:prstGeom>
              <a:noFill/>
            </p:spPr>
            <p:txBody>
              <a:bodyPr wrap="square" rtlCol="0">
                <a:spAutoFit/>
              </a:bodyPr>
              <a:lstStyle/>
              <a:p>
                <a:pPr algn="ctr"/>
                <a:r>
                  <a:rPr lang="en-US" sz="1200" dirty="0">
                    <a:latin typeface="Trebuchet MS" panose="020B0703020202090204" pitchFamily="34" charset="0"/>
                  </a:rPr>
                  <a:t>25 years</a:t>
                </a:r>
              </a:p>
            </p:txBody>
          </p:sp>
        </p:grpSp>
        <p:sp>
          <p:nvSpPr>
            <p:cNvPr id="51" name="Rectangle 50">
              <a:extLst>
                <a:ext uri="{FF2B5EF4-FFF2-40B4-BE49-F238E27FC236}">
                  <a16:creationId xmlns:a16="http://schemas.microsoft.com/office/drawing/2014/main" id="{0522BA74-1B2E-444B-BA8A-CE0EAC8FB849}"/>
                </a:ext>
              </a:extLst>
            </p:cNvPr>
            <p:cNvSpPr/>
            <p:nvPr/>
          </p:nvSpPr>
          <p:spPr>
            <a:xfrm>
              <a:off x="6360894" y="1291929"/>
              <a:ext cx="93985" cy="29535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Rectangle 51">
              <a:extLst>
                <a:ext uri="{FF2B5EF4-FFF2-40B4-BE49-F238E27FC236}">
                  <a16:creationId xmlns:a16="http://schemas.microsoft.com/office/drawing/2014/main" id="{22504F49-6184-FC46-B26C-CFB4850C2072}"/>
                </a:ext>
              </a:extLst>
            </p:cNvPr>
            <p:cNvSpPr/>
            <p:nvPr/>
          </p:nvSpPr>
          <p:spPr>
            <a:xfrm>
              <a:off x="7293668" y="1281072"/>
              <a:ext cx="93985" cy="29535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Rectangle 52">
              <a:extLst>
                <a:ext uri="{FF2B5EF4-FFF2-40B4-BE49-F238E27FC236}">
                  <a16:creationId xmlns:a16="http://schemas.microsoft.com/office/drawing/2014/main" id="{98424A67-A336-7E4C-8334-EC144A89E263}"/>
                </a:ext>
              </a:extLst>
            </p:cNvPr>
            <p:cNvSpPr/>
            <p:nvPr/>
          </p:nvSpPr>
          <p:spPr>
            <a:xfrm>
              <a:off x="8318323" y="1277410"/>
              <a:ext cx="93985" cy="29535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TextBox 53">
              <a:extLst>
                <a:ext uri="{FF2B5EF4-FFF2-40B4-BE49-F238E27FC236}">
                  <a16:creationId xmlns:a16="http://schemas.microsoft.com/office/drawing/2014/main" id="{F5F4DC66-8C54-694F-9539-B432728FC41D}"/>
                </a:ext>
              </a:extLst>
            </p:cNvPr>
            <p:cNvSpPr txBox="1"/>
            <p:nvPr/>
          </p:nvSpPr>
          <p:spPr>
            <a:xfrm>
              <a:off x="4698839" y="780131"/>
              <a:ext cx="4226096" cy="337515"/>
            </a:xfrm>
            <a:prstGeom prst="rect">
              <a:avLst/>
            </a:prstGeom>
            <a:noFill/>
          </p:spPr>
          <p:txBody>
            <a:bodyPr wrap="square" rtlCol="0">
              <a:spAutoFit/>
            </a:bodyPr>
            <a:lstStyle/>
            <a:p>
              <a:pPr algn="ctr"/>
              <a:r>
                <a:rPr lang="en-US" dirty="0">
                  <a:latin typeface="Trebuchet MS" panose="020B0703020202090204" pitchFamily="34" charset="0"/>
                </a:rPr>
                <a:t>Soil Sample Timeline</a:t>
              </a:r>
            </a:p>
          </p:txBody>
        </p:sp>
      </p:grpSp>
      <p:sp>
        <p:nvSpPr>
          <p:cNvPr id="31" name="CustomShape 4">
            <a:extLst>
              <a:ext uri="{FF2B5EF4-FFF2-40B4-BE49-F238E27FC236}">
                <a16:creationId xmlns:a16="http://schemas.microsoft.com/office/drawing/2014/main" id="{20ACC58C-B724-B741-B321-56EC537CA163}"/>
              </a:ext>
            </a:extLst>
          </p:cNvPr>
          <p:cNvSpPr/>
          <p:nvPr/>
        </p:nvSpPr>
        <p:spPr>
          <a:xfrm>
            <a:off x="6540840" y="182520"/>
            <a:ext cx="2030400" cy="363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oAutofit/>
          </a:bodyPr>
          <a:lstStyle/>
          <a:p>
            <a:pPr algn="r">
              <a:lnSpc>
                <a:spcPct val="100000"/>
              </a:lnSpc>
            </a:pPr>
            <a:r>
              <a:rPr lang="en-US" sz="1800" b="1" strike="noStrike" spc="-1">
                <a:latin typeface="Arial"/>
                <a:ea typeface="DejaVu Sans"/>
              </a:rPr>
              <a:t>Methods</a:t>
            </a:r>
            <a:endParaRPr lang="en-US" sz="1800" b="0" strike="noStrike" spc="-1">
              <a:latin typeface="Arial"/>
            </a:endParaRPr>
          </a:p>
        </p:txBody>
      </p:sp>
      <p:sp>
        <p:nvSpPr>
          <p:cNvPr id="8" name="CustomShape 1">
            <a:extLst>
              <a:ext uri="{FF2B5EF4-FFF2-40B4-BE49-F238E27FC236}">
                <a16:creationId xmlns:a16="http://schemas.microsoft.com/office/drawing/2014/main" id="{34C63E21-38C2-DD09-9375-9E1AD6F4532A}"/>
              </a:ext>
            </a:extLst>
          </p:cNvPr>
          <p:cNvSpPr/>
          <p:nvPr/>
        </p:nvSpPr>
        <p:spPr>
          <a:xfrm>
            <a:off x="2514600" y="6356520"/>
            <a:ext cx="411372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200" b="0" strike="noStrike" spc="-1" dirty="0">
                <a:solidFill>
                  <a:srgbClr val="8B8B8B"/>
                </a:solidFill>
                <a:latin typeface="Arial"/>
                <a:ea typeface="DejaVu Sans"/>
              </a:rPr>
              <a:t>Center for Advanced Forestry Systems 2024 IAB Meeting</a:t>
            </a:r>
            <a:endParaRPr lang="en-US" sz="1200" b="0" strike="noStrike" spc="-1" dirty="0">
              <a:latin typeface="Arial"/>
            </a:endParaRPr>
          </a:p>
        </p:txBody>
      </p:sp>
    </p:spTree>
    <p:extLst>
      <p:ext uri="{BB962C8B-B14F-4D97-AF65-F5344CB8AC3E}">
        <p14:creationId xmlns:p14="http://schemas.microsoft.com/office/powerpoint/2010/main" val="2778421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1"/>
          <p:cNvSpPr/>
          <p:nvPr/>
        </p:nvSpPr>
        <p:spPr>
          <a:xfrm>
            <a:off x="457200" y="685800"/>
            <a:ext cx="8228520" cy="684720"/>
          </a:xfrm>
          <a:prstGeom prst="rect">
            <a:avLst/>
          </a:prstGeom>
          <a:noFill/>
          <a:ln>
            <a:noFill/>
          </a:ln>
        </p:spPr>
        <p:style>
          <a:lnRef idx="0">
            <a:scrgbClr r="0" g="0" b="0"/>
          </a:lnRef>
          <a:fillRef idx="0">
            <a:scrgbClr r="0" g="0" b="0"/>
          </a:fillRef>
          <a:effectRef idx="0">
            <a:scrgbClr r="0" g="0" b="0"/>
          </a:effectRef>
          <a:fontRef idx="minor"/>
        </p:style>
        <p:txBody>
          <a:bodyPr/>
          <a:lstStyle/>
          <a:p>
            <a:endParaRPr lang="en-US"/>
          </a:p>
        </p:txBody>
      </p:sp>
      <p:sp>
        <p:nvSpPr>
          <p:cNvPr id="93" name="CustomShape 3"/>
          <p:cNvSpPr/>
          <p:nvPr/>
        </p:nvSpPr>
        <p:spPr>
          <a:xfrm>
            <a:off x="457200" y="1371600"/>
            <a:ext cx="8228520" cy="4723200"/>
          </a:xfrm>
          <a:prstGeom prst="rect">
            <a:avLst/>
          </a:prstGeom>
          <a:noFill/>
          <a:ln>
            <a:noFill/>
          </a:ln>
        </p:spPr>
        <p:style>
          <a:lnRef idx="0">
            <a:scrgbClr r="0" g="0" b="0"/>
          </a:lnRef>
          <a:fillRef idx="0">
            <a:scrgbClr r="0" g="0" b="0"/>
          </a:fillRef>
          <a:effectRef idx="0">
            <a:scrgbClr r="0" g="0" b="0"/>
          </a:effectRef>
          <a:fontRef idx="minor"/>
        </p:style>
        <p:txBody>
          <a:bodyPr/>
          <a:lstStyle/>
          <a:p>
            <a:endParaRPr lang="en-US"/>
          </a:p>
        </p:txBody>
      </p:sp>
      <p:sp>
        <p:nvSpPr>
          <p:cNvPr id="31" name="CustomShape 4">
            <a:extLst>
              <a:ext uri="{FF2B5EF4-FFF2-40B4-BE49-F238E27FC236}">
                <a16:creationId xmlns:a16="http://schemas.microsoft.com/office/drawing/2014/main" id="{20ACC58C-B724-B741-B321-56EC537CA163}"/>
              </a:ext>
            </a:extLst>
          </p:cNvPr>
          <p:cNvSpPr/>
          <p:nvPr/>
        </p:nvSpPr>
        <p:spPr>
          <a:xfrm>
            <a:off x="6540840" y="182520"/>
            <a:ext cx="2030400" cy="363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oAutofit/>
          </a:bodyPr>
          <a:lstStyle/>
          <a:p>
            <a:pPr algn="r">
              <a:lnSpc>
                <a:spcPct val="100000"/>
              </a:lnSpc>
            </a:pPr>
            <a:r>
              <a:rPr lang="en-US" sz="1800" b="1" strike="noStrike" spc="-1">
                <a:latin typeface="Arial"/>
                <a:ea typeface="DejaVu Sans"/>
              </a:rPr>
              <a:t>Methods</a:t>
            </a:r>
            <a:endParaRPr lang="en-US" sz="1800" b="0" strike="noStrike" spc="-1">
              <a:latin typeface="Arial"/>
            </a:endParaRPr>
          </a:p>
        </p:txBody>
      </p:sp>
      <p:pic>
        <p:nvPicPr>
          <p:cNvPr id="6" name="Picture 5" descr="Close-up of several test tubes&#10;&#10;Description automatically generated with low confidence">
            <a:extLst>
              <a:ext uri="{FF2B5EF4-FFF2-40B4-BE49-F238E27FC236}">
                <a16:creationId xmlns:a16="http://schemas.microsoft.com/office/drawing/2014/main" id="{38106B30-B3C4-3B34-287E-E2B46D61D8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2" name="CustomShape 1">
            <a:extLst>
              <a:ext uri="{FF2B5EF4-FFF2-40B4-BE49-F238E27FC236}">
                <a16:creationId xmlns:a16="http://schemas.microsoft.com/office/drawing/2014/main" id="{13C61C24-A510-925F-1032-3729F68C0BAD}"/>
              </a:ext>
            </a:extLst>
          </p:cNvPr>
          <p:cNvSpPr/>
          <p:nvPr/>
        </p:nvSpPr>
        <p:spPr>
          <a:xfrm>
            <a:off x="2514600" y="6356520"/>
            <a:ext cx="411372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200" b="0" strike="noStrike" spc="-1" dirty="0">
                <a:solidFill>
                  <a:srgbClr val="8B8B8B"/>
                </a:solidFill>
                <a:latin typeface="Arial"/>
                <a:ea typeface="DejaVu Sans"/>
              </a:rPr>
              <a:t>Center for Advanced Forestry Systems 2024 IAB Meeting</a:t>
            </a:r>
            <a:endParaRPr lang="en-US" sz="1200" b="0" strike="noStrike" spc="-1" dirty="0">
              <a:latin typeface="Arial"/>
            </a:endParaRPr>
          </a:p>
        </p:txBody>
      </p:sp>
    </p:spTree>
    <p:extLst>
      <p:ext uri="{BB962C8B-B14F-4D97-AF65-F5344CB8AC3E}">
        <p14:creationId xmlns:p14="http://schemas.microsoft.com/office/powerpoint/2010/main" val="976987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CustomShape 4"/>
          <p:cNvSpPr/>
          <p:nvPr/>
        </p:nvSpPr>
        <p:spPr>
          <a:xfrm>
            <a:off x="6851520" y="182520"/>
            <a:ext cx="1661760" cy="363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oAutofit/>
          </a:bodyPr>
          <a:lstStyle/>
          <a:p>
            <a:pPr algn="r">
              <a:lnSpc>
                <a:spcPct val="100000"/>
              </a:lnSpc>
            </a:pPr>
            <a:r>
              <a:rPr lang="en-US" sz="1800" b="1" strike="noStrike" spc="-1">
                <a:latin typeface="Trebuchet MS"/>
                <a:ea typeface="DejaVu Sans"/>
              </a:rPr>
              <a:t>Major Findings</a:t>
            </a:r>
            <a:endParaRPr lang="en-US" sz="1800" b="0" strike="noStrike" spc="-1">
              <a:latin typeface="Arial"/>
            </a:endParaRPr>
          </a:p>
        </p:txBody>
      </p:sp>
      <p:sp>
        <p:nvSpPr>
          <p:cNvPr id="2" name="CustomShape 1">
            <a:extLst>
              <a:ext uri="{FF2B5EF4-FFF2-40B4-BE49-F238E27FC236}">
                <a16:creationId xmlns:a16="http://schemas.microsoft.com/office/drawing/2014/main" id="{6A466F6D-F3F6-A2C3-322D-1CA767002261}"/>
              </a:ext>
            </a:extLst>
          </p:cNvPr>
          <p:cNvSpPr/>
          <p:nvPr/>
        </p:nvSpPr>
        <p:spPr>
          <a:xfrm>
            <a:off x="2514600" y="6356520"/>
            <a:ext cx="411372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200" b="0" strike="noStrike" spc="-1" dirty="0">
                <a:solidFill>
                  <a:srgbClr val="8B8B8B"/>
                </a:solidFill>
                <a:latin typeface="Arial"/>
                <a:ea typeface="DejaVu Sans"/>
              </a:rPr>
              <a:t>Center for Advanced Forestry Systems 2024 IAB Meeting</a:t>
            </a:r>
            <a:endParaRPr lang="en-US" sz="1200" b="0" strike="noStrike" spc="-1" dirty="0">
              <a:latin typeface="Arial"/>
            </a:endParaRPr>
          </a:p>
        </p:txBody>
      </p:sp>
      <p:sp>
        <p:nvSpPr>
          <p:cNvPr id="3" name="TextBox 2">
            <a:extLst>
              <a:ext uri="{FF2B5EF4-FFF2-40B4-BE49-F238E27FC236}">
                <a16:creationId xmlns:a16="http://schemas.microsoft.com/office/drawing/2014/main" id="{DA95ED12-9C2A-DB59-FE1A-5105D1FC8C07}"/>
              </a:ext>
            </a:extLst>
          </p:cNvPr>
          <p:cNvSpPr txBox="1"/>
          <p:nvPr/>
        </p:nvSpPr>
        <p:spPr>
          <a:xfrm rot="16200000">
            <a:off x="-1725515" y="3238587"/>
            <a:ext cx="4005971" cy="400110"/>
          </a:xfrm>
          <a:prstGeom prst="rect">
            <a:avLst/>
          </a:prstGeom>
          <a:solidFill>
            <a:schemeClr val="bg1"/>
          </a:solidFill>
          <a:ln>
            <a:noFill/>
          </a:ln>
        </p:spPr>
        <p:txBody>
          <a:bodyPr wrap="square" rtlCol="0">
            <a:spAutoFit/>
          </a:bodyPr>
          <a:lstStyle/>
          <a:p>
            <a:pPr algn="ctr"/>
            <a:r>
              <a:rPr lang="en-US" sz="2000" dirty="0"/>
              <a:t>Difference in C Mg ha</a:t>
            </a:r>
            <a:r>
              <a:rPr lang="en-US" sz="2000" baseline="30000" dirty="0"/>
              <a:t>-1</a:t>
            </a:r>
          </a:p>
        </p:txBody>
      </p:sp>
      <p:pic>
        <p:nvPicPr>
          <p:cNvPr id="4" name="Picture 3" descr="A graph with lines and dots&#10;&#10;Description automatically generated">
            <a:extLst>
              <a:ext uri="{FF2B5EF4-FFF2-40B4-BE49-F238E27FC236}">
                <a16:creationId xmlns:a16="http://schemas.microsoft.com/office/drawing/2014/main" id="{05929640-16C5-67B6-8753-743C1E9C731D}"/>
              </a:ext>
            </a:extLst>
          </p:cNvPr>
          <p:cNvPicPr>
            <a:picLocks noChangeAspect="1"/>
          </p:cNvPicPr>
          <p:nvPr/>
        </p:nvPicPr>
        <p:blipFill>
          <a:blip r:embed="rId3"/>
          <a:stretch>
            <a:fillRect/>
          </a:stretch>
        </p:blipFill>
        <p:spPr>
          <a:xfrm>
            <a:off x="523499" y="1415280"/>
            <a:ext cx="3631879" cy="3631879"/>
          </a:xfrm>
          <a:prstGeom prst="rect">
            <a:avLst/>
          </a:prstGeom>
          <a:ln w="28575">
            <a:noFill/>
          </a:ln>
        </p:spPr>
      </p:pic>
      <p:sp>
        <p:nvSpPr>
          <p:cNvPr id="5" name="TextBox 4">
            <a:extLst>
              <a:ext uri="{FF2B5EF4-FFF2-40B4-BE49-F238E27FC236}">
                <a16:creationId xmlns:a16="http://schemas.microsoft.com/office/drawing/2014/main" id="{A7450FE6-B8BB-5504-B3F1-57BE74F269A9}"/>
              </a:ext>
            </a:extLst>
          </p:cNvPr>
          <p:cNvSpPr txBox="1"/>
          <p:nvPr/>
        </p:nvSpPr>
        <p:spPr>
          <a:xfrm rot="16200000">
            <a:off x="2688310" y="3262436"/>
            <a:ext cx="4004422" cy="400110"/>
          </a:xfrm>
          <a:prstGeom prst="rect">
            <a:avLst/>
          </a:prstGeom>
          <a:solidFill>
            <a:schemeClr val="bg1"/>
          </a:solidFill>
        </p:spPr>
        <p:txBody>
          <a:bodyPr wrap="square" rtlCol="0">
            <a:spAutoFit/>
          </a:bodyPr>
          <a:lstStyle/>
          <a:p>
            <a:pPr algn="ctr"/>
            <a:r>
              <a:rPr lang="en-US" sz="2000" dirty="0"/>
              <a:t>Difference in </a:t>
            </a:r>
            <a:r>
              <a:rPr lang="el-GR" sz="2000" dirty="0"/>
              <a:t>Δ</a:t>
            </a:r>
            <a:r>
              <a:rPr lang="en-US" sz="2000" dirty="0"/>
              <a:t> </a:t>
            </a:r>
            <a:r>
              <a:rPr lang="en-US" sz="2000" baseline="30000" dirty="0"/>
              <a:t>14</a:t>
            </a:r>
            <a:r>
              <a:rPr lang="en-US" sz="2000" dirty="0"/>
              <a:t>C (‰) </a:t>
            </a:r>
          </a:p>
        </p:txBody>
      </p:sp>
      <p:sp>
        <p:nvSpPr>
          <p:cNvPr id="6" name="TextBox 5">
            <a:extLst>
              <a:ext uri="{FF2B5EF4-FFF2-40B4-BE49-F238E27FC236}">
                <a16:creationId xmlns:a16="http://schemas.microsoft.com/office/drawing/2014/main" id="{E8FFCD09-FFBE-F919-E644-3631CA0A16A2}"/>
              </a:ext>
            </a:extLst>
          </p:cNvPr>
          <p:cNvSpPr txBox="1"/>
          <p:nvPr/>
        </p:nvSpPr>
        <p:spPr>
          <a:xfrm>
            <a:off x="6520416" y="4953102"/>
            <a:ext cx="1050844" cy="400110"/>
          </a:xfrm>
          <a:prstGeom prst="rect">
            <a:avLst/>
          </a:prstGeom>
          <a:noFill/>
          <a:ln>
            <a:noFill/>
          </a:ln>
        </p:spPr>
        <p:txBody>
          <a:bodyPr wrap="square" rtlCol="0">
            <a:spAutoFit/>
          </a:bodyPr>
          <a:lstStyle/>
          <a:p>
            <a:r>
              <a:rPr lang="en-US" sz="2000" dirty="0">
                <a:latin typeface="Franklin Gothic Medium Cond" panose="020B0606030402020204" pitchFamily="34" charset="0"/>
              </a:rPr>
              <a:t>20 </a:t>
            </a:r>
            <a:r>
              <a:rPr lang="en-US" sz="2000" dirty="0" err="1">
                <a:latin typeface="Franklin Gothic Medium Cond" panose="020B0606030402020204" pitchFamily="34" charset="0"/>
              </a:rPr>
              <a:t>yr</a:t>
            </a:r>
            <a:r>
              <a:rPr lang="en-US" sz="2000" dirty="0">
                <a:latin typeface="Franklin Gothic Medium Cond" panose="020B0606030402020204" pitchFamily="34" charset="0"/>
              </a:rPr>
              <a:t>  - 0 </a:t>
            </a:r>
          </a:p>
        </p:txBody>
      </p:sp>
      <p:sp>
        <p:nvSpPr>
          <p:cNvPr id="7" name="TextBox 6">
            <a:extLst>
              <a:ext uri="{FF2B5EF4-FFF2-40B4-BE49-F238E27FC236}">
                <a16:creationId xmlns:a16="http://schemas.microsoft.com/office/drawing/2014/main" id="{08DAFF9B-2CF8-9035-9463-0F409AF78708}"/>
              </a:ext>
            </a:extLst>
          </p:cNvPr>
          <p:cNvSpPr txBox="1"/>
          <p:nvPr/>
        </p:nvSpPr>
        <p:spPr>
          <a:xfrm>
            <a:off x="5329476" y="4953102"/>
            <a:ext cx="979395" cy="400110"/>
          </a:xfrm>
          <a:prstGeom prst="rect">
            <a:avLst/>
          </a:prstGeom>
          <a:noFill/>
          <a:ln>
            <a:noFill/>
          </a:ln>
        </p:spPr>
        <p:txBody>
          <a:bodyPr wrap="square" rtlCol="0">
            <a:spAutoFit/>
          </a:bodyPr>
          <a:lstStyle/>
          <a:p>
            <a:r>
              <a:rPr lang="en-US" sz="2000" dirty="0">
                <a:latin typeface="Franklin Gothic Medium Cond" panose="020B0606030402020204" pitchFamily="34" charset="0"/>
              </a:rPr>
              <a:t>10 </a:t>
            </a:r>
            <a:r>
              <a:rPr lang="en-US" sz="2000" dirty="0" err="1">
                <a:latin typeface="Franklin Gothic Medium Cond" panose="020B0606030402020204" pitchFamily="34" charset="0"/>
              </a:rPr>
              <a:t>yr</a:t>
            </a:r>
            <a:r>
              <a:rPr lang="en-US" sz="2000" dirty="0">
                <a:latin typeface="Franklin Gothic Medium Cond" panose="020B0606030402020204" pitchFamily="34" charset="0"/>
              </a:rPr>
              <a:t> - 0</a:t>
            </a:r>
          </a:p>
        </p:txBody>
      </p:sp>
      <p:sp>
        <p:nvSpPr>
          <p:cNvPr id="8" name="TextBox 7">
            <a:extLst>
              <a:ext uri="{FF2B5EF4-FFF2-40B4-BE49-F238E27FC236}">
                <a16:creationId xmlns:a16="http://schemas.microsoft.com/office/drawing/2014/main" id="{1997D98C-F57F-0657-9582-FCBFBFE34AF6}"/>
              </a:ext>
            </a:extLst>
          </p:cNvPr>
          <p:cNvSpPr txBox="1"/>
          <p:nvPr/>
        </p:nvSpPr>
        <p:spPr>
          <a:xfrm>
            <a:off x="7687585" y="4953102"/>
            <a:ext cx="1413528" cy="400110"/>
          </a:xfrm>
          <a:prstGeom prst="rect">
            <a:avLst/>
          </a:prstGeom>
          <a:noFill/>
          <a:ln>
            <a:noFill/>
          </a:ln>
        </p:spPr>
        <p:txBody>
          <a:bodyPr wrap="square" rtlCol="0">
            <a:spAutoFit/>
          </a:bodyPr>
          <a:lstStyle/>
          <a:p>
            <a:r>
              <a:rPr lang="en-US" sz="2000" dirty="0">
                <a:latin typeface="Franklin Gothic Medium Cond" panose="020B0606030402020204" pitchFamily="34" charset="0"/>
              </a:rPr>
              <a:t>20 </a:t>
            </a:r>
            <a:r>
              <a:rPr lang="en-US" sz="2000" dirty="0" err="1">
                <a:latin typeface="Franklin Gothic Medium Cond" panose="020B0606030402020204" pitchFamily="34" charset="0"/>
              </a:rPr>
              <a:t>yr</a:t>
            </a:r>
            <a:r>
              <a:rPr lang="en-US" sz="2000" dirty="0">
                <a:latin typeface="Franklin Gothic Medium Cond" panose="020B0606030402020204" pitchFamily="34" charset="0"/>
              </a:rPr>
              <a:t> – 10 </a:t>
            </a:r>
            <a:r>
              <a:rPr lang="en-US" sz="2000" dirty="0" err="1">
                <a:latin typeface="Franklin Gothic Medium Cond" panose="020B0606030402020204" pitchFamily="34" charset="0"/>
              </a:rPr>
              <a:t>yr</a:t>
            </a:r>
            <a:endParaRPr lang="en-US" sz="2000" dirty="0">
              <a:latin typeface="Franklin Gothic Medium Cond" panose="020B0606030402020204" pitchFamily="34" charset="0"/>
            </a:endParaRPr>
          </a:p>
        </p:txBody>
      </p:sp>
      <p:pic>
        <p:nvPicPr>
          <p:cNvPr id="9" name="Picture 8" descr="A graph with lines and dots&#10;&#10;Description automatically generated">
            <a:extLst>
              <a:ext uri="{FF2B5EF4-FFF2-40B4-BE49-F238E27FC236}">
                <a16:creationId xmlns:a16="http://schemas.microsoft.com/office/drawing/2014/main" id="{615C073B-4F42-67AD-EBCB-C1A2A7A095D2}"/>
              </a:ext>
            </a:extLst>
          </p:cNvPr>
          <p:cNvPicPr>
            <a:picLocks noChangeAspect="1"/>
          </p:cNvPicPr>
          <p:nvPr/>
        </p:nvPicPr>
        <p:blipFill>
          <a:blip r:embed="rId4"/>
          <a:stretch>
            <a:fillRect/>
          </a:stretch>
        </p:blipFill>
        <p:spPr>
          <a:xfrm>
            <a:off x="5035580" y="1438370"/>
            <a:ext cx="3631879" cy="3631879"/>
          </a:xfrm>
          <a:prstGeom prst="rect">
            <a:avLst/>
          </a:prstGeom>
          <a:ln w="25400">
            <a:noFill/>
          </a:ln>
        </p:spPr>
      </p:pic>
      <p:sp>
        <p:nvSpPr>
          <p:cNvPr id="10" name="TextBox 9">
            <a:extLst>
              <a:ext uri="{FF2B5EF4-FFF2-40B4-BE49-F238E27FC236}">
                <a16:creationId xmlns:a16="http://schemas.microsoft.com/office/drawing/2014/main" id="{8B521791-D79B-EFE7-A130-E2C8541C190F}"/>
              </a:ext>
            </a:extLst>
          </p:cNvPr>
          <p:cNvSpPr txBox="1"/>
          <p:nvPr/>
        </p:nvSpPr>
        <p:spPr>
          <a:xfrm>
            <a:off x="2042299" y="4980646"/>
            <a:ext cx="1050844" cy="400110"/>
          </a:xfrm>
          <a:prstGeom prst="rect">
            <a:avLst/>
          </a:prstGeom>
          <a:noFill/>
          <a:ln>
            <a:noFill/>
          </a:ln>
        </p:spPr>
        <p:txBody>
          <a:bodyPr wrap="square" rtlCol="0">
            <a:spAutoFit/>
          </a:bodyPr>
          <a:lstStyle/>
          <a:p>
            <a:r>
              <a:rPr lang="en-US" sz="2000" dirty="0">
                <a:latin typeface="Franklin Gothic Medium Cond" panose="020B0606030402020204" pitchFamily="34" charset="0"/>
              </a:rPr>
              <a:t>20 </a:t>
            </a:r>
            <a:r>
              <a:rPr lang="en-US" sz="2000" dirty="0" err="1">
                <a:latin typeface="Franklin Gothic Medium Cond" panose="020B0606030402020204" pitchFamily="34" charset="0"/>
              </a:rPr>
              <a:t>yr</a:t>
            </a:r>
            <a:r>
              <a:rPr lang="en-US" sz="2000" dirty="0">
                <a:latin typeface="Franklin Gothic Medium Cond" panose="020B0606030402020204" pitchFamily="34" charset="0"/>
              </a:rPr>
              <a:t>  - 0 </a:t>
            </a:r>
          </a:p>
        </p:txBody>
      </p:sp>
      <p:sp>
        <p:nvSpPr>
          <p:cNvPr id="11" name="TextBox 10">
            <a:extLst>
              <a:ext uri="{FF2B5EF4-FFF2-40B4-BE49-F238E27FC236}">
                <a16:creationId xmlns:a16="http://schemas.microsoft.com/office/drawing/2014/main" id="{219A2BB1-18A9-5263-11A8-180E3F0AE9E1}"/>
              </a:ext>
            </a:extLst>
          </p:cNvPr>
          <p:cNvSpPr txBox="1"/>
          <p:nvPr/>
        </p:nvSpPr>
        <p:spPr>
          <a:xfrm>
            <a:off x="1032926" y="4953102"/>
            <a:ext cx="979395" cy="400110"/>
          </a:xfrm>
          <a:prstGeom prst="rect">
            <a:avLst/>
          </a:prstGeom>
          <a:noFill/>
          <a:ln>
            <a:noFill/>
          </a:ln>
        </p:spPr>
        <p:txBody>
          <a:bodyPr wrap="square" rtlCol="0">
            <a:spAutoFit/>
          </a:bodyPr>
          <a:lstStyle/>
          <a:p>
            <a:r>
              <a:rPr lang="en-US" sz="2000" dirty="0">
                <a:latin typeface="Franklin Gothic Medium Cond" panose="020B0606030402020204" pitchFamily="34" charset="0"/>
              </a:rPr>
              <a:t>10 </a:t>
            </a:r>
            <a:r>
              <a:rPr lang="en-US" sz="2000" dirty="0" err="1">
                <a:latin typeface="Franklin Gothic Medium Cond" panose="020B0606030402020204" pitchFamily="34" charset="0"/>
              </a:rPr>
              <a:t>yr</a:t>
            </a:r>
            <a:r>
              <a:rPr lang="en-US" sz="2000" dirty="0">
                <a:latin typeface="Franklin Gothic Medium Cond" panose="020B0606030402020204" pitchFamily="34" charset="0"/>
              </a:rPr>
              <a:t> - 0</a:t>
            </a:r>
          </a:p>
        </p:txBody>
      </p:sp>
      <p:sp>
        <p:nvSpPr>
          <p:cNvPr id="12" name="TextBox 11">
            <a:extLst>
              <a:ext uri="{FF2B5EF4-FFF2-40B4-BE49-F238E27FC236}">
                <a16:creationId xmlns:a16="http://schemas.microsoft.com/office/drawing/2014/main" id="{57A77640-1579-D229-6254-EF7C1771D86C}"/>
              </a:ext>
            </a:extLst>
          </p:cNvPr>
          <p:cNvSpPr txBox="1"/>
          <p:nvPr/>
        </p:nvSpPr>
        <p:spPr>
          <a:xfrm>
            <a:off x="2953395" y="4978095"/>
            <a:ext cx="1413528" cy="400110"/>
          </a:xfrm>
          <a:prstGeom prst="rect">
            <a:avLst/>
          </a:prstGeom>
          <a:noFill/>
          <a:ln>
            <a:noFill/>
          </a:ln>
        </p:spPr>
        <p:txBody>
          <a:bodyPr wrap="square" rtlCol="0">
            <a:spAutoFit/>
          </a:bodyPr>
          <a:lstStyle/>
          <a:p>
            <a:r>
              <a:rPr lang="en-US" sz="2000" dirty="0">
                <a:latin typeface="Franklin Gothic Medium Cond" panose="020B0606030402020204" pitchFamily="34" charset="0"/>
              </a:rPr>
              <a:t>20 </a:t>
            </a:r>
            <a:r>
              <a:rPr lang="en-US" sz="2000" dirty="0" err="1">
                <a:latin typeface="Franklin Gothic Medium Cond" panose="020B0606030402020204" pitchFamily="34" charset="0"/>
              </a:rPr>
              <a:t>yr</a:t>
            </a:r>
            <a:r>
              <a:rPr lang="en-US" sz="2000" dirty="0">
                <a:latin typeface="Franklin Gothic Medium Cond" panose="020B0606030402020204" pitchFamily="34" charset="0"/>
              </a:rPr>
              <a:t> – 10 </a:t>
            </a:r>
            <a:r>
              <a:rPr lang="en-US" sz="2000" dirty="0" err="1">
                <a:latin typeface="Franklin Gothic Medium Cond" panose="020B0606030402020204" pitchFamily="34" charset="0"/>
              </a:rPr>
              <a:t>yr</a:t>
            </a:r>
            <a:endParaRPr lang="en-US" sz="2000" dirty="0">
              <a:latin typeface="Franklin Gothic Medium Cond" panose="020B0606030402020204" pitchFamily="34" charset="0"/>
            </a:endParaRPr>
          </a:p>
        </p:txBody>
      </p:sp>
      <p:grpSp>
        <p:nvGrpSpPr>
          <p:cNvPr id="13" name="Group 12">
            <a:extLst>
              <a:ext uri="{FF2B5EF4-FFF2-40B4-BE49-F238E27FC236}">
                <a16:creationId xmlns:a16="http://schemas.microsoft.com/office/drawing/2014/main" id="{39B00CC3-D860-5C89-E1F0-570F003734B9}"/>
              </a:ext>
            </a:extLst>
          </p:cNvPr>
          <p:cNvGrpSpPr/>
          <p:nvPr/>
        </p:nvGrpSpPr>
        <p:grpSpPr>
          <a:xfrm>
            <a:off x="812614" y="794546"/>
            <a:ext cx="2076480" cy="705914"/>
            <a:chOff x="8423328" y="1960769"/>
            <a:chExt cx="2642836" cy="820506"/>
          </a:xfrm>
        </p:grpSpPr>
        <p:sp>
          <p:nvSpPr>
            <p:cNvPr id="14" name="Oval 13">
              <a:extLst>
                <a:ext uri="{FF2B5EF4-FFF2-40B4-BE49-F238E27FC236}">
                  <a16:creationId xmlns:a16="http://schemas.microsoft.com/office/drawing/2014/main" id="{C110E179-5C99-77FA-D907-891E23A8E417}"/>
                </a:ext>
              </a:extLst>
            </p:cNvPr>
            <p:cNvSpPr/>
            <p:nvPr/>
          </p:nvSpPr>
          <p:spPr>
            <a:xfrm>
              <a:off x="8423329" y="2036931"/>
              <a:ext cx="139485" cy="123987"/>
            </a:xfrm>
            <a:prstGeom prst="ellipse">
              <a:avLst/>
            </a:prstGeom>
            <a:solidFill>
              <a:srgbClr val="647D4B"/>
            </a:solidFill>
            <a:ln>
              <a:solidFill>
                <a:srgbClr val="9986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Oval 14">
              <a:extLst>
                <a:ext uri="{FF2B5EF4-FFF2-40B4-BE49-F238E27FC236}">
                  <a16:creationId xmlns:a16="http://schemas.microsoft.com/office/drawing/2014/main" id="{EC0D393A-ECBD-A369-EFA6-F7C59AB72701}"/>
                </a:ext>
              </a:extLst>
            </p:cNvPr>
            <p:cNvSpPr/>
            <p:nvPr/>
          </p:nvSpPr>
          <p:spPr>
            <a:xfrm>
              <a:off x="8423328" y="2321175"/>
              <a:ext cx="139485" cy="123987"/>
            </a:xfrm>
            <a:prstGeom prst="ellipse">
              <a:avLst/>
            </a:prstGeom>
            <a:solidFill>
              <a:srgbClr val="79402E"/>
            </a:solidFill>
            <a:ln>
              <a:solidFill>
                <a:srgbClr val="794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5EE34A3D-D021-1DA5-EB1F-363958B6E2C9}"/>
                </a:ext>
              </a:extLst>
            </p:cNvPr>
            <p:cNvSpPr txBox="1"/>
            <p:nvPr/>
          </p:nvSpPr>
          <p:spPr>
            <a:xfrm>
              <a:off x="8562814" y="1960769"/>
              <a:ext cx="2005291" cy="321965"/>
            </a:xfrm>
            <a:prstGeom prst="rect">
              <a:avLst/>
            </a:prstGeom>
            <a:noFill/>
          </p:spPr>
          <p:txBody>
            <a:bodyPr wrap="none" rtlCol="0" anchor="t">
              <a:spAutoFit/>
            </a:bodyPr>
            <a:lstStyle/>
            <a:p>
              <a:r>
                <a:rPr lang="en-US" sz="1200" dirty="0">
                  <a:latin typeface="Lao MN" pitchFamily="2" charset="0"/>
                  <a:cs typeface="Lao MN" pitchFamily="2" charset="0"/>
                </a:rPr>
                <a:t>Stem only removal </a:t>
              </a:r>
            </a:p>
          </p:txBody>
        </p:sp>
        <p:sp>
          <p:nvSpPr>
            <p:cNvPr id="17" name="TextBox 16">
              <a:extLst>
                <a:ext uri="{FF2B5EF4-FFF2-40B4-BE49-F238E27FC236}">
                  <a16:creationId xmlns:a16="http://schemas.microsoft.com/office/drawing/2014/main" id="{F05C29CD-B3DF-1E3D-85B0-957DCF76395E}"/>
                </a:ext>
              </a:extLst>
            </p:cNvPr>
            <p:cNvSpPr txBox="1"/>
            <p:nvPr/>
          </p:nvSpPr>
          <p:spPr>
            <a:xfrm>
              <a:off x="8562814" y="2244667"/>
              <a:ext cx="2503350" cy="536608"/>
            </a:xfrm>
            <a:prstGeom prst="rect">
              <a:avLst/>
            </a:prstGeom>
            <a:noFill/>
          </p:spPr>
          <p:txBody>
            <a:bodyPr wrap="none" rtlCol="0" anchor="t">
              <a:spAutoFit/>
            </a:bodyPr>
            <a:lstStyle/>
            <a:p>
              <a:r>
                <a:rPr lang="en-US" sz="1200" dirty="0">
                  <a:latin typeface="Lao MN" pitchFamily="2" charset="0"/>
                  <a:cs typeface="Lao MN" pitchFamily="2" charset="0"/>
                </a:rPr>
                <a:t>Whole tree + forest floor</a:t>
              </a:r>
            </a:p>
            <a:p>
              <a:r>
                <a:rPr lang="en-US" sz="1200" dirty="0">
                  <a:latin typeface="Lao MN" pitchFamily="2" charset="0"/>
                  <a:cs typeface="Lao MN" pitchFamily="2" charset="0"/>
                </a:rPr>
                <a:t> removal</a:t>
              </a:r>
            </a:p>
          </p:txBody>
        </p:sp>
      </p:grpSp>
      <p:sp>
        <p:nvSpPr>
          <p:cNvPr id="18" name="TextBox 17">
            <a:extLst>
              <a:ext uri="{FF2B5EF4-FFF2-40B4-BE49-F238E27FC236}">
                <a16:creationId xmlns:a16="http://schemas.microsoft.com/office/drawing/2014/main" id="{0537F602-ED04-4C30-C0AA-C6EEE5F13ACE}"/>
              </a:ext>
            </a:extLst>
          </p:cNvPr>
          <p:cNvSpPr txBox="1"/>
          <p:nvPr/>
        </p:nvSpPr>
        <p:spPr>
          <a:xfrm>
            <a:off x="7392505" y="1528664"/>
            <a:ext cx="1491781" cy="369332"/>
          </a:xfrm>
          <a:prstGeom prst="rect">
            <a:avLst/>
          </a:prstGeom>
          <a:noFill/>
        </p:spPr>
        <p:txBody>
          <a:bodyPr wrap="square" rtlCol="0">
            <a:spAutoFit/>
          </a:bodyPr>
          <a:lstStyle/>
          <a:p>
            <a:pPr algn="ctr"/>
            <a:r>
              <a:rPr lang="en-US" b="1" dirty="0">
                <a:latin typeface="Lao MN" pitchFamily="2" charset="0"/>
                <a:cs typeface="Lao MN" pitchFamily="2" charset="0"/>
              </a:rPr>
              <a:t>Younger C</a:t>
            </a:r>
          </a:p>
        </p:txBody>
      </p:sp>
      <p:sp>
        <p:nvSpPr>
          <p:cNvPr id="19" name="TextBox 18">
            <a:extLst>
              <a:ext uri="{FF2B5EF4-FFF2-40B4-BE49-F238E27FC236}">
                <a16:creationId xmlns:a16="http://schemas.microsoft.com/office/drawing/2014/main" id="{EF4BBE2D-6896-AD18-BE1C-F8F079D5A7EF}"/>
              </a:ext>
            </a:extLst>
          </p:cNvPr>
          <p:cNvSpPr txBox="1"/>
          <p:nvPr/>
        </p:nvSpPr>
        <p:spPr>
          <a:xfrm>
            <a:off x="7839593" y="4447936"/>
            <a:ext cx="1261520" cy="369332"/>
          </a:xfrm>
          <a:prstGeom prst="rect">
            <a:avLst/>
          </a:prstGeom>
          <a:noFill/>
        </p:spPr>
        <p:txBody>
          <a:bodyPr wrap="square" rtlCol="0">
            <a:spAutoFit/>
          </a:bodyPr>
          <a:lstStyle/>
          <a:p>
            <a:pPr algn="ctr"/>
            <a:r>
              <a:rPr lang="en-US" b="1" dirty="0">
                <a:latin typeface="Lao MN" pitchFamily="2" charset="0"/>
                <a:cs typeface="Lao MN" pitchFamily="2" charset="0"/>
              </a:rPr>
              <a:t>Older C</a:t>
            </a:r>
          </a:p>
        </p:txBody>
      </p:sp>
    </p:spTree>
    <p:extLst>
      <p:ext uri="{BB962C8B-B14F-4D97-AF65-F5344CB8AC3E}">
        <p14:creationId xmlns:p14="http://schemas.microsoft.com/office/powerpoint/2010/main" val="3606296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CustomShape 1"/>
          <p:cNvSpPr/>
          <p:nvPr/>
        </p:nvSpPr>
        <p:spPr>
          <a:xfrm>
            <a:off x="457200" y="685800"/>
            <a:ext cx="8228520" cy="684720"/>
          </a:xfrm>
          <a:prstGeom prst="rect">
            <a:avLst/>
          </a:prstGeom>
          <a:noFill/>
          <a:ln>
            <a:noFill/>
          </a:ln>
        </p:spPr>
        <p:style>
          <a:lnRef idx="0">
            <a:scrgbClr r="0" g="0" b="0"/>
          </a:lnRef>
          <a:fillRef idx="0">
            <a:scrgbClr r="0" g="0" b="0"/>
          </a:fillRef>
          <a:effectRef idx="0">
            <a:scrgbClr r="0" g="0" b="0"/>
          </a:effectRef>
          <a:fontRef idx="minor"/>
        </p:style>
        <p:txBody>
          <a:bodyPr/>
          <a:lstStyle/>
          <a:p>
            <a:endParaRPr lang="en-US"/>
          </a:p>
        </p:txBody>
      </p:sp>
      <p:sp>
        <p:nvSpPr>
          <p:cNvPr id="105" name="CustomShape 3"/>
          <p:cNvSpPr/>
          <p:nvPr/>
        </p:nvSpPr>
        <p:spPr>
          <a:xfrm>
            <a:off x="457200" y="1371600"/>
            <a:ext cx="8228520" cy="4723200"/>
          </a:xfrm>
          <a:prstGeom prst="rect">
            <a:avLst/>
          </a:prstGeom>
          <a:noFill/>
          <a:ln>
            <a:noFill/>
          </a:ln>
        </p:spPr>
        <p:style>
          <a:lnRef idx="0">
            <a:scrgbClr r="0" g="0" b="0"/>
          </a:lnRef>
          <a:fillRef idx="0">
            <a:scrgbClr r="0" g="0" b="0"/>
          </a:fillRef>
          <a:effectRef idx="0">
            <a:scrgbClr r="0" g="0" b="0"/>
          </a:effectRef>
          <a:fontRef idx="minor"/>
        </p:style>
        <p:txBody>
          <a:bodyPr/>
          <a:lstStyle/>
          <a:p>
            <a:endParaRPr lang="en-US"/>
          </a:p>
        </p:txBody>
      </p:sp>
      <p:sp>
        <p:nvSpPr>
          <p:cNvPr id="106" name="CustomShape 4"/>
          <p:cNvSpPr/>
          <p:nvPr/>
        </p:nvSpPr>
        <p:spPr>
          <a:xfrm>
            <a:off x="6851520" y="182520"/>
            <a:ext cx="1661760" cy="363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oAutofit/>
          </a:bodyPr>
          <a:lstStyle/>
          <a:p>
            <a:pPr algn="r">
              <a:lnSpc>
                <a:spcPct val="100000"/>
              </a:lnSpc>
            </a:pPr>
            <a:r>
              <a:rPr lang="en-US" sz="1800" b="1" strike="noStrike" spc="-1" dirty="0">
                <a:solidFill>
                  <a:srgbClr val="000000"/>
                </a:solidFill>
                <a:latin typeface="Trebuchet MS"/>
                <a:ea typeface="DejaVu Sans"/>
              </a:rPr>
              <a:t>Major Findings</a:t>
            </a:r>
            <a:endParaRPr lang="en-US" sz="1800" b="0" strike="noStrike" spc="-1" dirty="0">
              <a:latin typeface="Arial"/>
            </a:endParaRPr>
          </a:p>
        </p:txBody>
      </p:sp>
      <p:pic>
        <p:nvPicPr>
          <p:cNvPr id="3" name="Picture 2" descr="A picture containing text, screenshot, font, line&#10;&#10;Description automatically generated">
            <a:extLst>
              <a:ext uri="{FF2B5EF4-FFF2-40B4-BE49-F238E27FC236}">
                <a16:creationId xmlns:a16="http://schemas.microsoft.com/office/drawing/2014/main" id="{FF3CBCFF-473A-8CD8-26D5-E0DB13478D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2" name="CustomShape 1">
            <a:extLst>
              <a:ext uri="{FF2B5EF4-FFF2-40B4-BE49-F238E27FC236}">
                <a16:creationId xmlns:a16="http://schemas.microsoft.com/office/drawing/2014/main" id="{DC274C62-0FD8-DF4C-0886-FE52940CC048}"/>
              </a:ext>
            </a:extLst>
          </p:cNvPr>
          <p:cNvSpPr/>
          <p:nvPr/>
        </p:nvSpPr>
        <p:spPr>
          <a:xfrm>
            <a:off x="2514600" y="6356520"/>
            <a:ext cx="411372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200" b="0" strike="noStrike" spc="-1" dirty="0">
                <a:solidFill>
                  <a:srgbClr val="8B8B8B"/>
                </a:solidFill>
                <a:latin typeface="Arial"/>
                <a:ea typeface="DejaVu Sans"/>
              </a:rPr>
              <a:t>Center for Advanced Forestry Systems 2024 IAB Meeting</a:t>
            </a:r>
            <a:endParaRPr lang="en-US" sz="1200" b="0" strike="noStrike" spc="-1" dirty="0">
              <a:latin typeface="Arial"/>
            </a:endParaRPr>
          </a:p>
        </p:txBody>
      </p:sp>
    </p:spTree>
    <p:extLst>
      <p:ext uri="{BB962C8B-B14F-4D97-AF65-F5344CB8AC3E}">
        <p14:creationId xmlns:p14="http://schemas.microsoft.com/office/powerpoint/2010/main" val="2891972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graph of a graph with different colored triangles&#10;&#10;Description automatically generated with medium confidence">
            <a:extLst>
              <a:ext uri="{FF2B5EF4-FFF2-40B4-BE49-F238E27FC236}">
                <a16:creationId xmlns:a16="http://schemas.microsoft.com/office/drawing/2014/main" id="{B6A259B2-E5DC-8C16-FBF4-81AA906CAF8A}"/>
              </a:ext>
            </a:extLst>
          </p:cNvPr>
          <p:cNvPicPr>
            <a:picLocks noChangeAspect="1"/>
          </p:cNvPicPr>
          <p:nvPr/>
        </p:nvPicPr>
        <p:blipFill>
          <a:blip r:embed="rId3"/>
          <a:stretch>
            <a:fillRect/>
          </a:stretch>
        </p:blipFill>
        <p:spPr>
          <a:xfrm>
            <a:off x="2509649" y="1869930"/>
            <a:ext cx="3725481" cy="3725481"/>
          </a:xfrm>
          <a:prstGeom prst="rect">
            <a:avLst/>
          </a:prstGeom>
          <a:ln w="28575">
            <a:noFill/>
          </a:ln>
        </p:spPr>
      </p:pic>
      <p:sp>
        <p:nvSpPr>
          <p:cNvPr id="6" name="Title 1">
            <a:extLst>
              <a:ext uri="{FF2B5EF4-FFF2-40B4-BE49-F238E27FC236}">
                <a16:creationId xmlns:a16="http://schemas.microsoft.com/office/drawing/2014/main" id="{9968BB17-C0B9-7F4C-8F08-FAB2DA2FD890}"/>
              </a:ext>
            </a:extLst>
          </p:cNvPr>
          <p:cNvSpPr txBox="1">
            <a:spLocks/>
          </p:cNvSpPr>
          <p:nvPr/>
        </p:nvSpPr>
        <p:spPr>
          <a:xfrm>
            <a:off x="979772" y="1554650"/>
            <a:ext cx="7184457" cy="315279"/>
          </a:xfrm>
          <a:prstGeom prst="rect">
            <a:avLst/>
          </a:prstGeom>
        </p:spPr>
        <p:txBody>
          <a:bodyPr vert="horz" lIns="68580" tIns="34290" rIns="68580" bIns="34290" rtlCol="0" anchor="t">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endParaRPr lang="en-US" sz="1800" b="1" dirty="0">
              <a:latin typeface="Trebuchet MS" panose="020B0703020202090204" pitchFamily="34" charset="0"/>
            </a:endParaRPr>
          </a:p>
        </p:txBody>
      </p:sp>
      <p:sp>
        <p:nvSpPr>
          <p:cNvPr id="20" name="TextBox 19">
            <a:extLst>
              <a:ext uri="{FF2B5EF4-FFF2-40B4-BE49-F238E27FC236}">
                <a16:creationId xmlns:a16="http://schemas.microsoft.com/office/drawing/2014/main" id="{CC989342-C596-67F5-4F2A-1F4B6B7C38FC}"/>
              </a:ext>
            </a:extLst>
          </p:cNvPr>
          <p:cNvSpPr txBox="1"/>
          <p:nvPr/>
        </p:nvSpPr>
        <p:spPr>
          <a:xfrm>
            <a:off x="0" y="792398"/>
            <a:ext cx="9236578" cy="1061829"/>
          </a:xfrm>
          <a:prstGeom prst="rect">
            <a:avLst/>
          </a:prstGeom>
          <a:noFill/>
        </p:spPr>
        <p:txBody>
          <a:bodyPr wrap="square" rtlCol="0">
            <a:spAutoFit/>
          </a:bodyPr>
          <a:lstStyle/>
          <a:p>
            <a:r>
              <a:rPr lang="en-US" sz="2100" dirty="0" err="1">
                <a:latin typeface="Lao MN" pitchFamily="2" charset="0"/>
                <a:cs typeface="Lao MN" pitchFamily="2" charset="0"/>
              </a:rPr>
              <a:t>Tarawera’s</a:t>
            </a:r>
            <a:r>
              <a:rPr lang="en-US" sz="2100" dirty="0">
                <a:latin typeface="Lao MN" pitchFamily="2" charset="0"/>
                <a:cs typeface="Lao MN" pitchFamily="2" charset="0"/>
              </a:rPr>
              <a:t> soil carbon is </a:t>
            </a:r>
            <a:r>
              <a:rPr lang="en-US" sz="2100" i="1" dirty="0">
                <a:latin typeface="Lao MN" pitchFamily="2" charset="0"/>
                <a:cs typeface="Lao MN" pitchFamily="2" charset="0"/>
              </a:rPr>
              <a:t>vulnerable</a:t>
            </a:r>
            <a:r>
              <a:rPr lang="en-US" sz="2100" dirty="0">
                <a:latin typeface="Lao MN" pitchFamily="2" charset="0"/>
                <a:cs typeface="Lao MN" pitchFamily="2" charset="0"/>
              </a:rPr>
              <a:t> to loss after a disturbance. There is a decrease in SOC and radiocarbon abundance in both treatments through time.</a:t>
            </a:r>
          </a:p>
        </p:txBody>
      </p:sp>
      <p:sp>
        <p:nvSpPr>
          <p:cNvPr id="8" name="TextBox 7">
            <a:extLst>
              <a:ext uri="{FF2B5EF4-FFF2-40B4-BE49-F238E27FC236}">
                <a16:creationId xmlns:a16="http://schemas.microsoft.com/office/drawing/2014/main" id="{0317EDAB-FE5D-1E69-01B4-DE0265E578F4}"/>
              </a:ext>
            </a:extLst>
          </p:cNvPr>
          <p:cNvSpPr txBox="1"/>
          <p:nvPr/>
        </p:nvSpPr>
        <p:spPr>
          <a:xfrm>
            <a:off x="4509254" y="2725127"/>
            <a:ext cx="1323961" cy="646331"/>
          </a:xfrm>
          <a:prstGeom prst="rect">
            <a:avLst/>
          </a:prstGeom>
          <a:noFill/>
        </p:spPr>
        <p:txBody>
          <a:bodyPr wrap="square" rtlCol="0">
            <a:spAutoFit/>
          </a:bodyPr>
          <a:lstStyle/>
          <a:p>
            <a:pPr algn="ctr"/>
            <a:r>
              <a:rPr lang="en-US" sz="1200" b="1" dirty="0">
                <a:cs typeface="Lao MN" pitchFamily="2" charset="0"/>
              </a:rPr>
              <a:t>Increase in SOC</a:t>
            </a:r>
          </a:p>
          <a:p>
            <a:pPr algn="ctr"/>
            <a:r>
              <a:rPr lang="en-US" sz="1200" b="1" dirty="0">
                <a:cs typeface="Lao MN" pitchFamily="2" charset="0"/>
              </a:rPr>
              <a:t> 0-10 cm depth</a:t>
            </a:r>
          </a:p>
        </p:txBody>
      </p:sp>
      <p:sp>
        <p:nvSpPr>
          <p:cNvPr id="14" name="TextBox 13">
            <a:extLst>
              <a:ext uri="{FF2B5EF4-FFF2-40B4-BE49-F238E27FC236}">
                <a16:creationId xmlns:a16="http://schemas.microsoft.com/office/drawing/2014/main" id="{7D0678DB-5591-B714-ACB2-57632C40A3DD}"/>
              </a:ext>
            </a:extLst>
          </p:cNvPr>
          <p:cNvSpPr txBox="1"/>
          <p:nvPr/>
        </p:nvSpPr>
        <p:spPr>
          <a:xfrm rot="16200000">
            <a:off x="491149" y="3548003"/>
            <a:ext cx="3725480" cy="369332"/>
          </a:xfrm>
          <a:prstGeom prst="rect">
            <a:avLst/>
          </a:prstGeom>
          <a:solidFill>
            <a:schemeClr val="bg1"/>
          </a:solidFill>
        </p:spPr>
        <p:txBody>
          <a:bodyPr wrap="square" rtlCol="0">
            <a:spAutoFit/>
          </a:bodyPr>
          <a:lstStyle/>
          <a:p>
            <a:pPr algn="ctr"/>
            <a:r>
              <a:rPr lang="el-GR" dirty="0"/>
              <a:t>Δ</a:t>
            </a:r>
            <a:r>
              <a:rPr lang="en-US" dirty="0"/>
              <a:t> </a:t>
            </a:r>
            <a:r>
              <a:rPr lang="en-US" baseline="30000" dirty="0"/>
              <a:t>14</a:t>
            </a:r>
            <a:r>
              <a:rPr lang="en-US" dirty="0"/>
              <a:t>C (‰) </a:t>
            </a:r>
          </a:p>
        </p:txBody>
      </p:sp>
      <p:sp>
        <p:nvSpPr>
          <p:cNvPr id="57" name="TextBox 56">
            <a:extLst>
              <a:ext uri="{FF2B5EF4-FFF2-40B4-BE49-F238E27FC236}">
                <a16:creationId xmlns:a16="http://schemas.microsoft.com/office/drawing/2014/main" id="{4CF3050E-1400-4DC6-9831-EA3743C2E487}"/>
              </a:ext>
            </a:extLst>
          </p:cNvPr>
          <p:cNvSpPr txBox="1"/>
          <p:nvPr/>
        </p:nvSpPr>
        <p:spPr>
          <a:xfrm>
            <a:off x="2180763" y="5584064"/>
            <a:ext cx="4054366" cy="300082"/>
          </a:xfrm>
          <a:prstGeom prst="rect">
            <a:avLst/>
          </a:prstGeom>
          <a:solidFill>
            <a:schemeClr val="bg1"/>
          </a:solidFill>
        </p:spPr>
        <p:txBody>
          <a:bodyPr wrap="square" rtlCol="0">
            <a:spAutoFit/>
          </a:bodyPr>
          <a:lstStyle/>
          <a:p>
            <a:pPr algn="ctr"/>
            <a:r>
              <a:rPr lang="en-US" sz="1350" b="1" dirty="0">
                <a:latin typeface="Lao MN" pitchFamily="2" charset="0"/>
                <a:cs typeface="Lao MN" pitchFamily="2" charset="0"/>
              </a:rPr>
              <a:t>Carbon (%)</a:t>
            </a:r>
          </a:p>
        </p:txBody>
      </p:sp>
      <p:sp>
        <p:nvSpPr>
          <p:cNvPr id="58" name="Right Arrow 57">
            <a:extLst>
              <a:ext uri="{FF2B5EF4-FFF2-40B4-BE49-F238E27FC236}">
                <a16:creationId xmlns:a16="http://schemas.microsoft.com/office/drawing/2014/main" id="{3429131A-67B6-70CE-BD87-7C3211DCFF29}"/>
              </a:ext>
            </a:extLst>
          </p:cNvPr>
          <p:cNvSpPr/>
          <p:nvPr/>
        </p:nvSpPr>
        <p:spPr>
          <a:xfrm rot="5400000">
            <a:off x="2881798" y="3033163"/>
            <a:ext cx="726463" cy="260158"/>
          </a:xfrm>
          <a:prstGeom prst="rightArrow">
            <a:avLst/>
          </a:prstGeom>
          <a:solidFill>
            <a:srgbClr val="C00000"/>
          </a:solidFill>
          <a:ln>
            <a:solidFill>
              <a:srgbClr val="8C4C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59" name="TextBox 58">
            <a:extLst>
              <a:ext uri="{FF2B5EF4-FFF2-40B4-BE49-F238E27FC236}">
                <a16:creationId xmlns:a16="http://schemas.microsoft.com/office/drawing/2014/main" id="{2ACB41B3-7341-E802-A497-498FB924593B}"/>
              </a:ext>
            </a:extLst>
          </p:cNvPr>
          <p:cNvSpPr txBox="1"/>
          <p:nvPr/>
        </p:nvSpPr>
        <p:spPr>
          <a:xfrm>
            <a:off x="2891476" y="2304315"/>
            <a:ext cx="1202845" cy="646331"/>
          </a:xfrm>
          <a:prstGeom prst="rect">
            <a:avLst/>
          </a:prstGeom>
          <a:noFill/>
        </p:spPr>
        <p:txBody>
          <a:bodyPr wrap="square" rtlCol="0">
            <a:spAutoFit/>
          </a:bodyPr>
          <a:lstStyle/>
          <a:p>
            <a:pPr algn="ctr"/>
            <a:r>
              <a:rPr lang="en-US" sz="1200" b="1" dirty="0">
                <a:cs typeface="Lao MN" pitchFamily="2" charset="0"/>
              </a:rPr>
              <a:t>Decrease in SOC below 10 cm</a:t>
            </a:r>
          </a:p>
        </p:txBody>
      </p:sp>
      <p:sp>
        <p:nvSpPr>
          <p:cNvPr id="60" name="Right Arrow 59">
            <a:extLst>
              <a:ext uri="{FF2B5EF4-FFF2-40B4-BE49-F238E27FC236}">
                <a16:creationId xmlns:a16="http://schemas.microsoft.com/office/drawing/2014/main" id="{699456BF-5842-EB4A-DBDA-DA65A4747B1D}"/>
              </a:ext>
            </a:extLst>
          </p:cNvPr>
          <p:cNvSpPr/>
          <p:nvPr/>
        </p:nvSpPr>
        <p:spPr>
          <a:xfrm rot="2264054">
            <a:off x="4225245" y="3103769"/>
            <a:ext cx="726463" cy="260158"/>
          </a:xfrm>
          <a:prstGeom prst="rightArrow">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nvGrpSpPr>
          <p:cNvPr id="2" name="Group 1">
            <a:extLst>
              <a:ext uri="{FF2B5EF4-FFF2-40B4-BE49-F238E27FC236}">
                <a16:creationId xmlns:a16="http://schemas.microsoft.com/office/drawing/2014/main" id="{2C290912-E37D-C734-2F70-E63CFEDE3F8A}"/>
              </a:ext>
            </a:extLst>
          </p:cNvPr>
          <p:cNvGrpSpPr/>
          <p:nvPr/>
        </p:nvGrpSpPr>
        <p:grpSpPr>
          <a:xfrm>
            <a:off x="5334486" y="4211458"/>
            <a:ext cx="952732" cy="658069"/>
            <a:chOff x="4759323" y="1021687"/>
            <a:chExt cx="1270309" cy="877424"/>
          </a:xfrm>
        </p:grpSpPr>
        <p:sp>
          <p:nvSpPr>
            <p:cNvPr id="3" name="Oval 2">
              <a:extLst>
                <a:ext uri="{FF2B5EF4-FFF2-40B4-BE49-F238E27FC236}">
                  <a16:creationId xmlns:a16="http://schemas.microsoft.com/office/drawing/2014/main" id="{7E2275E4-A963-262F-D593-81A8AADBB373}"/>
                </a:ext>
              </a:extLst>
            </p:cNvPr>
            <p:cNvSpPr/>
            <p:nvPr/>
          </p:nvSpPr>
          <p:spPr>
            <a:xfrm>
              <a:off x="4759323" y="1124923"/>
              <a:ext cx="117053" cy="119383"/>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4" name="Triangle 3">
              <a:extLst>
                <a:ext uri="{FF2B5EF4-FFF2-40B4-BE49-F238E27FC236}">
                  <a16:creationId xmlns:a16="http://schemas.microsoft.com/office/drawing/2014/main" id="{8E73C427-994E-540E-5C41-3B420D135D4B}"/>
                </a:ext>
              </a:extLst>
            </p:cNvPr>
            <p:cNvSpPr/>
            <p:nvPr/>
          </p:nvSpPr>
          <p:spPr>
            <a:xfrm>
              <a:off x="4765849" y="1655852"/>
              <a:ext cx="167731" cy="119383"/>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5" name="Rectangle 4">
              <a:extLst>
                <a:ext uri="{FF2B5EF4-FFF2-40B4-BE49-F238E27FC236}">
                  <a16:creationId xmlns:a16="http://schemas.microsoft.com/office/drawing/2014/main" id="{DB24FE09-4E46-C4D1-44F7-FDE949C9E967}"/>
                </a:ext>
              </a:extLst>
            </p:cNvPr>
            <p:cNvSpPr/>
            <p:nvPr/>
          </p:nvSpPr>
          <p:spPr>
            <a:xfrm>
              <a:off x="4770404" y="1401296"/>
              <a:ext cx="131012" cy="12604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7" name="TextBox 6">
              <a:extLst>
                <a:ext uri="{FF2B5EF4-FFF2-40B4-BE49-F238E27FC236}">
                  <a16:creationId xmlns:a16="http://schemas.microsoft.com/office/drawing/2014/main" id="{266B54E3-C4AC-F17A-1EE0-086943C18EFA}"/>
                </a:ext>
              </a:extLst>
            </p:cNvPr>
            <p:cNvSpPr txBox="1"/>
            <p:nvPr/>
          </p:nvSpPr>
          <p:spPr>
            <a:xfrm>
              <a:off x="4919156" y="1021687"/>
              <a:ext cx="1110476" cy="369332"/>
            </a:xfrm>
            <a:prstGeom prst="rect">
              <a:avLst/>
            </a:prstGeom>
            <a:noFill/>
          </p:spPr>
          <p:txBody>
            <a:bodyPr wrap="none" rtlCol="0" anchor="t">
              <a:spAutoFit/>
            </a:bodyPr>
            <a:lstStyle/>
            <a:p>
              <a:pPr algn="r"/>
              <a:r>
                <a:rPr lang="en-US" sz="1200" dirty="0">
                  <a:latin typeface="Franklin Gothic Medium Cond" panose="020B0606030402020204" pitchFamily="34" charset="0"/>
                </a:rPr>
                <a:t>Pre-harvest</a:t>
              </a:r>
            </a:p>
          </p:txBody>
        </p:sp>
        <p:sp>
          <p:nvSpPr>
            <p:cNvPr id="9" name="TextBox 8">
              <a:extLst>
                <a:ext uri="{FF2B5EF4-FFF2-40B4-BE49-F238E27FC236}">
                  <a16:creationId xmlns:a16="http://schemas.microsoft.com/office/drawing/2014/main" id="{88274A0F-D274-8BBF-06C7-4D3CF1FB3B1B}"/>
                </a:ext>
              </a:extLst>
            </p:cNvPr>
            <p:cNvSpPr txBox="1"/>
            <p:nvPr/>
          </p:nvSpPr>
          <p:spPr>
            <a:xfrm>
              <a:off x="4943344" y="1268845"/>
              <a:ext cx="788933" cy="369332"/>
            </a:xfrm>
            <a:prstGeom prst="rect">
              <a:avLst/>
            </a:prstGeom>
            <a:noFill/>
          </p:spPr>
          <p:txBody>
            <a:bodyPr wrap="none" rtlCol="0" anchor="t">
              <a:spAutoFit/>
            </a:bodyPr>
            <a:lstStyle/>
            <a:p>
              <a:pPr algn="r"/>
              <a:r>
                <a:rPr lang="en-US" sz="1200" dirty="0">
                  <a:latin typeface="Franklin Gothic Medium Cond" panose="020B0606030402020204" pitchFamily="34" charset="0"/>
                </a:rPr>
                <a:t>5 years</a:t>
              </a:r>
            </a:p>
          </p:txBody>
        </p:sp>
        <p:sp>
          <p:nvSpPr>
            <p:cNvPr id="10" name="TextBox 9">
              <a:extLst>
                <a:ext uri="{FF2B5EF4-FFF2-40B4-BE49-F238E27FC236}">
                  <a16:creationId xmlns:a16="http://schemas.microsoft.com/office/drawing/2014/main" id="{3D24D1D2-C0E3-CB8D-9C2A-830DC0B1AF57}"/>
                </a:ext>
              </a:extLst>
            </p:cNvPr>
            <p:cNvSpPr txBox="1"/>
            <p:nvPr/>
          </p:nvSpPr>
          <p:spPr>
            <a:xfrm>
              <a:off x="4896131" y="1529779"/>
              <a:ext cx="932136" cy="369332"/>
            </a:xfrm>
            <a:prstGeom prst="rect">
              <a:avLst/>
            </a:prstGeom>
            <a:noFill/>
          </p:spPr>
          <p:txBody>
            <a:bodyPr wrap="none" rtlCol="0" anchor="t">
              <a:spAutoFit/>
            </a:bodyPr>
            <a:lstStyle/>
            <a:p>
              <a:pPr algn="r"/>
              <a:r>
                <a:rPr lang="en-US" sz="1200" dirty="0">
                  <a:latin typeface="Franklin Gothic Medium Cond" panose="020B0606030402020204" pitchFamily="34" charset="0"/>
                </a:rPr>
                <a:t>25  years</a:t>
              </a:r>
            </a:p>
          </p:txBody>
        </p:sp>
      </p:grpSp>
      <p:sp>
        <p:nvSpPr>
          <p:cNvPr id="12" name="CustomShape 4">
            <a:extLst>
              <a:ext uri="{FF2B5EF4-FFF2-40B4-BE49-F238E27FC236}">
                <a16:creationId xmlns:a16="http://schemas.microsoft.com/office/drawing/2014/main" id="{81D6AD97-990D-055E-0965-FB778A7D4779}"/>
              </a:ext>
            </a:extLst>
          </p:cNvPr>
          <p:cNvSpPr/>
          <p:nvPr/>
        </p:nvSpPr>
        <p:spPr>
          <a:xfrm>
            <a:off x="6918874" y="182520"/>
            <a:ext cx="1661760" cy="363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oAutofit/>
          </a:bodyPr>
          <a:lstStyle/>
          <a:p>
            <a:pPr algn="r">
              <a:lnSpc>
                <a:spcPct val="100000"/>
              </a:lnSpc>
            </a:pPr>
            <a:r>
              <a:rPr lang="en-US" sz="1800" b="1" strike="noStrike" spc="-1" dirty="0">
                <a:solidFill>
                  <a:srgbClr val="000000"/>
                </a:solidFill>
                <a:latin typeface="Trebuchet MS"/>
                <a:ea typeface="DejaVu Sans"/>
              </a:rPr>
              <a:t>Major Findings</a:t>
            </a:r>
            <a:endParaRPr lang="en-US" sz="1800" b="0" strike="noStrike" spc="-1" dirty="0">
              <a:latin typeface="Arial"/>
            </a:endParaRPr>
          </a:p>
        </p:txBody>
      </p:sp>
      <p:sp>
        <p:nvSpPr>
          <p:cNvPr id="15" name="CustomShape 1">
            <a:extLst>
              <a:ext uri="{FF2B5EF4-FFF2-40B4-BE49-F238E27FC236}">
                <a16:creationId xmlns:a16="http://schemas.microsoft.com/office/drawing/2014/main" id="{AEBBA6C5-F38E-37C8-21DC-D4E35CD14A7E}"/>
              </a:ext>
            </a:extLst>
          </p:cNvPr>
          <p:cNvSpPr/>
          <p:nvPr/>
        </p:nvSpPr>
        <p:spPr>
          <a:xfrm>
            <a:off x="2514600" y="6356520"/>
            <a:ext cx="411372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200" b="0" strike="noStrike" spc="-1" dirty="0">
                <a:solidFill>
                  <a:srgbClr val="8B8B8B"/>
                </a:solidFill>
                <a:latin typeface="Arial"/>
                <a:ea typeface="DejaVu Sans"/>
              </a:rPr>
              <a:t>Center for Advanced Forestry Systems 2024 IAB Meeting</a:t>
            </a:r>
            <a:endParaRPr lang="en-US" sz="1200" b="0" strike="noStrike" spc="-1" dirty="0">
              <a:latin typeface="Arial"/>
            </a:endParaRPr>
          </a:p>
        </p:txBody>
      </p:sp>
      <p:grpSp>
        <p:nvGrpSpPr>
          <p:cNvPr id="16" name="Group 15">
            <a:extLst>
              <a:ext uri="{FF2B5EF4-FFF2-40B4-BE49-F238E27FC236}">
                <a16:creationId xmlns:a16="http://schemas.microsoft.com/office/drawing/2014/main" id="{CC55D1ED-35E6-3073-BA3C-994FAEA28A82}"/>
              </a:ext>
            </a:extLst>
          </p:cNvPr>
          <p:cNvGrpSpPr/>
          <p:nvPr/>
        </p:nvGrpSpPr>
        <p:grpSpPr>
          <a:xfrm>
            <a:off x="6588050" y="2131435"/>
            <a:ext cx="2076480" cy="705914"/>
            <a:chOff x="8423328" y="1960769"/>
            <a:chExt cx="2642836" cy="820506"/>
          </a:xfrm>
        </p:grpSpPr>
        <p:sp>
          <p:nvSpPr>
            <p:cNvPr id="18" name="Oval 17">
              <a:extLst>
                <a:ext uri="{FF2B5EF4-FFF2-40B4-BE49-F238E27FC236}">
                  <a16:creationId xmlns:a16="http://schemas.microsoft.com/office/drawing/2014/main" id="{383BD186-0828-38E4-8426-FFD8B2DE5FBC}"/>
                </a:ext>
              </a:extLst>
            </p:cNvPr>
            <p:cNvSpPr/>
            <p:nvPr/>
          </p:nvSpPr>
          <p:spPr>
            <a:xfrm>
              <a:off x="8423329" y="2036931"/>
              <a:ext cx="139485" cy="123987"/>
            </a:xfrm>
            <a:prstGeom prst="ellipse">
              <a:avLst/>
            </a:prstGeom>
            <a:solidFill>
              <a:srgbClr val="647D4B"/>
            </a:solidFill>
            <a:ln>
              <a:solidFill>
                <a:srgbClr val="9986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Oval 18">
              <a:extLst>
                <a:ext uri="{FF2B5EF4-FFF2-40B4-BE49-F238E27FC236}">
                  <a16:creationId xmlns:a16="http://schemas.microsoft.com/office/drawing/2014/main" id="{3C362E96-C67B-C014-6F06-9D7804F8A7B1}"/>
                </a:ext>
              </a:extLst>
            </p:cNvPr>
            <p:cNvSpPr/>
            <p:nvPr/>
          </p:nvSpPr>
          <p:spPr>
            <a:xfrm>
              <a:off x="8423328" y="2321175"/>
              <a:ext cx="139485" cy="123987"/>
            </a:xfrm>
            <a:prstGeom prst="ellipse">
              <a:avLst/>
            </a:prstGeom>
            <a:solidFill>
              <a:srgbClr val="79402E"/>
            </a:solidFill>
            <a:ln>
              <a:solidFill>
                <a:srgbClr val="794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a:extLst>
                <a:ext uri="{FF2B5EF4-FFF2-40B4-BE49-F238E27FC236}">
                  <a16:creationId xmlns:a16="http://schemas.microsoft.com/office/drawing/2014/main" id="{E1D3272C-15D3-2E57-B1B0-13E4AE8AA929}"/>
                </a:ext>
              </a:extLst>
            </p:cNvPr>
            <p:cNvSpPr txBox="1"/>
            <p:nvPr/>
          </p:nvSpPr>
          <p:spPr>
            <a:xfrm>
              <a:off x="8562814" y="1960769"/>
              <a:ext cx="2005291" cy="321965"/>
            </a:xfrm>
            <a:prstGeom prst="rect">
              <a:avLst/>
            </a:prstGeom>
            <a:noFill/>
          </p:spPr>
          <p:txBody>
            <a:bodyPr wrap="none" rtlCol="0" anchor="t">
              <a:spAutoFit/>
            </a:bodyPr>
            <a:lstStyle/>
            <a:p>
              <a:r>
                <a:rPr lang="en-US" sz="1200" dirty="0">
                  <a:latin typeface="Lao MN" pitchFamily="2" charset="0"/>
                  <a:cs typeface="Lao MN" pitchFamily="2" charset="0"/>
                </a:rPr>
                <a:t>Stem only removal </a:t>
              </a:r>
            </a:p>
          </p:txBody>
        </p:sp>
        <p:sp>
          <p:nvSpPr>
            <p:cNvPr id="23" name="TextBox 22">
              <a:extLst>
                <a:ext uri="{FF2B5EF4-FFF2-40B4-BE49-F238E27FC236}">
                  <a16:creationId xmlns:a16="http://schemas.microsoft.com/office/drawing/2014/main" id="{A90E932B-FDBB-0CB5-9833-7D08D8146515}"/>
                </a:ext>
              </a:extLst>
            </p:cNvPr>
            <p:cNvSpPr txBox="1"/>
            <p:nvPr/>
          </p:nvSpPr>
          <p:spPr>
            <a:xfrm>
              <a:off x="8562814" y="2244667"/>
              <a:ext cx="2503350" cy="536608"/>
            </a:xfrm>
            <a:prstGeom prst="rect">
              <a:avLst/>
            </a:prstGeom>
            <a:noFill/>
          </p:spPr>
          <p:txBody>
            <a:bodyPr wrap="none" rtlCol="0" anchor="t">
              <a:spAutoFit/>
            </a:bodyPr>
            <a:lstStyle/>
            <a:p>
              <a:r>
                <a:rPr lang="en-US" sz="1200" dirty="0">
                  <a:latin typeface="Lao MN" pitchFamily="2" charset="0"/>
                  <a:cs typeface="Lao MN" pitchFamily="2" charset="0"/>
                </a:rPr>
                <a:t>Whole tree + forest floor</a:t>
              </a:r>
            </a:p>
            <a:p>
              <a:r>
                <a:rPr lang="en-US" sz="1200" dirty="0">
                  <a:latin typeface="Lao MN" pitchFamily="2" charset="0"/>
                  <a:cs typeface="Lao MN" pitchFamily="2" charset="0"/>
                </a:rPr>
                <a:t> removal</a:t>
              </a:r>
            </a:p>
          </p:txBody>
        </p:sp>
      </p:grpSp>
      <p:pic>
        <p:nvPicPr>
          <p:cNvPr id="26" name="Picture 25" descr="A picture containing text, screenshot, font, line&#10;&#10;Description automatically generated">
            <a:extLst>
              <a:ext uri="{FF2B5EF4-FFF2-40B4-BE49-F238E27FC236}">
                <a16:creationId xmlns:a16="http://schemas.microsoft.com/office/drawing/2014/main" id="{1241A46C-1935-08DD-C031-2EFB2CF61223}"/>
              </a:ext>
            </a:extLst>
          </p:cNvPr>
          <p:cNvPicPr>
            <a:picLocks noChangeAspect="1"/>
          </p:cNvPicPr>
          <p:nvPr/>
        </p:nvPicPr>
        <p:blipFill rotWithShape="1">
          <a:blip r:embed="rId4">
            <a:extLst>
              <a:ext uri="{28A0092B-C50C-407E-A947-70E740481C1C}">
                <a14:useLocalDpi xmlns:a14="http://schemas.microsoft.com/office/drawing/2010/main" val="0"/>
              </a:ext>
            </a:extLst>
          </a:blip>
          <a:srcRect l="19091" t="24165" r="68948" b="61304"/>
          <a:stretch/>
        </p:blipFill>
        <p:spPr>
          <a:xfrm>
            <a:off x="6661638" y="2972968"/>
            <a:ext cx="1256539" cy="858719"/>
          </a:xfrm>
          <a:prstGeom prst="rect">
            <a:avLst/>
          </a:prstGeom>
        </p:spPr>
      </p:pic>
    </p:spTree>
    <p:extLst>
      <p:ext uri="{BB962C8B-B14F-4D97-AF65-F5344CB8AC3E}">
        <p14:creationId xmlns:p14="http://schemas.microsoft.com/office/powerpoint/2010/main" val="3026599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968BB17-C0B9-7F4C-8F08-FAB2DA2FD890}"/>
              </a:ext>
            </a:extLst>
          </p:cNvPr>
          <p:cNvSpPr txBox="1">
            <a:spLocks/>
          </p:cNvSpPr>
          <p:nvPr/>
        </p:nvSpPr>
        <p:spPr>
          <a:xfrm>
            <a:off x="979772" y="1554650"/>
            <a:ext cx="7184457" cy="315279"/>
          </a:xfrm>
          <a:prstGeom prst="rect">
            <a:avLst/>
          </a:prstGeom>
        </p:spPr>
        <p:txBody>
          <a:bodyPr vert="horz" lIns="68580" tIns="34290" rIns="68580" bIns="34290" rtlCol="0" anchor="t">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endParaRPr lang="en-US" sz="1800" b="1" dirty="0">
              <a:latin typeface="Trebuchet MS" panose="020B0703020202090204" pitchFamily="34" charset="0"/>
            </a:endParaRPr>
          </a:p>
        </p:txBody>
      </p:sp>
      <p:sp>
        <p:nvSpPr>
          <p:cNvPr id="20" name="TextBox 19">
            <a:extLst>
              <a:ext uri="{FF2B5EF4-FFF2-40B4-BE49-F238E27FC236}">
                <a16:creationId xmlns:a16="http://schemas.microsoft.com/office/drawing/2014/main" id="{CC989342-C596-67F5-4F2A-1F4B6B7C38FC}"/>
              </a:ext>
            </a:extLst>
          </p:cNvPr>
          <p:cNvSpPr txBox="1"/>
          <p:nvPr/>
        </p:nvSpPr>
        <p:spPr>
          <a:xfrm>
            <a:off x="-9451" y="874868"/>
            <a:ext cx="9236578" cy="738664"/>
          </a:xfrm>
          <a:prstGeom prst="rect">
            <a:avLst/>
          </a:prstGeom>
          <a:noFill/>
        </p:spPr>
        <p:txBody>
          <a:bodyPr wrap="square" rtlCol="0">
            <a:spAutoFit/>
          </a:bodyPr>
          <a:lstStyle/>
          <a:p>
            <a:r>
              <a:rPr lang="en-US" sz="2100" dirty="0">
                <a:latin typeface="Lao MN" pitchFamily="2" charset="0"/>
                <a:cs typeface="Lao MN" pitchFamily="2" charset="0"/>
              </a:rPr>
              <a:t>The 0-10 cm soc carbon is mostly free light fraction and biomarkers indicate carbon here is of degrading angiosperm lignin. </a:t>
            </a:r>
          </a:p>
        </p:txBody>
      </p:sp>
      <p:pic>
        <p:nvPicPr>
          <p:cNvPr id="5" name="Picture 4" descr="A graph with many dots and numbers&#10;&#10;Description automatically generated with medium confidence">
            <a:extLst>
              <a:ext uri="{FF2B5EF4-FFF2-40B4-BE49-F238E27FC236}">
                <a16:creationId xmlns:a16="http://schemas.microsoft.com/office/drawing/2014/main" id="{52DCCFE1-EC0B-79E4-5237-A7254F5D897E}"/>
              </a:ext>
            </a:extLst>
          </p:cNvPr>
          <p:cNvPicPr>
            <a:picLocks noChangeAspect="1"/>
          </p:cNvPicPr>
          <p:nvPr/>
        </p:nvPicPr>
        <p:blipFill>
          <a:blip r:embed="rId3"/>
          <a:stretch>
            <a:fillRect/>
          </a:stretch>
        </p:blipFill>
        <p:spPr>
          <a:xfrm>
            <a:off x="2595149" y="1888465"/>
            <a:ext cx="3745644" cy="3745644"/>
          </a:xfrm>
          <a:prstGeom prst="rect">
            <a:avLst/>
          </a:prstGeom>
          <a:ln w="28575">
            <a:noFill/>
          </a:ln>
        </p:spPr>
      </p:pic>
      <p:sp>
        <p:nvSpPr>
          <p:cNvPr id="7" name="TextBox 6">
            <a:extLst>
              <a:ext uri="{FF2B5EF4-FFF2-40B4-BE49-F238E27FC236}">
                <a16:creationId xmlns:a16="http://schemas.microsoft.com/office/drawing/2014/main" id="{ECFBDACB-1EEE-820A-B8C3-7330C05C9347}"/>
              </a:ext>
            </a:extLst>
          </p:cNvPr>
          <p:cNvSpPr txBox="1"/>
          <p:nvPr/>
        </p:nvSpPr>
        <p:spPr>
          <a:xfrm>
            <a:off x="2247685" y="5633198"/>
            <a:ext cx="4091192" cy="369332"/>
          </a:xfrm>
          <a:prstGeom prst="rect">
            <a:avLst/>
          </a:prstGeom>
          <a:solidFill>
            <a:schemeClr val="bg1"/>
          </a:solidFill>
        </p:spPr>
        <p:txBody>
          <a:bodyPr wrap="square" rtlCol="0">
            <a:spAutoFit/>
          </a:bodyPr>
          <a:lstStyle/>
          <a:p>
            <a:pPr algn="ctr"/>
            <a:r>
              <a:rPr lang="en-US" b="1" dirty="0">
                <a:cs typeface="Lao MN" pitchFamily="2" charset="0"/>
              </a:rPr>
              <a:t>3, 5-Bd:V</a:t>
            </a:r>
          </a:p>
        </p:txBody>
      </p:sp>
      <p:sp>
        <p:nvSpPr>
          <p:cNvPr id="10" name="TextBox 9">
            <a:extLst>
              <a:ext uri="{FF2B5EF4-FFF2-40B4-BE49-F238E27FC236}">
                <a16:creationId xmlns:a16="http://schemas.microsoft.com/office/drawing/2014/main" id="{3378F387-418E-0D92-3438-CE23A91135DA}"/>
              </a:ext>
            </a:extLst>
          </p:cNvPr>
          <p:cNvSpPr txBox="1"/>
          <p:nvPr/>
        </p:nvSpPr>
        <p:spPr>
          <a:xfrm rot="16200000">
            <a:off x="574265" y="3550344"/>
            <a:ext cx="3693091" cy="369332"/>
          </a:xfrm>
          <a:prstGeom prst="rect">
            <a:avLst/>
          </a:prstGeom>
          <a:solidFill>
            <a:schemeClr val="bg1"/>
          </a:solidFill>
        </p:spPr>
        <p:txBody>
          <a:bodyPr wrap="square" rtlCol="0">
            <a:spAutoFit/>
          </a:bodyPr>
          <a:lstStyle/>
          <a:p>
            <a:pPr algn="ctr"/>
            <a:r>
              <a:rPr lang="en-US" dirty="0"/>
              <a:t>S:V</a:t>
            </a:r>
          </a:p>
        </p:txBody>
      </p:sp>
      <p:sp>
        <p:nvSpPr>
          <p:cNvPr id="21" name="TextBox 20">
            <a:extLst>
              <a:ext uri="{FF2B5EF4-FFF2-40B4-BE49-F238E27FC236}">
                <a16:creationId xmlns:a16="http://schemas.microsoft.com/office/drawing/2014/main" id="{75BCBEDF-ADC0-5790-0229-FFA4FE90D08D}"/>
              </a:ext>
            </a:extLst>
          </p:cNvPr>
          <p:cNvSpPr txBox="1"/>
          <p:nvPr/>
        </p:nvSpPr>
        <p:spPr>
          <a:xfrm>
            <a:off x="1460940" y="1995105"/>
            <a:ext cx="1113601" cy="276999"/>
          </a:xfrm>
          <a:prstGeom prst="rect">
            <a:avLst/>
          </a:prstGeom>
          <a:solidFill>
            <a:schemeClr val="tx1">
              <a:lumMod val="75000"/>
            </a:schemeClr>
          </a:solidFill>
        </p:spPr>
        <p:txBody>
          <a:bodyPr wrap="square" rtlCol="0">
            <a:spAutoFit/>
          </a:bodyPr>
          <a:lstStyle/>
          <a:p>
            <a:pPr algn="ctr"/>
            <a:r>
              <a:rPr lang="en-US" sz="1200" b="1" dirty="0">
                <a:solidFill>
                  <a:schemeClr val="bg1"/>
                </a:solidFill>
                <a:cs typeface="Lao MN" pitchFamily="2" charset="0"/>
              </a:rPr>
              <a:t>Angiosperm</a:t>
            </a:r>
          </a:p>
        </p:txBody>
      </p:sp>
      <p:sp>
        <p:nvSpPr>
          <p:cNvPr id="23" name="TextBox 22">
            <a:extLst>
              <a:ext uri="{FF2B5EF4-FFF2-40B4-BE49-F238E27FC236}">
                <a16:creationId xmlns:a16="http://schemas.microsoft.com/office/drawing/2014/main" id="{88B18D36-B248-4F90-550B-7C5A0F4E97C5}"/>
              </a:ext>
            </a:extLst>
          </p:cNvPr>
          <p:cNvSpPr txBox="1"/>
          <p:nvPr/>
        </p:nvSpPr>
        <p:spPr>
          <a:xfrm>
            <a:off x="1371060" y="4918823"/>
            <a:ext cx="1293362" cy="276999"/>
          </a:xfrm>
          <a:prstGeom prst="rect">
            <a:avLst/>
          </a:prstGeom>
          <a:solidFill>
            <a:schemeClr val="tx1">
              <a:lumMod val="75000"/>
            </a:schemeClr>
          </a:solidFill>
        </p:spPr>
        <p:txBody>
          <a:bodyPr wrap="square" rtlCol="0">
            <a:spAutoFit/>
          </a:bodyPr>
          <a:lstStyle/>
          <a:p>
            <a:pPr algn="ctr"/>
            <a:r>
              <a:rPr lang="en-US" sz="1200" b="1" dirty="0">
                <a:solidFill>
                  <a:schemeClr val="bg1"/>
                </a:solidFill>
                <a:cs typeface="Lao MN" pitchFamily="2" charset="0"/>
              </a:rPr>
              <a:t>Gymnosperm</a:t>
            </a:r>
          </a:p>
        </p:txBody>
      </p:sp>
      <p:sp>
        <p:nvSpPr>
          <p:cNvPr id="28" name="Right Arrow 27">
            <a:extLst>
              <a:ext uri="{FF2B5EF4-FFF2-40B4-BE49-F238E27FC236}">
                <a16:creationId xmlns:a16="http://schemas.microsoft.com/office/drawing/2014/main" id="{9C460AE9-A0CE-16DB-97BE-FE6544B50D34}"/>
              </a:ext>
            </a:extLst>
          </p:cNvPr>
          <p:cNvSpPr/>
          <p:nvPr/>
        </p:nvSpPr>
        <p:spPr>
          <a:xfrm>
            <a:off x="3716522" y="4935178"/>
            <a:ext cx="2646286" cy="362399"/>
          </a:xfrm>
          <a:prstGeom prst="rightArrow">
            <a:avLst/>
          </a:prstGeom>
          <a:solidFill>
            <a:schemeClr val="tx1">
              <a:lumMod val="65000"/>
            </a:schemeClr>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26" name="TextBox 25">
            <a:extLst>
              <a:ext uri="{FF2B5EF4-FFF2-40B4-BE49-F238E27FC236}">
                <a16:creationId xmlns:a16="http://schemas.microsoft.com/office/drawing/2014/main" id="{6A1B6C00-1BBA-79D8-5743-70C101607807}"/>
              </a:ext>
            </a:extLst>
          </p:cNvPr>
          <p:cNvSpPr txBox="1"/>
          <p:nvPr/>
        </p:nvSpPr>
        <p:spPr>
          <a:xfrm>
            <a:off x="4263425" y="4984354"/>
            <a:ext cx="1399620" cy="276999"/>
          </a:xfrm>
          <a:prstGeom prst="rect">
            <a:avLst/>
          </a:prstGeom>
          <a:noFill/>
        </p:spPr>
        <p:txBody>
          <a:bodyPr wrap="square" rtlCol="0">
            <a:spAutoFit/>
          </a:bodyPr>
          <a:lstStyle/>
          <a:p>
            <a:pPr algn="ctr"/>
            <a:r>
              <a:rPr lang="en-US" sz="1200" b="1" dirty="0">
                <a:solidFill>
                  <a:schemeClr val="bg1"/>
                </a:solidFill>
                <a:cs typeface="Lao MN" pitchFamily="2" charset="0"/>
              </a:rPr>
              <a:t>More</a:t>
            </a:r>
            <a:r>
              <a:rPr lang="en-US" sz="1200" b="1" dirty="0">
                <a:cs typeface="Lao MN" pitchFamily="2" charset="0"/>
              </a:rPr>
              <a:t> </a:t>
            </a:r>
            <a:r>
              <a:rPr lang="en-US" sz="1200" b="1" dirty="0">
                <a:solidFill>
                  <a:schemeClr val="bg1"/>
                </a:solidFill>
                <a:cs typeface="Lao MN" pitchFamily="2" charset="0"/>
              </a:rPr>
              <a:t>degraded</a:t>
            </a:r>
          </a:p>
        </p:txBody>
      </p:sp>
      <p:sp>
        <p:nvSpPr>
          <p:cNvPr id="9" name="TextBox 8">
            <a:extLst>
              <a:ext uri="{FF2B5EF4-FFF2-40B4-BE49-F238E27FC236}">
                <a16:creationId xmlns:a16="http://schemas.microsoft.com/office/drawing/2014/main" id="{A45DDB95-F5C0-005E-23B9-C5DF9CEE89D8}"/>
              </a:ext>
            </a:extLst>
          </p:cNvPr>
          <p:cNvSpPr txBox="1"/>
          <p:nvPr/>
        </p:nvSpPr>
        <p:spPr>
          <a:xfrm>
            <a:off x="6527233" y="4059220"/>
            <a:ext cx="2561787" cy="715581"/>
          </a:xfrm>
          <a:prstGeom prst="rect">
            <a:avLst/>
          </a:prstGeom>
          <a:noFill/>
        </p:spPr>
        <p:txBody>
          <a:bodyPr wrap="square" rtlCol="0">
            <a:spAutoFit/>
          </a:bodyPr>
          <a:lstStyle/>
          <a:p>
            <a:r>
              <a:rPr lang="en-US" sz="1350" dirty="0">
                <a:latin typeface="Lao MN" pitchFamily="2" charset="0"/>
                <a:cs typeface="Lao MN" pitchFamily="2" charset="0"/>
              </a:rPr>
              <a:t>3,5 Bd = 3,5-Dihydroxybenzoic Acid – a signal of lignin degradation</a:t>
            </a:r>
          </a:p>
        </p:txBody>
      </p:sp>
      <p:cxnSp>
        <p:nvCxnSpPr>
          <p:cNvPr id="31" name="Straight Arrow Connector 30">
            <a:extLst>
              <a:ext uri="{FF2B5EF4-FFF2-40B4-BE49-F238E27FC236}">
                <a16:creationId xmlns:a16="http://schemas.microsoft.com/office/drawing/2014/main" id="{67E4D1D4-EDFA-095F-CFBF-5F8DA5C33FE3}"/>
              </a:ext>
            </a:extLst>
          </p:cNvPr>
          <p:cNvCxnSpPr>
            <a:cxnSpLocks/>
            <a:stCxn id="9" idx="2"/>
          </p:cNvCxnSpPr>
          <p:nvPr/>
        </p:nvCxnSpPr>
        <p:spPr>
          <a:xfrm flipH="1">
            <a:off x="6338878" y="4774801"/>
            <a:ext cx="1469249" cy="873426"/>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5C2897C-4854-0CC0-2478-9583E97CA195}"/>
              </a:ext>
            </a:extLst>
          </p:cNvPr>
          <p:cNvSpPr txBox="1"/>
          <p:nvPr/>
        </p:nvSpPr>
        <p:spPr>
          <a:xfrm>
            <a:off x="6423523" y="1832823"/>
            <a:ext cx="2088170" cy="1131079"/>
          </a:xfrm>
          <a:prstGeom prst="rect">
            <a:avLst/>
          </a:prstGeom>
          <a:noFill/>
        </p:spPr>
        <p:txBody>
          <a:bodyPr wrap="square" rtlCol="0">
            <a:spAutoFit/>
          </a:bodyPr>
          <a:lstStyle/>
          <a:p>
            <a:r>
              <a:rPr lang="en-US" sz="1350" dirty="0"/>
              <a:t>Representing angiosperm forest present before conversion to conifer plantation?</a:t>
            </a:r>
          </a:p>
        </p:txBody>
      </p:sp>
      <p:sp>
        <p:nvSpPr>
          <p:cNvPr id="2" name="CustomShape 4">
            <a:extLst>
              <a:ext uri="{FF2B5EF4-FFF2-40B4-BE49-F238E27FC236}">
                <a16:creationId xmlns:a16="http://schemas.microsoft.com/office/drawing/2014/main" id="{C7A73930-132F-4083-C053-C8C95C6ABF37}"/>
              </a:ext>
            </a:extLst>
          </p:cNvPr>
          <p:cNvSpPr/>
          <p:nvPr/>
        </p:nvSpPr>
        <p:spPr>
          <a:xfrm>
            <a:off x="6918874" y="182520"/>
            <a:ext cx="1661760" cy="363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oAutofit/>
          </a:bodyPr>
          <a:lstStyle/>
          <a:p>
            <a:pPr algn="r">
              <a:lnSpc>
                <a:spcPct val="100000"/>
              </a:lnSpc>
            </a:pPr>
            <a:r>
              <a:rPr lang="en-US" sz="1800" b="1" strike="noStrike" spc="-1" dirty="0">
                <a:solidFill>
                  <a:srgbClr val="000000"/>
                </a:solidFill>
                <a:latin typeface="Trebuchet MS"/>
                <a:ea typeface="DejaVu Sans"/>
              </a:rPr>
              <a:t>Major Findings</a:t>
            </a:r>
            <a:endParaRPr lang="en-US" sz="1800" b="0" strike="noStrike" spc="-1" dirty="0">
              <a:latin typeface="Arial"/>
            </a:endParaRPr>
          </a:p>
        </p:txBody>
      </p:sp>
      <p:grpSp>
        <p:nvGrpSpPr>
          <p:cNvPr id="3" name="Group 2">
            <a:extLst>
              <a:ext uri="{FF2B5EF4-FFF2-40B4-BE49-F238E27FC236}">
                <a16:creationId xmlns:a16="http://schemas.microsoft.com/office/drawing/2014/main" id="{26D44367-C88D-E81E-0EB0-B536E9BF6D98}"/>
              </a:ext>
            </a:extLst>
          </p:cNvPr>
          <p:cNvGrpSpPr/>
          <p:nvPr/>
        </p:nvGrpSpPr>
        <p:grpSpPr>
          <a:xfrm>
            <a:off x="260868" y="2701755"/>
            <a:ext cx="2076480" cy="705914"/>
            <a:chOff x="8423328" y="1960769"/>
            <a:chExt cx="2642836" cy="820506"/>
          </a:xfrm>
        </p:grpSpPr>
        <p:sp>
          <p:nvSpPr>
            <p:cNvPr id="4" name="Oval 3">
              <a:extLst>
                <a:ext uri="{FF2B5EF4-FFF2-40B4-BE49-F238E27FC236}">
                  <a16:creationId xmlns:a16="http://schemas.microsoft.com/office/drawing/2014/main" id="{1B7A0760-A312-C8F7-8EB3-FCD16EFD3490}"/>
                </a:ext>
              </a:extLst>
            </p:cNvPr>
            <p:cNvSpPr/>
            <p:nvPr/>
          </p:nvSpPr>
          <p:spPr>
            <a:xfrm>
              <a:off x="8423329" y="2036931"/>
              <a:ext cx="139485" cy="123987"/>
            </a:xfrm>
            <a:prstGeom prst="ellipse">
              <a:avLst/>
            </a:prstGeom>
            <a:solidFill>
              <a:srgbClr val="647D4B"/>
            </a:solidFill>
            <a:ln>
              <a:solidFill>
                <a:srgbClr val="9986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Oval 7">
              <a:extLst>
                <a:ext uri="{FF2B5EF4-FFF2-40B4-BE49-F238E27FC236}">
                  <a16:creationId xmlns:a16="http://schemas.microsoft.com/office/drawing/2014/main" id="{A2279AF2-B78B-47C4-9FAD-28AAF2AF0C8D}"/>
                </a:ext>
              </a:extLst>
            </p:cNvPr>
            <p:cNvSpPr/>
            <p:nvPr/>
          </p:nvSpPr>
          <p:spPr>
            <a:xfrm>
              <a:off x="8423328" y="2321175"/>
              <a:ext cx="139485" cy="123987"/>
            </a:xfrm>
            <a:prstGeom prst="ellipse">
              <a:avLst/>
            </a:prstGeom>
            <a:solidFill>
              <a:srgbClr val="79402E"/>
            </a:solidFill>
            <a:ln>
              <a:solidFill>
                <a:srgbClr val="794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4D3C8DF8-4213-B14F-DF08-1B14527D0CA7}"/>
                </a:ext>
              </a:extLst>
            </p:cNvPr>
            <p:cNvSpPr txBox="1"/>
            <p:nvPr/>
          </p:nvSpPr>
          <p:spPr>
            <a:xfrm>
              <a:off x="8562814" y="1960769"/>
              <a:ext cx="2005291" cy="321965"/>
            </a:xfrm>
            <a:prstGeom prst="rect">
              <a:avLst/>
            </a:prstGeom>
            <a:noFill/>
          </p:spPr>
          <p:txBody>
            <a:bodyPr wrap="none" rtlCol="0" anchor="t">
              <a:spAutoFit/>
            </a:bodyPr>
            <a:lstStyle/>
            <a:p>
              <a:r>
                <a:rPr lang="en-US" sz="1200" dirty="0">
                  <a:latin typeface="Lao MN" pitchFamily="2" charset="0"/>
                  <a:cs typeface="Lao MN" pitchFamily="2" charset="0"/>
                </a:rPr>
                <a:t>Stem only removal </a:t>
              </a:r>
            </a:p>
          </p:txBody>
        </p:sp>
        <p:sp>
          <p:nvSpPr>
            <p:cNvPr id="12" name="TextBox 11">
              <a:extLst>
                <a:ext uri="{FF2B5EF4-FFF2-40B4-BE49-F238E27FC236}">
                  <a16:creationId xmlns:a16="http://schemas.microsoft.com/office/drawing/2014/main" id="{93B64D83-0845-41DE-F5CF-CB408F7F1B56}"/>
                </a:ext>
              </a:extLst>
            </p:cNvPr>
            <p:cNvSpPr txBox="1"/>
            <p:nvPr/>
          </p:nvSpPr>
          <p:spPr>
            <a:xfrm>
              <a:off x="8562814" y="2244667"/>
              <a:ext cx="2503350" cy="536608"/>
            </a:xfrm>
            <a:prstGeom prst="rect">
              <a:avLst/>
            </a:prstGeom>
            <a:noFill/>
          </p:spPr>
          <p:txBody>
            <a:bodyPr wrap="none" rtlCol="0" anchor="t">
              <a:spAutoFit/>
            </a:bodyPr>
            <a:lstStyle/>
            <a:p>
              <a:r>
                <a:rPr lang="en-US" sz="1200" dirty="0">
                  <a:latin typeface="Lao MN" pitchFamily="2" charset="0"/>
                  <a:cs typeface="Lao MN" pitchFamily="2" charset="0"/>
                </a:rPr>
                <a:t>Whole tree + forest floor</a:t>
              </a:r>
            </a:p>
            <a:p>
              <a:r>
                <a:rPr lang="en-US" sz="1200" dirty="0">
                  <a:latin typeface="Lao MN" pitchFamily="2" charset="0"/>
                  <a:cs typeface="Lao MN" pitchFamily="2" charset="0"/>
                </a:rPr>
                <a:t> removal</a:t>
              </a:r>
            </a:p>
          </p:txBody>
        </p:sp>
      </p:grpSp>
      <p:pic>
        <p:nvPicPr>
          <p:cNvPr id="13" name="Picture 12" descr="A picture containing text, screenshot, font, line&#10;&#10;Description automatically generated">
            <a:extLst>
              <a:ext uri="{FF2B5EF4-FFF2-40B4-BE49-F238E27FC236}">
                <a16:creationId xmlns:a16="http://schemas.microsoft.com/office/drawing/2014/main" id="{996BAA00-3FC5-B083-C315-ED4850755B3D}"/>
              </a:ext>
            </a:extLst>
          </p:cNvPr>
          <p:cNvPicPr>
            <a:picLocks noChangeAspect="1"/>
          </p:cNvPicPr>
          <p:nvPr/>
        </p:nvPicPr>
        <p:blipFill rotWithShape="1">
          <a:blip r:embed="rId4">
            <a:extLst>
              <a:ext uri="{28A0092B-C50C-407E-A947-70E740481C1C}">
                <a14:useLocalDpi xmlns:a14="http://schemas.microsoft.com/office/drawing/2010/main" val="0"/>
              </a:ext>
            </a:extLst>
          </a:blip>
          <a:srcRect l="19091" t="24165" r="68948" b="61304"/>
          <a:stretch/>
        </p:blipFill>
        <p:spPr>
          <a:xfrm>
            <a:off x="334456" y="3543288"/>
            <a:ext cx="1256539" cy="858719"/>
          </a:xfrm>
          <a:prstGeom prst="rect">
            <a:avLst/>
          </a:prstGeom>
        </p:spPr>
      </p:pic>
    </p:spTree>
    <p:extLst>
      <p:ext uri="{BB962C8B-B14F-4D97-AF65-F5344CB8AC3E}">
        <p14:creationId xmlns:p14="http://schemas.microsoft.com/office/powerpoint/2010/main" val="14570724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C264BAEF8630545AA0BF6DCB85BD78B" ma:contentTypeVersion="18" ma:contentTypeDescription="Create a new document." ma:contentTypeScope="" ma:versionID="bb186be429574e45bbbb8cb2c5ffd1e2">
  <xsd:schema xmlns:xsd="http://www.w3.org/2001/XMLSchema" xmlns:xs="http://www.w3.org/2001/XMLSchema" xmlns:p="http://schemas.microsoft.com/office/2006/metadata/properties" xmlns:ns2="e81c0660-944a-420e-a7bb-2989aa19f41e" xmlns:ns3="d22dc32f-c033-4463-a12f-5b4389aea59a" targetNamespace="http://schemas.microsoft.com/office/2006/metadata/properties" ma:root="true" ma:fieldsID="36ba21eb5a8c9be7cb24b1e777c0f15c" ns2:_="" ns3:_="">
    <xsd:import namespace="e81c0660-944a-420e-a7bb-2989aa19f41e"/>
    <xsd:import namespace="d22dc32f-c033-4463-a12f-5b4389aea59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1c0660-944a-420e-a7bb-2989aa19f4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a50b8f0-3605-42cf-830e-16465b6cf60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22dc32f-c033-4463-a12f-5b4389aea59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2f946f9-e6e4-49df-87ca-5d4882cc488a}" ma:internalName="TaxCatchAll" ma:showField="CatchAllData" ma:web="d22dc32f-c033-4463-a12f-5b4389aea59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22dc32f-c033-4463-a12f-5b4389aea59a" xsi:nil="true"/>
    <lcf76f155ced4ddcb4097134ff3c332f xmlns="e81c0660-944a-420e-a7bb-2989aa19f41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614A0E9-76E1-406E-8CD4-E5D1B0113FE8}"/>
</file>

<file path=customXml/itemProps2.xml><?xml version="1.0" encoding="utf-8"?>
<ds:datastoreItem xmlns:ds="http://schemas.openxmlformats.org/officeDocument/2006/customXml" ds:itemID="{9735EDD4-A990-4B67-8DFA-4250EB3CAD4C}"/>
</file>

<file path=customXml/itemProps3.xml><?xml version="1.0" encoding="utf-8"?>
<ds:datastoreItem xmlns:ds="http://schemas.openxmlformats.org/officeDocument/2006/customXml" ds:itemID="{EA67135B-B610-4CE7-97C8-EFB5621408EC}"/>
</file>

<file path=docProps/app.xml><?xml version="1.0" encoding="utf-8"?>
<Properties xmlns="http://schemas.openxmlformats.org/officeDocument/2006/extended-properties" xmlns:vt="http://schemas.openxmlformats.org/officeDocument/2006/docPropsVTypes">
  <Template/>
  <TotalTime>3810</TotalTime>
  <Words>1720</Words>
  <Application>Microsoft Macintosh PowerPoint</Application>
  <PresentationFormat>On-screen Show (4:3)</PresentationFormat>
  <Paragraphs>136</Paragraphs>
  <Slides>12</Slides>
  <Notes>11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12</vt:i4>
      </vt:variant>
    </vt:vector>
  </HeadingPairs>
  <TitlesOfParts>
    <vt:vector size="22" baseType="lpstr">
      <vt:lpstr>Arial</vt:lpstr>
      <vt:lpstr>Century Gothic</vt:lpstr>
      <vt:lpstr>Franklin Gothic Medium Cond</vt:lpstr>
      <vt:lpstr>Lao MN</vt:lpstr>
      <vt:lpstr>Symbol</vt:lpstr>
      <vt:lpstr>Times New Roman</vt:lpstr>
      <vt:lpstr>Trebuchet MS</vt:lpstr>
      <vt:lpstr>Wingdings</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NCSU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CAFS</dc:creator>
  <dc:description/>
  <cp:lastModifiedBy>Hatten, Jeffery A</cp:lastModifiedBy>
  <cp:revision>46</cp:revision>
  <dcterms:created xsi:type="dcterms:W3CDTF">2013-02-25T23:05:08Z</dcterms:created>
  <dcterms:modified xsi:type="dcterms:W3CDTF">2024-06-10T21:32:28Z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Company">
    <vt:lpwstr>NCSU</vt:lpwstr>
  </property>
  <property fmtid="{D5CDD505-2E9C-101B-9397-08002B2CF9AE}" pid="4" name="ContentTypeId">
    <vt:lpwstr>0x0101000C264BAEF8630545AA0BF6DCB85BD78B</vt:lpwstr>
  </property>
  <property fmtid="{D5CDD505-2E9C-101B-9397-08002B2CF9AE}" pid="5" name="HiddenSlides">
    <vt:i4>0</vt:i4>
  </property>
  <property fmtid="{D5CDD505-2E9C-101B-9397-08002B2CF9AE}" pid="6" name="HyperlinksChanged">
    <vt:bool>false</vt:bool>
  </property>
  <property fmtid="{D5CDD505-2E9C-101B-9397-08002B2CF9AE}" pid="7" name="LinksUpToDate">
    <vt:bool>false</vt:bool>
  </property>
  <property fmtid="{D5CDD505-2E9C-101B-9397-08002B2CF9AE}" pid="8" name="MMClips">
    <vt:i4>0</vt:i4>
  </property>
  <property fmtid="{D5CDD505-2E9C-101B-9397-08002B2CF9AE}" pid="9" name="Notes">
    <vt:i4>1</vt:i4>
  </property>
  <property fmtid="{D5CDD505-2E9C-101B-9397-08002B2CF9AE}" pid="10" name="PresentationFormat">
    <vt:lpwstr>On-screen Show (4:3)</vt:lpwstr>
  </property>
  <property fmtid="{D5CDD505-2E9C-101B-9397-08002B2CF9AE}" pid="11" name="ScaleCrop">
    <vt:bool>false</vt:bool>
  </property>
  <property fmtid="{D5CDD505-2E9C-101B-9397-08002B2CF9AE}" pid="12" name="ShareDoc">
    <vt:bool>false</vt:bool>
  </property>
  <property fmtid="{D5CDD505-2E9C-101B-9397-08002B2CF9AE}" pid="13" name="Slides">
    <vt:i4>9</vt:i4>
  </property>
</Properties>
</file>