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  <p:sldMasterId id="2147483661" r:id="rId4"/>
  </p:sldMasterIdLst>
  <p:notesMasterIdLst>
    <p:notesMasterId r:id="rId16"/>
  </p:notesMasterIdLst>
  <p:sldIdLst>
    <p:sldId id="256" r:id="rId5"/>
    <p:sldId id="257" r:id="rId6"/>
    <p:sldId id="284" r:id="rId7"/>
    <p:sldId id="283" r:id="rId8"/>
    <p:sldId id="260" r:id="rId9"/>
    <p:sldId id="291" r:id="rId10"/>
    <p:sldId id="293" r:id="rId11"/>
    <p:sldId id="294" r:id="rId12"/>
    <p:sldId id="292" r:id="rId13"/>
    <p:sldId id="261" r:id="rId14"/>
    <p:sldId id="45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DCD"/>
    <a:srgbClr val="B2B2FF"/>
    <a:srgbClr val="0000FF"/>
    <a:srgbClr val="2642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04B09D-EA18-B187-4F15-68683B6AF306}" v="1" dt="2024-06-11T15:48:20.661"/>
    <p1510:client id="{BAB616D7-E798-AA8A-349A-5C850832CEB2}" v="393" dt="2024-06-11T15:45:26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6" autoAdjust="0"/>
    <p:restoredTop sz="96261" autoAdjust="0"/>
  </p:normalViewPr>
  <p:slideViewPr>
    <p:cSldViewPr snapToGrid="0" showGuides="1">
      <p:cViewPr varScale="1">
        <p:scale>
          <a:sx n="110" d="100"/>
          <a:sy n="110" d="100"/>
        </p:scale>
        <p:origin x="699" y="48"/>
      </p:cViewPr>
      <p:guideLst>
        <p:guide orient="horz" pos="62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898d5eef01e088b4be32a56e5e2c940f851ac0f00a24ae18fed1d798e325f790::" providerId="AD" clId="Web-{0604B09D-EA18-B187-4F15-68683B6AF306}"/>
    <pc:docChg chg="delSld">
      <pc:chgData name="Guest User" userId="S::urn:spo:anon#898d5eef01e088b4be32a56e5e2c940f851ac0f00a24ae18fed1d798e325f790::" providerId="AD" clId="Web-{0604B09D-EA18-B187-4F15-68683B6AF306}" dt="2024-06-11T15:48:20.661" v="0"/>
      <pc:docMkLst>
        <pc:docMk/>
      </pc:docMkLst>
      <pc:sldChg chg="del">
        <pc:chgData name="Guest User" userId="S::urn:spo:anon#898d5eef01e088b4be32a56e5e2c940f851ac0f00a24ae18fed1d798e325f790::" providerId="AD" clId="Web-{0604B09D-EA18-B187-4F15-68683B6AF306}" dt="2024-06-11T15:48:20.661" v="0"/>
        <pc:sldMkLst>
          <pc:docMk/>
          <pc:sldMk cId="0" sldId="26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Control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B2B2FF"/>
              </a:solidFill>
              <a:ln w="9525">
                <a:solidFill>
                  <a:srgbClr val="002060"/>
                </a:solidFill>
              </a:ln>
              <a:effectLst/>
            </c:spPr>
          </c:marker>
          <c:xVal>
            <c:numRef>
              <c:f>Drought_Amax!$X$41:$X$79</c:f>
              <c:numCache>
                <c:formatCode>General</c:formatCode>
                <c:ptCount val="39"/>
                <c:pt idx="0">
                  <c:v>15.58</c:v>
                </c:pt>
                <c:pt idx="1">
                  <c:v>14.89</c:v>
                </c:pt>
                <c:pt idx="2">
                  <c:v>12.91</c:v>
                </c:pt>
                <c:pt idx="3">
                  <c:v>13.06</c:v>
                </c:pt>
                <c:pt idx="4">
                  <c:v>8.42</c:v>
                </c:pt>
                <c:pt idx="5">
                  <c:v>10.86</c:v>
                </c:pt>
                <c:pt idx="6">
                  <c:v>15.04</c:v>
                </c:pt>
                <c:pt idx="7">
                  <c:v>8.2899999999999991</c:v>
                </c:pt>
                <c:pt idx="8">
                  <c:v>10.83</c:v>
                </c:pt>
                <c:pt idx="9">
                  <c:v>9.15</c:v>
                </c:pt>
                <c:pt idx="10">
                  <c:v>5.62</c:v>
                </c:pt>
                <c:pt idx="11">
                  <c:v>14.24</c:v>
                </c:pt>
                <c:pt idx="12">
                  <c:v>13.84</c:v>
                </c:pt>
                <c:pt idx="13">
                  <c:v>18.22</c:v>
                </c:pt>
                <c:pt idx="14">
                  <c:v>12.2</c:v>
                </c:pt>
                <c:pt idx="15">
                  <c:v>11.53</c:v>
                </c:pt>
                <c:pt idx="16">
                  <c:v>11.89</c:v>
                </c:pt>
                <c:pt idx="17">
                  <c:v>12.85</c:v>
                </c:pt>
                <c:pt idx="18">
                  <c:v>14.23</c:v>
                </c:pt>
                <c:pt idx="19">
                  <c:v>6.87</c:v>
                </c:pt>
                <c:pt idx="20">
                  <c:v>6.81</c:v>
                </c:pt>
                <c:pt idx="21">
                  <c:v>5.89</c:v>
                </c:pt>
                <c:pt idx="22">
                  <c:v>9.2100000000000009</c:v>
                </c:pt>
                <c:pt idx="23">
                  <c:v>4.8499999999999996</c:v>
                </c:pt>
                <c:pt idx="24">
                  <c:v>9.59</c:v>
                </c:pt>
                <c:pt idx="25">
                  <c:v>5.56</c:v>
                </c:pt>
                <c:pt idx="26">
                  <c:v>11.1</c:v>
                </c:pt>
                <c:pt idx="27">
                  <c:v>9.6300000000000008</c:v>
                </c:pt>
                <c:pt idx="28">
                  <c:v>6.8</c:v>
                </c:pt>
                <c:pt idx="29">
                  <c:v>8.56</c:v>
                </c:pt>
                <c:pt idx="30">
                  <c:v>4.03</c:v>
                </c:pt>
                <c:pt idx="31">
                  <c:v>18.07</c:v>
                </c:pt>
                <c:pt idx="32">
                  <c:v>5.17</c:v>
                </c:pt>
                <c:pt idx="33">
                  <c:v>5.96</c:v>
                </c:pt>
                <c:pt idx="34">
                  <c:v>4.7300000000000004</c:v>
                </c:pt>
                <c:pt idx="35">
                  <c:v>5.47</c:v>
                </c:pt>
                <c:pt idx="36">
                  <c:v>6.32</c:v>
                </c:pt>
                <c:pt idx="37">
                  <c:v>6.46</c:v>
                </c:pt>
                <c:pt idx="38">
                  <c:v>13.72</c:v>
                </c:pt>
              </c:numCache>
            </c:numRef>
          </c:xVal>
          <c:yVal>
            <c:numRef>
              <c:f>Drought_Amax!$Z$41:$Z$79</c:f>
              <c:numCache>
                <c:formatCode>General</c:formatCode>
                <c:ptCount val="39"/>
                <c:pt idx="0">
                  <c:v>6.6120647769999996</c:v>
                </c:pt>
                <c:pt idx="1">
                  <c:v>11.693654410000001</c:v>
                </c:pt>
                <c:pt idx="2">
                  <c:v>10.387705</c:v>
                </c:pt>
                <c:pt idx="3">
                  <c:v>11.47693977</c:v>
                </c:pt>
                <c:pt idx="4">
                  <c:v>8.7286958079999994</c:v>
                </c:pt>
                <c:pt idx="5">
                  <c:v>8.6110050650000005</c:v>
                </c:pt>
                <c:pt idx="6">
                  <c:v>9.4571545950000004</c:v>
                </c:pt>
                <c:pt idx="7">
                  <c:v>6.3518819740000003</c:v>
                </c:pt>
                <c:pt idx="9">
                  <c:v>9.0555990519999998</c:v>
                </c:pt>
                <c:pt idx="10">
                  <c:v>10.00445201</c:v>
                </c:pt>
                <c:pt idx="11">
                  <c:v>9.100504591</c:v>
                </c:pt>
                <c:pt idx="12">
                  <c:v>7.6191551210000004</c:v>
                </c:pt>
                <c:pt idx="13">
                  <c:v>10.58676477</c:v>
                </c:pt>
                <c:pt idx="14">
                  <c:v>8.8308095630000008</c:v>
                </c:pt>
                <c:pt idx="15">
                  <c:v>11.81374359</c:v>
                </c:pt>
                <c:pt idx="16">
                  <c:v>9.7553723360000006</c:v>
                </c:pt>
                <c:pt idx="17">
                  <c:v>9.3983647599999998</c:v>
                </c:pt>
                <c:pt idx="18">
                  <c:v>12.10980221</c:v>
                </c:pt>
                <c:pt idx="19">
                  <c:v>7.7897638730000001</c:v>
                </c:pt>
                <c:pt idx="20">
                  <c:v>7.5967821290000002</c:v>
                </c:pt>
                <c:pt idx="21">
                  <c:v>7.8637525479999999</c:v>
                </c:pt>
                <c:pt idx="22">
                  <c:v>5.5678885319999996</c:v>
                </c:pt>
                <c:pt idx="23">
                  <c:v>2.4282898890000002</c:v>
                </c:pt>
                <c:pt idx="24">
                  <c:v>2.8943711599999999</c:v>
                </c:pt>
                <c:pt idx="25">
                  <c:v>5.3537427050000002</c:v>
                </c:pt>
                <c:pt idx="26">
                  <c:v>6.6899722410000004</c:v>
                </c:pt>
                <c:pt idx="27">
                  <c:v>7.3949794119999996</c:v>
                </c:pt>
                <c:pt idx="28">
                  <c:v>5.4863915319999998</c:v>
                </c:pt>
                <c:pt idx="29">
                  <c:v>3.9073538980000002</c:v>
                </c:pt>
                <c:pt idx="30">
                  <c:v>5.2839989489999999</c:v>
                </c:pt>
                <c:pt idx="31">
                  <c:v>7.8322903290000001</c:v>
                </c:pt>
                <c:pt idx="32">
                  <c:v>2.409560876</c:v>
                </c:pt>
                <c:pt idx="33">
                  <c:v>8.2123351000000007</c:v>
                </c:pt>
                <c:pt idx="34">
                  <c:v>6.4489910110000004</c:v>
                </c:pt>
                <c:pt idx="35">
                  <c:v>6.9800300210000001</c:v>
                </c:pt>
                <c:pt idx="36">
                  <c:v>6.4541278059999998</c:v>
                </c:pt>
                <c:pt idx="37">
                  <c:v>7.4509295480000004</c:v>
                </c:pt>
                <c:pt idx="38">
                  <c:v>10.885626909999999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9D9-44E6-9C6D-9775BE16B13F}"/>
            </c:ext>
          </c:extLst>
        </c:ser>
        <c:ser>
          <c:idx val="1"/>
          <c:order val="1"/>
          <c:tx>
            <c:v>Drought stress</c:v>
          </c:tx>
          <c:spPr>
            <a:ln w="19050">
              <a:noFill/>
            </a:ln>
          </c:spPr>
          <c:marker>
            <c:symbol val="circle"/>
            <c:size val="7"/>
            <c:spPr>
              <a:solidFill>
                <a:srgbClr val="FFCDCD"/>
              </a:solidFill>
              <a:ln>
                <a:solidFill>
                  <a:srgbClr val="002060"/>
                </a:solidFill>
              </a:ln>
            </c:spPr>
          </c:marker>
          <c:xVal>
            <c:numRef>
              <c:f>Drought_Amax!$X$2:$X$40</c:f>
              <c:numCache>
                <c:formatCode>General</c:formatCode>
                <c:ptCount val="39"/>
                <c:pt idx="0">
                  <c:v>5.49</c:v>
                </c:pt>
                <c:pt idx="1">
                  <c:v>8.8800000000000008</c:v>
                </c:pt>
                <c:pt idx="2">
                  <c:v>8.16</c:v>
                </c:pt>
                <c:pt idx="3">
                  <c:v>6.57</c:v>
                </c:pt>
                <c:pt idx="4">
                  <c:v>4.87</c:v>
                </c:pt>
                <c:pt idx="5">
                  <c:v>5.03</c:v>
                </c:pt>
                <c:pt idx="6">
                  <c:v>2.9</c:v>
                </c:pt>
                <c:pt idx="7">
                  <c:v>4.46</c:v>
                </c:pt>
                <c:pt idx="8">
                  <c:v>9.35</c:v>
                </c:pt>
                <c:pt idx="9">
                  <c:v>4.1100000000000003</c:v>
                </c:pt>
                <c:pt idx="10">
                  <c:v>4.57</c:v>
                </c:pt>
                <c:pt idx="11">
                  <c:v>9.42</c:v>
                </c:pt>
                <c:pt idx="12">
                  <c:v>6.51</c:v>
                </c:pt>
                <c:pt idx="14">
                  <c:v>0.54</c:v>
                </c:pt>
                <c:pt idx="15">
                  <c:v>9.81</c:v>
                </c:pt>
                <c:pt idx="16">
                  <c:v>9.75</c:v>
                </c:pt>
                <c:pt idx="17">
                  <c:v>11.25</c:v>
                </c:pt>
                <c:pt idx="18">
                  <c:v>10.61</c:v>
                </c:pt>
                <c:pt idx="19">
                  <c:v>0.15</c:v>
                </c:pt>
                <c:pt idx="20">
                  <c:v>0.71</c:v>
                </c:pt>
                <c:pt idx="21">
                  <c:v>0.71</c:v>
                </c:pt>
                <c:pt idx="22">
                  <c:v>1.69</c:v>
                </c:pt>
                <c:pt idx="23">
                  <c:v>0.54</c:v>
                </c:pt>
                <c:pt idx="24">
                  <c:v>0.15</c:v>
                </c:pt>
                <c:pt idx="25">
                  <c:v>0.54</c:v>
                </c:pt>
                <c:pt idx="26">
                  <c:v>0.54</c:v>
                </c:pt>
                <c:pt idx="27">
                  <c:v>0.15</c:v>
                </c:pt>
                <c:pt idx="28">
                  <c:v>0.15</c:v>
                </c:pt>
                <c:pt idx="29">
                  <c:v>0.15</c:v>
                </c:pt>
                <c:pt idx="30">
                  <c:v>0.71</c:v>
                </c:pt>
                <c:pt idx="31">
                  <c:v>0.71</c:v>
                </c:pt>
                <c:pt idx="32">
                  <c:v>0.33</c:v>
                </c:pt>
                <c:pt idx="33">
                  <c:v>2.0299999999999998</c:v>
                </c:pt>
                <c:pt idx="34">
                  <c:v>0.33</c:v>
                </c:pt>
                <c:pt idx="35">
                  <c:v>7.0000000000000007E-2</c:v>
                </c:pt>
                <c:pt idx="36">
                  <c:v>0.33</c:v>
                </c:pt>
                <c:pt idx="37">
                  <c:v>7.0000000000000007E-2</c:v>
                </c:pt>
                <c:pt idx="38">
                  <c:v>7.0000000000000007E-2</c:v>
                </c:pt>
              </c:numCache>
            </c:numRef>
          </c:xVal>
          <c:yVal>
            <c:numRef>
              <c:f>Drought_Amax!$Z$2:$Z$40</c:f>
              <c:numCache>
                <c:formatCode>General</c:formatCode>
                <c:ptCount val="39"/>
                <c:pt idx="0">
                  <c:v>2.3088404659999999</c:v>
                </c:pt>
                <c:pt idx="1">
                  <c:v>8.8859857430000009</c:v>
                </c:pt>
                <c:pt idx="2">
                  <c:v>6.7396275460000004</c:v>
                </c:pt>
                <c:pt idx="3">
                  <c:v>9.8476930389999993</c:v>
                </c:pt>
                <c:pt idx="4">
                  <c:v>7.782674342</c:v>
                </c:pt>
                <c:pt idx="5">
                  <c:v>5.7390278720000003</c:v>
                </c:pt>
                <c:pt idx="6">
                  <c:v>3.345715287</c:v>
                </c:pt>
                <c:pt idx="7">
                  <c:v>6.5685419520000004</c:v>
                </c:pt>
                <c:pt idx="8">
                  <c:v>7.6213982600000003</c:v>
                </c:pt>
                <c:pt idx="9">
                  <c:v>6.9183705739999999</c:v>
                </c:pt>
                <c:pt idx="10">
                  <c:v>8.3645581349999993</c:v>
                </c:pt>
                <c:pt idx="11">
                  <c:v>6.6901737380000004</c:v>
                </c:pt>
                <c:pt idx="12">
                  <c:v>7.1011071169999997</c:v>
                </c:pt>
                <c:pt idx="13">
                  <c:v>7.2007341199999999</c:v>
                </c:pt>
                <c:pt idx="14">
                  <c:v>8.8294948980000001</c:v>
                </c:pt>
                <c:pt idx="15">
                  <c:v>8.3507956819999993</c:v>
                </c:pt>
                <c:pt idx="16">
                  <c:v>7.9282163839999997</c:v>
                </c:pt>
                <c:pt idx="17">
                  <c:v>7.3572606709999997</c:v>
                </c:pt>
                <c:pt idx="18">
                  <c:v>10.049620709999999</c:v>
                </c:pt>
                <c:pt idx="19">
                  <c:v>0.528578349</c:v>
                </c:pt>
                <c:pt idx="20">
                  <c:v>0.45836411199999999</c:v>
                </c:pt>
                <c:pt idx="21">
                  <c:v>2.870355934</c:v>
                </c:pt>
                <c:pt idx="22">
                  <c:v>2.9589954299999999</c:v>
                </c:pt>
                <c:pt idx="23">
                  <c:v>-0.380432679</c:v>
                </c:pt>
                <c:pt idx="24">
                  <c:v>3.6460767999999998E-2</c:v>
                </c:pt>
                <c:pt idx="25">
                  <c:v>1.7331375339999999</c:v>
                </c:pt>
                <c:pt idx="26">
                  <c:v>1.529887276</c:v>
                </c:pt>
                <c:pt idx="27">
                  <c:v>-0.26204011199999999</c:v>
                </c:pt>
                <c:pt idx="28">
                  <c:v>-3.76689271</c:v>
                </c:pt>
                <c:pt idx="29">
                  <c:v>5.3405365649999998</c:v>
                </c:pt>
                <c:pt idx="30">
                  <c:v>2.2595594499999998</c:v>
                </c:pt>
                <c:pt idx="31">
                  <c:v>3.5739745639999998</c:v>
                </c:pt>
                <c:pt idx="32">
                  <c:v>1.065733788</c:v>
                </c:pt>
                <c:pt idx="33">
                  <c:v>2.3517862109999998</c:v>
                </c:pt>
                <c:pt idx="34">
                  <c:v>2.431906535</c:v>
                </c:pt>
                <c:pt idx="35">
                  <c:v>2.4260162780000001</c:v>
                </c:pt>
                <c:pt idx="36">
                  <c:v>5.336207591</c:v>
                </c:pt>
                <c:pt idx="37">
                  <c:v>4.7347063409999999</c:v>
                </c:pt>
                <c:pt idx="38">
                  <c:v>2.184695643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9D9-44E6-9C6D-9775BE16B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0950128"/>
        <c:axId val="1990653552"/>
      </c:scatterChart>
      <c:valAx>
        <c:axId val="1880950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 sz="1500" b="0" i="1" u="none" strike="noStrike" kern="1200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ko-KR" sz="1500" b="0" i="0" u="none" strike="noStrike" kern="120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 </a:t>
                </a:r>
                <a:r>
                  <a:rPr lang="en-US" altLang="ko-KR" sz="1500" b="0" i="0" u="none" strike="noStrike" kern="1200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observed (</a:t>
                </a:r>
                <a:r>
                  <a:rPr lang="el-GR" altLang="ko-KR" sz="1500" b="0" i="0" u="none" strike="noStrike" kern="1200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ko-KR" sz="1500" b="0" i="0" u="none" strike="noStrike" kern="1200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 m</a:t>
                </a:r>
                <a:r>
                  <a:rPr lang="en-US" altLang="ko-KR" sz="1500" b="0" i="0" u="none" strike="noStrike" kern="1200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lang="en-US" altLang="ko-KR" sz="1500" b="0" i="0" u="none" strike="noStrike" kern="1200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</a:t>
                </a:r>
                <a:r>
                  <a:rPr lang="en-US" altLang="ko-KR" sz="1500" b="0" i="0" u="none" strike="noStrike" kern="1200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altLang="ko-KR" sz="1500" b="0" i="0" u="none" strike="noStrike" kern="1200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1500" b="1" i="0" u="none" strike="noStrike" kern="1200" baseline="0" dirty="0">
                  <a:solidFill>
                    <a:prstClr val="black"/>
                  </a:solidFill>
                </a:endParaRP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990653552"/>
        <c:crosses val="autoZero"/>
        <c:crossBetween val="midCat"/>
      </c:valAx>
      <c:valAx>
        <c:axId val="1990653552"/>
        <c:scaling>
          <c:orientation val="minMax"/>
          <c:max val="20"/>
          <c:min val="-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500"/>
                </a:pPr>
                <a:r>
                  <a:rPr lang="en-US" altLang="ko-KR" sz="1500" b="0" i="1" u="none" strike="noStrike" kern="1200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ko-KR" sz="1500" b="0" i="0" u="none" strike="noStrike" kern="120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 </a:t>
                </a:r>
                <a:r>
                  <a:rPr lang="en-US" altLang="ko-KR" sz="1500" b="0" i="0" u="none" strike="noStrike" kern="1200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predicted (</a:t>
                </a:r>
                <a:r>
                  <a:rPr lang="el-GR" altLang="ko-KR" sz="1500" b="0" i="0" u="none" strike="noStrike" kern="1200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ko-KR" sz="1500" b="0" i="0" u="none" strike="noStrike" kern="1200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 m</a:t>
                </a:r>
                <a:r>
                  <a:rPr lang="en-US" altLang="ko-KR" sz="1500" b="0" i="0" u="none" strike="noStrike" kern="1200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lang="en-US" altLang="ko-KR" sz="1500" b="0" i="0" u="none" strike="noStrike" kern="1200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</a:t>
                </a:r>
                <a:r>
                  <a:rPr lang="en-US" altLang="ko-KR" sz="1500" b="0" i="0" u="none" strike="noStrike" kern="1200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altLang="ko-KR" sz="1500" b="0" i="0" u="none" strike="noStrike" kern="1200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1500" b="1" i="0" u="none" strike="noStrike" kern="1200" baseline="0" dirty="0">
                  <a:solidFill>
                    <a:prstClr val="black"/>
                  </a:solidFill>
                </a:endParaRP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8095012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4715977616891862"/>
          <c:y val="5.8237095363079625E-2"/>
          <c:w val="0.28387634828459585"/>
          <c:h val="9.0194966164243204E-2"/>
        </c:manualLayout>
      </c:layout>
      <c:overlay val="1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Control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B2B2FF"/>
              </a:solidFill>
              <a:ln w="9525">
                <a:solidFill>
                  <a:srgbClr val="002060"/>
                </a:solidFill>
              </a:ln>
              <a:effectLst/>
            </c:spPr>
          </c:marker>
          <c:xVal>
            <c:numRef>
              <c:f>Drought_Pigment!$CF$22:$CF$39</c:f>
              <c:numCache>
                <c:formatCode>General</c:formatCode>
                <c:ptCount val="18"/>
                <c:pt idx="0">
                  <c:v>69.0210881</c:v>
                </c:pt>
                <c:pt idx="1">
                  <c:v>501.30488539999999</c:v>
                </c:pt>
                <c:pt idx="2">
                  <c:v>437.11955979999999</c:v>
                </c:pt>
                <c:pt idx="3">
                  <c:v>242.68170950000001</c:v>
                </c:pt>
                <c:pt idx="4">
                  <c:v>239.7037469</c:v>
                </c:pt>
                <c:pt idx="5">
                  <c:v>124.6047983</c:v>
                </c:pt>
                <c:pt idx="6">
                  <c:v>345.16223300000001</c:v>
                </c:pt>
                <c:pt idx="7">
                  <c:v>610.51951150000002</c:v>
                </c:pt>
                <c:pt idx="8">
                  <c:v>226.99268530000001</c:v>
                </c:pt>
                <c:pt idx="9">
                  <c:v>511.579362</c:v>
                </c:pt>
                <c:pt idx="10">
                  <c:v>504.48659190000001</c:v>
                </c:pt>
                <c:pt idx="11">
                  <c:v>90.374881200000004</c:v>
                </c:pt>
                <c:pt idx="12">
                  <c:v>221.13344760000001</c:v>
                </c:pt>
                <c:pt idx="13">
                  <c:v>239.04556170000001</c:v>
                </c:pt>
                <c:pt idx="14">
                  <c:v>208.04720879999999</c:v>
                </c:pt>
                <c:pt idx="15">
                  <c:v>259.01281210000002</c:v>
                </c:pt>
                <c:pt idx="16">
                  <c:v>252.60859139999999</c:v>
                </c:pt>
                <c:pt idx="17">
                  <c:v>375.01421679999999</c:v>
                </c:pt>
              </c:numCache>
            </c:numRef>
          </c:xVal>
          <c:yVal>
            <c:numRef>
              <c:f>Drought_Pigment!$CG$22:$CG$39</c:f>
              <c:numCache>
                <c:formatCode>General</c:formatCode>
                <c:ptCount val="18"/>
                <c:pt idx="0">
                  <c:v>178.06917070187501</c:v>
                </c:pt>
                <c:pt idx="1">
                  <c:v>402.86933162187103</c:v>
                </c:pt>
                <c:pt idx="2">
                  <c:v>374.797002233184</c:v>
                </c:pt>
                <c:pt idx="3">
                  <c:v>298.06698087339203</c:v>
                </c:pt>
                <c:pt idx="4">
                  <c:v>211.72664097412701</c:v>
                </c:pt>
                <c:pt idx="5">
                  <c:v>264.02199350065899</c:v>
                </c:pt>
                <c:pt idx="6">
                  <c:v>250.66887201092501</c:v>
                </c:pt>
                <c:pt idx="7">
                  <c:v>351.286179700628</c:v>
                </c:pt>
                <c:pt idx="8">
                  <c:v>316.90697499310897</c:v>
                </c:pt>
                <c:pt idx="9">
                  <c:v>341.34240701224297</c:v>
                </c:pt>
                <c:pt idx="10">
                  <c:v>350.65020739334898</c:v>
                </c:pt>
                <c:pt idx="11">
                  <c:v>103.347143082201</c:v>
                </c:pt>
                <c:pt idx="12">
                  <c:v>123.229189401111</c:v>
                </c:pt>
                <c:pt idx="13">
                  <c:v>154.766855760906</c:v>
                </c:pt>
                <c:pt idx="14">
                  <c:v>258.84530597338301</c:v>
                </c:pt>
                <c:pt idx="15">
                  <c:v>228.93756614962999</c:v>
                </c:pt>
                <c:pt idx="16">
                  <c:v>183.08181754961899</c:v>
                </c:pt>
                <c:pt idx="17">
                  <c:v>73.663668857498195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024-4BA6-A04E-38D2696B72F2}"/>
            </c:ext>
          </c:extLst>
        </c:ser>
        <c:ser>
          <c:idx val="1"/>
          <c:order val="1"/>
          <c:tx>
            <c:v>Drought stress</c:v>
          </c:tx>
          <c:spPr>
            <a:ln w="19050">
              <a:noFill/>
            </a:ln>
          </c:spPr>
          <c:marker>
            <c:symbol val="circle"/>
            <c:size val="7"/>
            <c:spPr>
              <a:solidFill>
                <a:srgbClr val="FFCDCD"/>
              </a:solidFill>
              <a:ln>
                <a:solidFill>
                  <a:sysClr val="windowText" lastClr="000000">
                    <a:lumMod val="50000"/>
                    <a:lumOff val="50000"/>
                  </a:sysClr>
                </a:solidFill>
              </a:ln>
            </c:spPr>
          </c:marker>
          <c:xVal>
            <c:numRef>
              <c:f>Drought_Pigment!$CF$2:$CF$21</c:f>
              <c:numCache>
                <c:formatCode>General</c:formatCode>
                <c:ptCount val="20"/>
                <c:pt idx="0">
                  <c:v>21.342399499999999</c:v>
                </c:pt>
                <c:pt idx="1">
                  <c:v>424.48241710000002</c:v>
                </c:pt>
                <c:pt idx="2">
                  <c:v>390.40382529999999</c:v>
                </c:pt>
                <c:pt idx="3">
                  <c:v>287.88113440000001</c:v>
                </c:pt>
                <c:pt idx="4">
                  <c:v>123.1855233</c:v>
                </c:pt>
                <c:pt idx="5">
                  <c:v>99.318864000000005</c:v>
                </c:pt>
                <c:pt idx="6">
                  <c:v>144.03273200000001</c:v>
                </c:pt>
                <c:pt idx="7">
                  <c:v>309.76907790000001</c:v>
                </c:pt>
                <c:pt idx="8">
                  <c:v>221.6714035</c:v>
                </c:pt>
                <c:pt idx="9">
                  <c:v>215.07229169999999</c:v>
                </c:pt>
                <c:pt idx="10">
                  <c:v>579.56315930000005</c:v>
                </c:pt>
                <c:pt idx="11">
                  <c:v>175.69447890000001</c:v>
                </c:pt>
                <c:pt idx="12">
                  <c:v>150.0457639</c:v>
                </c:pt>
                <c:pt idx="13">
                  <c:v>53.989415000000001</c:v>
                </c:pt>
                <c:pt idx="14">
                  <c:v>66.7914344</c:v>
                </c:pt>
                <c:pt idx="15">
                  <c:v>55.388968200000001</c:v>
                </c:pt>
                <c:pt idx="16">
                  <c:v>115.89085129999999</c:v>
                </c:pt>
                <c:pt idx="17">
                  <c:v>109.7068041</c:v>
                </c:pt>
                <c:pt idx="18">
                  <c:v>229.1116399</c:v>
                </c:pt>
                <c:pt idx="19">
                  <c:v>222.83546250000001</c:v>
                </c:pt>
              </c:numCache>
            </c:numRef>
          </c:xVal>
          <c:yVal>
            <c:numRef>
              <c:f>Drought_Pigment!$CG$2:$CG$21</c:f>
              <c:numCache>
                <c:formatCode>General</c:formatCode>
                <c:ptCount val="20"/>
                <c:pt idx="0">
                  <c:v>79.424651068355701</c:v>
                </c:pt>
                <c:pt idx="1">
                  <c:v>335.77764879155899</c:v>
                </c:pt>
                <c:pt idx="2">
                  <c:v>367.912539363593</c:v>
                </c:pt>
                <c:pt idx="3">
                  <c:v>301.49335009175701</c:v>
                </c:pt>
                <c:pt idx="4">
                  <c:v>177.126828537633</c:v>
                </c:pt>
                <c:pt idx="5">
                  <c:v>183.62875003521501</c:v>
                </c:pt>
                <c:pt idx="6">
                  <c:v>207.622563886373</c:v>
                </c:pt>
                <c:pt idx="7">
                  <c:v>286.18146353805702</c:v>
                </c:pt>
                <c:pt idx="8">
                  <c:v>246.002094736852</c:v>
                </c:pt>
                <c:pt idx="9">
                  <c:v>282.689287548219</c:v>
                </c:pt>
                <c:pt idx="10">
                  <c:v>342.62117185374098</c:v>
                </c:pt>
                <c:pt idx="11">
                  <c:v>169.167353370185</c:v>
                </c:pt>
                <c:pt idx="12">
                  <c:v>65.124406720803506</c:v>
                </c:pt>
                <c:pt idx="13">
                  <c:v>134.20470924609799</c:v>
                </c:pt>
                <c:pt idx="14">
                  <c:v>29.247813663944001</c:v>
                </c:pt>
                <c:pt idx="15">
                  <c:v>73.362374571301601</c:v>
                </c:pt>
                <c:pt idx="16">
                  <c:v>90.136244569865696</c:v>
                </c:pt>
                <c:pt idx="17">
                  <c:v>149.901387405359</c:v>
                </c:pt>
                <c:pt idx="18">
                  <c:v>219.38824454446001</c:v>
                </c:pt>
                <c:pt idx="19">
                  <c:v>233.21707962303299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024-4BA6-A04E-38D2696B72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349712"/>
        <c:axId val="1767662848"/>
      </c:scatterChart>
      <c:valAx>
        <c:axId val="1814349712"/>
        <c:scaling>
          <c:orientation val="minMax"/>
          <c:max val="6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 sz="1500" b="0" i="0" u="none" strike="noStrike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Chl</a:t>
                </a:r>
                <a:r>
                  <a:rPr lang="en-US" altLang="ko-KR" sz="1500" b="0" i="0" u="none" strike="noStrike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</a:t>
                </a:r>
                <a:r>
                  <a:rPr lang="en-US" altLang="ko-KR" sz="1500" b="0" i="0" u="none" strike="noStrike" kern="1200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observed (mg/100g, DM)</a:t>
                </a:r>
                <a:endParaRPr lang="en-US" sz="1500" b="1" i="0" u="none" strike="noStrike" kern="1200" baseline="0" dirty="0">
                  <a:solidFill>
                    <a:prstClr val="black"/>
                  </a:solidFill>
                </a:endParaRP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67662848"/>
        <c:crosses val="autoZero"/>
        <c:crossBetween val="midCat"/>
      </c:valAx>
      <c:valAx>
        <c:axId val="1767662848"/>
        <c:scaling>
          <c:orientation val="minMax"/>
          <c:max val="6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 sz="1500" b="0" i="0" u="none" strike="noStrike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Chl</a:t>
                </a:r>
                <a:r>
                  <a:rPr lang="en-US" altLang="ko-KR" sz="1500" b="0" i="0" u="none" strike="noStrike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</a:t>
                </a:r>
                <a:r>
                  <a:rPr lang="en-US" altLang="ko-KR" sz="1500" b="0" i="0" u="none" strike="noStrike" kern="1200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predicted (mg/100g, DM)</a:t>
                </a:r>
                <a:endParaRPr lang="en-US" sz="1500" b="1" i="0" u="none" strike="noStrike" kern="1200" baseline="0" dirty="0">
                  <a:solidFill>
                    <a:prstClr val="black"/>
                  </a:solidFill>
                </a:endParaRPr>
              </a:p>
            </c:rich>
          </c:tx>
          <c:layout>
            <c:manualLayout>
              <c:xMode val="edge"/>
              <c:yMode val="edge"/>
              <c:x val="2.8666122436695647E-2"/>
              <c:y val="7.5187000787328526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1434971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4481345075659247"/>
          <c:y val="0.10444130461732469"/>
          <c:w val="0.29367306798697862"/>
          <c:h val="0.10156818753110188"/>
        </c:manualLayout>
      </c:layout>
      <c:overlay val="1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8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83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84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85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35E5D733-4FF2-45A0-B803-4165D82F1CBF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</p:spPr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90C8927-F076-4EC8-A89B-8DFD65354134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E09AF331-CD7F-4FDC-B425-FB770E011542}" type="slidenum">
              <a:rPr lang="en-US" sz="1400" b="0" strike="noStrike" spc="-1" smtClean="0">
                <a:latin typeface="Times New Roman"/>
              </a:rPr>
              <a:t>11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2634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5E5D733-4FF2-45A0-B803-4165D82F1CBF}" type="slidenum">
              <a:rPr lang="en-US" sz="1400" b="0" strike="noStrike" spc="-1" smtClean="0">
                <a:latin typeface="Times New Roman"/>
              </a:rPr>
              <a:t>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84872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3672D-C610-4E8F-96C7-E94C469B77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33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3672D-C610-4E8F-96C7-E94C469B77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74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5E5D733-4FF2-45A0-B803-4165D82F1CBF}" type="slidenum">
              <a:rPr lang="en-US" sz="1400" b="0" strike="noStrike" spc="-1" smtClean="0">
                <a:latin typeface="Times New Roman"/>
              </a:rPr>
              <a:t>5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3189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5E5D733-4FF2-45A0-B803-4165D82F1CBF}" type="slidenum">
              <a:rPr lang="en-US" sz="1400" b="0" strike="noStrike" spc="-1" smtClean="0">
                <a:latin typeface="Times New Roman"/>
              </a:rPr>
              <a:t>6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50167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5E5D733-4FF2-45A0-B803-4165D82F1CBF}" type="slidenum">
              <a:rPr lang="en-US" sz="1400" b="0" strike="noStrike" spc="-1" smtClean="0">
                <a:latin typeface="Times New Roman"/>
              </a:rPr>
              <a:t>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6843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5E5D733-4FF2-45A0-B803-4165D82F1CBF}" type="slidenum">
              <a:rPr lang="en-US" sz="1400" b="0" strike="noStrike" spc="-1" smtClean="0">
                <a:latin typeface="Times New Roman"/>
              </a:rPr>
              <a:t>8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9663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5E5D733-4FF2-45A0-B803-4165D82F1CBF}" type="slidenum">
              <a:rPr lang="en-US" sz="1400" b="0" strike="noStrike" spc="-1" smtClean="0">
                <a:latin typeface="Times New Roman"/>
              </a:rPr>
              <a:t>9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5362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4353A-04BC-7D04-5838-788575912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75028-BA28-F6EE-6AB2-EF9388E6C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19D61-6E7F-124C-A877-5076C38BF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3B54B-D288-4E67-AF62-39F72C67F071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3167B-631E-49CF-CCAD-3492A0451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433BF-B3CA-6944-8336-944E1AC7D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0106F-E217-4D87-B945-0A3F05C1D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40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/>
          <p:nvPr/>
        </p:nvPicPr>
        <p:blipFill>
          <a:blip r:embed="rId14"/>
          <a:stretch/>
        </p:blipFill>
        <p:spPr>
          <a:xfrm>
            <a:off x="765000" y="6078960"/>
            <a:ext cx="696600" cy="70272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15"/>
          <a:stretch/>
        </p:blipFill>
        <p:spPr>
          <a:xfrm>
            <a:off x="7581600" y="6035040"/>
            <a:ext cx="698400" cy="73008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9"/>
          <p:cNvPicPr/>
          <p:nvPr/>
        </p:nvPicPr>
        <p:blipFill>
          <a:blip r:embed="rId15"/>
          <a:stretch/>
        </p:blipFill>
        <p:spPr>
          <a:xfrm>
            <a:off x="765000" y="6078960"/>
            <a:ext cx="696600" cy="702720"/>
          </a:xfrm>
          <a:prstGeom prst="rect">
            <a:avLst/>
          </a:prstGeom>
          <a:ln>
            <a:noFill/>
          </a:ln>
        </p:spPr>
      </p:pic>
      <p:pic>
        <p:nvPicPr>
          <p:cNvPr id="41" name="Picture 40"/>
          <p:cNvPicPr/>
          <p:nvPr/>
        </p:nvPicPr>
        <p:blipFill>
          <a:blip r:embed="rId16"/>
          <a:stretch/>
        </p:blipFill>
        <p:spPr>
          <a:xfrm>
            <a:off x="7581600" y="6035040"/>
            <a:ext cx="698400" cy="730080"/>
          </a:xfrm>
          <a:prstGeom prst="rect">
            <a:avLst/>
          </a:prstGeom>
          <a:ln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4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"/><Relationship Id="rId3" Type="http://schemas.openxmlformats.org/officeDocument/2006/relationships/image" Target="../media/image25.tif"/><Relationship Id="rId7" Type="http://schemas.openxmlformats.org/officeDocument/2006/relationships/image" Target="../media/image29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tif"/><Relationship Id="rId5" Type="http://schemas.openxmlformats.org/officeDocument/2006/relationships/image" Target="../media/image27.tif"/><Relationship Id="rId10" Type="http://schemas.openxmlformats.org/officeDocument/2006/relationships/image" Target="../media/image22.jpeg"/><Relationship Id="rId4" Type="http://schemas.openxmlformats.org/officeDocument/2006/relationships/image" Target="../media/image26.tif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"/><Relationship Id="rId3" Type="http://schemas.openxmlformats.org/officeDocument/2006/relationships/image" Target="../media/image31.tif"/><Relationship Id="rId7" Type="http://schemas.openxmlformats.org/officeDocument/2006/relationships/image" Target="../media/image35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tif"/><Relationship Id="rId11" Type="http://schemas.openxmlformats.org/officeDocument/2006/relationships/image" Target="../media/image22.jpeg"/><Relationship Id="rId5" Type="http://schemas.openxmlformats.org/officeDocument/2006/relationships/image" Target="../media/image33.tif"/><Relationship Id="rId10" Type="http://schemas.openxmlformats.org/officeDocument/2006/relationships/image" Target="../media/image21.jpeg"/><Relationship Id="rId4" Type="http://schemas.openxmlformats.org/officeDocument/2006/relationships/image" Target="../media/image32.tif"/><Relationship Id="rId9" Type="http://schemas.openxmlformats.org/officeDocument/2006/relationships/image" Target="../media/image26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2514600" y="6356520"/>
            <a:ext cx="411300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Arial"/>
                <a:ea typeface="DejaVu Sans"/>
              </a:rPr>
              <a:t>CAFS 2024 Summer IAB Meeting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89" name="CustomShape 4"/>
          <p:cNvSpPr/>
          <p:nvPr/>
        </p:nvSpPr>
        <p:spPr>
          <a:xfrm>
            <a:off x="1943280" y="380880"/>
            <a:ext cx="5256000" cy="51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8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Progress Report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id="{239EB148-31B2-17BE-19DF-9CF3A112CD35}"/>
              </a:ext>
            </a:extLst>
          </p:cNvPr>
          <p:cNvSpPr/>
          <p:nvPr/>
        </p:nvSpPr>
        <p:spPr>
          <a:xfrm>
            <a:off x="0" y="925915"/>
            <a:ext cx="9144000" cy="1400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en-US" sz="3300" b="1" dirty="0"/>
          </a:p>
          <a:p>
            <a:pPr algn="ctr">
              <a:lnSpc>
                <a:spcPct val="100000"/>
              </a:lnSpc>
            </a:pPr>
            <a:r>
              <a:rPr lang="en-US" altLang="ko-KR" sz="3400" spc="-1" dirty="0">
                <a:solidFill>
                  <a:srgbClr val="000000"/>
                </a:solidFill>
                <a:latin typeface="Trebuchet MS"/>
              </a:rPr>
              <a:t>Characterizing abiotic and biotic tree stress </a:t>
            </a:r>
            <a:br>
              <a:rPr lang="en-US" altLang="ko-KR" sz="3400" spc="-1" dirty="0">
                <a:solidFill>
                  <a:srgbClr val="000000"/>
                </a:solidFill>
                <a:latin typeface="Trebuchet MS"/>
              </a:rPr>
            </a:br>
            <a:r>
              <a:rPr lang="en-US" altLang="ko-KR" sz="3400" spc="-1" dirty="0">
                <a:solidFill>
                  <a:srgbClr val="000000"/>
                </a:solidFill>
                <a:latin typeface="Trebuchet MS"/>
              </a:rPr>
              <a:t>using hyperspectral information</a:t>
            </a:r>
          </a:p>
          <a:p>
            <a:pPr algn="ctr">
              <a:lnSpc>
                <a:spcPct val="100000"/>
              </a:lnSpc>
            </a:pPr>
            <a:endParaRPr lang="en-US" altLang="ko-KR" sz="2000" spc="-1" dirty="0">
              <a:solidFill>
                <a:srgbClr val="000000"/>
              </a:solidFill>
              <a:latin typeface="Trebuchet MS"/>
            </a:endParaRPr>
          </a:p>
          <a:p>
            <a:pPr algn="ctr">
              <a:lnSpc>
                <a:spcPct val="100000"/>
              </a:lnSpc>
            </a:pPr>
            <a:r>
              <a:rPr lang="en-US" altLang="ko-KR" sz="2000" spc="-1" dirty="0">
                <a:solidFill>
                  <a:srgbClr val="000000"/>
                </a:solidFill>
                <a:latin typeface="Trebuchet MS"/>
              </a:rPr>
              <a:t>CAFS 20.80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9F8859-1748-6571-CBDA-45A009862BCA}"/>
              </a:ext>
            </a:extLst>
          </p:cNvPr>
          <p:cNvSpPr txBox="1"/>
          <p:nvPr/>
        </p:nvSpPr>
        <p:spPr>
          <a:xfrm>
            <a:off x="-67540" y="3679495"/>
            <a:ext cx="91336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spc="-1" dirty="0">
                <a:solidFill>
                  <a:srgbClr val="000000"/>
                </a:solidFill>
                <a:latin typeface="Trebuchet MS"/>
              </a:rPr>
              <a:t>John Couture, Sylvia Park, Melba Crawford, Matthew </a:t>
            </a:r>
            <a:r>
              <a:rPr lang="en-US" sz="2000" spc="-1" dirty="0" err="1">
                <a:solidFill>
                  <a:srgbClr val="000000"/>
                </a:solidFill>
                <a:latin typeface="Trebuchet MS"/>
              </a:rPr>
              <a:t>Ginzel</a:t>
            </a:r>
            <a:r>
              <a:rPr lang="en-US" sz="2000" spc="-1" dirty="0">
                <a:solidFill>
                  <a:srgbClr val="000000"/>
                </a:solidFill>
                <a:latin typeface="Trebuchet MS"/>
              </a:rPr>
              <a:t>, </a:t>
            </a:r>
          </a:p>
          <a:p>
            <a:pPr algn="ctr"/>
            <a:r>
              <a:rPr lang="en-US" sz="2000" spc="-1" dirty="0">
                <a:solidFill>
                  <a:srgbClr val="000000"/>
                </a:solidFill>
                <a:latin typeface="Trebuchet MS"/>
              </a:rPr>
              <a:t>Brady Hardiman, Douglass Jacobs (Purdue University) </a:t>
            </a:r>
          </a:p>
          <a:p>
            <a:pPr algn="ctr"/>
            <a:r>
              <a:rPr lang="en-US" sz="2000" spc="-1" dirty="0">
                <a:solidFill>
                  <a:srgbClr val="000000"/>
                </a:solidFill>
                <a:latin typeface="Trebuchet MS"/>
              </a:rPr>
              <a:t>Aaron </a:t>
            </a:r>
            <a:r>
              <a:rPr lang="en-US" sz="2000" spc="-1" dirty="0" err="1">
                <a:solidFill>
                  <a:srgbClr val="000000"/>
                </a:solidFill>
                <a:latin typeface="Trebuchet MS"/>
              </a:rPr>
              <a:t>Weiskittel</a:t>
            </a:r>
            <a:r>
              <a:rPr lang="en-US" sz="2000" spc="-1" dirty="0">
                <a:solidFill>
                  <a:srgbClr val="000000"/>
                </a:solidFill>
                <a:latin typeface="Trebuchet MS"/>
              </a:rPr>
              <a:t>, </a:t>
            </a:r>
            <a:r>
              <a:rPr lang="en-US" sz="2000" spc="-1" dirty="0" err="1">
                <a:solidFill>
                  <a:srgbClr val="000000"/>
                </a:solidFill>
                <a:latin typeface="Trebuchet MS"/>
              </a:rPr>
              <a:t>Parinaz</a:t>
            </a:r>
            <a:r>
              <a:rPr lang="en-US" sz="2000" spc="-1" dirty="0">
                <a:solidFill>
                  <a:srgbClr val="000000"/>
                </a:solidFill>
                <a:latin typeface="Trebuchet MS"/>
              </a:rPr>
              <a:t> </a:t>
            </a:r>
            <a:r>
              <a:rPr lang="en-US" sz="2000" spc="-1" dirty="0" err="1">
                <a:solidFill>
                  <a:srgbClr val="000000"/>
                </a:solidFill>
                <a:latin typeface="Trebuchet MS"/>
              </a:rPr>
              <a:t>Rahimzadeh</a:t>
            </a:r>
            <a:r>
              <a:rPr lang="en-US" sz="2000" spc="-1" dirty="0">
                <a:solidFill>
                  <a:srgbClr val="000000"/>
                </a:solidFill>
                <a:latin typeface="Trebuchet MS"/>
              </a:rPr>
              <a:t>, Peter Nelson (University of Maine) Cristian Montes, Caterina </a:t>
            </a:r>
            <a:r>
              <a:rPr lang="en-US" sz="2000" spc="-1" dirty="0" err="1">
                <a:solidFill>
                  <a:srgbClr val="000000"/>
                </a:solidFill>
                <a:latin typeface="Trebuchet MS"/>
              </a:rPr>
              <a:t>Villari</a:t>
            </a:r>
            <a:r>
              <a:rPr lang="en-US" sz="2000" spc="-1" dirty="0">
                <a:solidFill>
                  <a:srgbClr val="000000"/>
                </a:solidFill>
                <a:latin typeface="Trebuchet MS"/>
              </a:rPr>
              <a:t>, Kamal </a:t>
            </a:r>
            <a:r>
              <a:rPr lang="en-US" sz="2000" spc="-1" dirty="0" err="1">
                <a:solidFill>
                  <a:srgbClr val="000000"/>
                </a:solidFill>
                <a:latin typeface="Trebuchet MS"/>
              </a:rPr>
              <a:t>Ghandi</a:t>
            </a:r>
            <a:r>
              <a:rPr lang="en-US" sz="2000" spc="-1" dirty="0">
                <a:solidFill>
                  <a:srgbClr val="000000"/>
                </a:solidFill>
                <a:latin typeface="Trebuchet MS"/>
              </a:rPr>
              <a:t> (University of Georgia) </a:t>
            </a:r>
          </a:p>
        </p:txBody>
      </p:sp>
      <p:sp>
        <p:nvSpPr>
          <p:cNvPr id="4" name="CustomShape 5">
            <a:extLst>
              <a:ext uri="{FF2B5EF4-FFF2-40B4-BE49-F238E27FC236}">
                <a16:creationId xmlns:a16="http://schemas.microsoft.com/office/drawing/2014/main" id="{B1B32708-A566-87B9-88EF-FA417F666535}"/>
              </a:ext>
            </a:extLst>
          </p:cNvPr>
          <p:cNvSpPr/>
          <p:nvPr/>
        </p:nvSpPr>
        <p:spPr>
          <a:xfrm>
            <a:off x="343260" y="5384172"/>
            <a:ext cx="845748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John Couture (Purdue University)</a:t>
            </a:r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-3267731" y="642361"/>
            <a:ext cx="8227440" cy="68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8" name="CustomShape 2"/>
          <p:cNvSpPr/>
          <p:nvPr/>
        </p:nvSpPr>
        <p:spPr>
          <a:xfrm>
            <a:off x="2416861" y="6258781"/>
            <a:ext cx="411264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2024 IAB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-813403" y="339914"/>
            <a:ext cx="8227440" cy="472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0" name="CustomShape 4"/>
          <p:cNvSpPr/>
          <p:nvPr/>
        </p:nvSpPr>
        <p:spPr>
          <a:xfrm>
            <a:off x="3668325" y="182520"/>
            <a:ext cx="4844955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algn="r"/>
            <a:r>
              <a:rPr lang="en-US" sz="2600" b="1" spc="-1" dirty="0">
                <a:solidFill>
                  <a:srgbClr val="000000"/>
                </a:solidFill>
                <a:latin typeface="Trebuchet MS"/>
              </a:rPr>
              <a:t>Company benefits and deliverables</a:t>
            </a:r>
            <a:endParaRPr lang="en-US" sz="2600" b="0" strike="noStrike" spc="-1" dirty="0">
              <a:latin typeface="Arial"/>
            </a:endParaRPr>
          </a:p>
        </p:txBody>
      </p:sp>
      <p:sp>
        <p:nvSpPr>
          <p:cNvPr id="3" name="CustomShape 3">
            <a:extLst>
              <a:ext uri="{FF2B5EF4-FFF2-40B4-BE49-F238E27FC236}">
                <a16:creationId xmlns:a16="http://schemas.microsoft.com/office/drawing/2014/main" id="{44F160B1-08E2-4C32-152E-390AE18ABA1C}"/>
              </a:ext>
            </a:extLst>
          </p:cNvPr>
          <p:cNvSpPr/>
          <p:nvPr/>
        </p:nvSpPr>
        <p:spPr>
          <a:xfrm>
            <a:off x="-796878" y="298479"/>
            <a:ext cx="8227800" cy="472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3C9A4-ED09-AB27-1C46-A8BCD0BC5127}"/>
              </a:ext>
            </a:extLst>
          </p:cNvPr>
          <p:cNvSpPr txBox="1"/>
          <p:nvPr/>
        </p:nvSpPr>
        <p:spPr>
          <a:xfrm>
            <a:off x="894015" y="4364358"/>
            <a:ext cx="1394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Abiotic stress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F9A2A4-AC9E-4360-6D29-47FC6BACB55A}"/>
              </a:ext>
            </a:extLst>
          </p:cNvPr>
          <p:cNvSpPr txBox="1"/>
          <p:nvPr/>
        </p:nvSpPr>
        <p:spPr>
          <a:xfrm>
            <a:off x="2608882" y="4359282"/>
            <a:ext cx="1309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Biotic stress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53BE734-4207-65AA-4883-B08E025F6764}"/>
              </a:ext>
            </a:extLst>
          </p:cNvPr>
          <p:cNvCxnSpPr>
            <a:cxnSpLocks/>
          </p:cNvCxnSpPr>
          <p:nvPr/>
        </p:nvCxnSpPr>
        <p:spPr>
          <a:xfrm flipH="1">
            <a:off x="1658038" y="4079313"/>
            <a:ext cx="429768" cy="329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AA74D3E-AFB9-8EEE-6023-526D5657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204" y="5019287"/>
            <a:ext cx="408067" cy="4080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7BEF10-EBAE-8BC4-0005-BF6B59051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4827">
            <a:off x="3376503" y="4973784"/>
            <a:ext cx="500743" cy="5007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4B40FB-C1B5-3D70-F345-E64879819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446" y="4995395"/>
            <a:ext cx="455851" cy="4558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4922AD-FE11-1BFF-96BC-9B26956EF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470" y="4977534"/>
            <a:ext cx="491568" cy="4915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9C1F90-E4A5-39E5-F757-CBC8E352D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15" y="4874493"/>
            <a:ext cx="621455" cy="6214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0AD08C-B98C-8383-C2BD-EAD95C7D6E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7109" y="989180"/>
            <a:ext cx="501719" cy="5017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4C6A5C-6E5D-EEF4-E3AE-659EFF6090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0681" y="1259079"/>
            <a:ext cx="960126" cy="960126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6518CC3-FCE3-CEB8-33C6-1BFCD92C32CA}"/>
              </a:ext>
            </a:extLst>
          </p:cNvPr>
          <p:cNvCxnSpPr>
            <a:cxnSpLocks/>
          </p:cNvCxnSpPr>
          <p:nvPr/>
        </p:nvCxnSpPr>
        <p:spPr>
          <a:xfrm>
            <a:off x="1828904" y="4696449"/>
            <a:ext cx="154298" cy="256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A38155-D562-7DB0-73D8-48F4BE9E1697}"/>
              </a:ext>
            </a:extLst>
          </p:cNvPr>
          <p:cNvCxnSpPr/>
          <p:nvPr/>
        </p:nvCxnSpPr>
        <p:spPr>
          <a:xfrm>
            <a:off x="2952299" y="2639539"/>
            <a:ext cx="0" cy="7315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B7CBABF-B7E4-44A1-2C81-4F6425177297}"/>
              </a:ext>
            </a:extLst>
          </p:cNvPr>
          <p:cNvCxnSpPr/>
          <p:nvPr/>
        </p:nvCxnSpPr>
        <p:spPr>
          <a:xfrm>
            <a:off x="2952299" y="3371059"/>
            <a:ext cx="9265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1CBFC0DF-1BA4-AE62-47EC-B9FE92A4A129}"/>
              </a:ext>
            </a:extLst>
          </p:cNvPr>
          <p:cNvSpPr/>
          <p:nvPr/>
        </p:nvSpPr>
        <p:spPr>
          <a:xfrm>
            <a:off x="3183949" y="2818591"/>
            <a:ext cx="100571" cy="909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4B2F96A-531B-CCC7-622B-B286EA85D02D}"/>
              </a:ext>
            </a:extLst>
          </p:cNvPr>
          <p:cNvSpPr/>
          <p:nvPr/>
        </p:nvSpPr>
        <p:spPr>
          <a:xfrm>
            <a:off x="3458269" y="3119392"/>
            <a:ext cx="100571" cy="9098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3D9C64A-5839-72A2-C515-E8B450AAB75F}"/>
              </a:ext>
            </a:extLst>
          </p:cNvPr>
          <p:cNvCxnSpPr>
            <a:cxnSpLocks/>
          </p:cNvCxnSpPr>
          <p:nvPr/>
        </p:nvCxnSpPr>
        <p:spPr>
          <a:xfrm>
            <a:off x="3237279" y="2729785"/>
            <a:ext cx="0" cy="270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EA65FC1-FCD4-DAB2-B97B-1F486BFE7F33}"/>
              </a:ext>
            </a:extLst>
          </p:cNvPr>
          <p:cNvCxnSpPr>
            <a:cxnSpLocks/>
          </p:cNvCxnSpPr>
          <p:nvPr/>
        </p:nvCxnSpPr>
        <p:spPr>
          <a:xfrm flipH="1">
            <a:off x="3506556" y="3069327"/>
            <a:ext cx="4543" cy="1930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0061DA-F2B9-F902-0512-B649271DE9D5}"/>
              </a:ext>
            </a:extLst>
          </p:cNvPr>
          <p:cNvCxnSpPr>
            <a:cxnSpLocks/>
          </p:cNvCxnSpPr>
          <p:nvPr/>
        </p:nvCxnSpPr>
        <p:spPr>
          <a:xfrm flipH="1">
            <a:off x="3379772" y="3171849"/>
            <a:ext cx="2630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9ECB164-B453-3347-803F-A7B86265F0E1}"/>
              </a:ext>
            </a:extLst>
          </p:cNvPr>
          <p:cNvCxnSpPr>
            <a:cxnSpLocks/>
          </p:cNvCxnSpPr>
          <p:nvPr/>
        </p:nvCxnSpPr>
        <p:spPr>
          <a:xfrm flipH="1" flipV="1">
            <a:off x="3117607" y="2865617"/>
            <a:ext cx="242702" cy="51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1A8DE80-7BB8-E9A8-39DB-7ABAF947AE2C}"/>
              </a:ext>
            </a:extLst>
          </p:cNvPr>
          <p:cNvSpPr txBox="1"/>
          <p:nvPr/>
        </p:nvSpPr>
        <p:spPr>
          <a:xfrm>
            <a:off x="2860811" y="3389929"/>
            <a:ext cx="13930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Spectral distance 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DF8586A-E0C3-202B-3531-D208FE0EF977}"/>
              </a:ext>
            </a:extLst>
          </p:cNvPr>
          <p:cNvSpPr txBox="1"/>
          <p:nvPr/>
        </p:nvSpPr>
        <p:spPr>
          <a:xfrm rot="16200000">
            <a:off x="2108887" y="2832456"/>
            <a:ext cx="13930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Spectral distance 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59C5B1-675E-7491-351E-0232E7F1B44E}"/>
              </a:ext>
            </a:extLst>
          </p:cNvPr>
          <p:cNvSpPr txBox="1"/>
          <p:nvPr/>
        </p:nvSpPr>
        <p:spPr>
          <a:xfrm>
            <a:off x="1412282" y="3723968"/>
            <a:ext cx="2064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Foliar trait estimates</a:t>
            </a:r>
            <a:endParaRPr lang="en-US" sz="1600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8A25133-3BB9-47CC-22D1-0C1579B62655}"/>
              </a:ext>
            </a:extLst>
          </p:cNvPr>
          <p:cNvCxnSpPr>
            <a:cxnSpLocks/>
          </p:cNvCxnSpPr>
          <p:nvPr/>
        </p:nvCxnSpPr>
        <p:spPr>
          <a:xfrm>
            <a:off x="2444398" y="2204579"/>
            <a:ext cx="0" cy="3051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21A57F7-5AEF-AF8B-BCBC-EB21057B7BDE}"/>
              </a:ext>
            </a:extLst>
          </p:cNvPr>
          <p:cNvCxnSpPr>
            <a:cxnSpLocks/>
          </p:cNvCxnSpPr>
          <p:nvPr/>
        </p:nvCxnSpPr>
        <p:spPr>
          <a:xfrm>
            <a:off x="2754151" y="4072319"/>
            <a:ext cx="427636" cy="3285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D382491-A3D2-637A-B01A-95451973C3D3}"/>
              </a:ext>
            </a:extLst>
          </p:cNvPr>
          <p:cNvCxnSpPr>
            <a:cxnSpLocks/>
          </p:cNvCxnSpPr>
          <p:nvPr/>
        </p:nvCxnSpPr>
        <p:spPr>
          <a:xfrm flipH="1">
            <a:off x="1446318" y="4696449"/>
            <a:ext cx="8652" cy="256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54A2BD6-8255-A8D6-B726-46AB557727F0}"/>
              </a:ext>
            </a:extLst>
          </p:cNvPr>
          <p:cNvCxnSpPr>
            <a:cxnSpLocks/>
          </p:cNvCxnSpPr>
          <p:nvPr/>
        </p:nvCxnSpPr>
        <p:spPr>
          <a:xfrm flipH="1">
            <a:off x="906110" y="4696065"/>
            <a:ext cx="166274" cy="2564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19E89D7-66C9-3578-2EA4-2C78EC5CAB25}"/>
              </a:ext>
            </a:extLst>
          </p:cNvPr>
          <p:cNvCxnSpPr>
            <a:cxnSpLocks/>
          </p:cNvCxnSpPr>
          <p:nvPr/>
        </p:nvCxnSpPr>
        <p:spPr>
          <a:xfrm>
            <a:off x="3319595" y="4696449"/>
            <a:ext cx="154298" cy="256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798E67B-6423-E88A-D7C4-A8DF9D71E5FA}"/>
              </a:ext>
            </a:extLst>
          </p:cNvPr>
          <p:cNvCxnSpPr>
            <a:cxnSpLocks/>
          </p:cNvCxnSpPr>
          <p:nvPr/>
        </p:nvCxnSpPr>
        <p:spPr>
          <a:xfrm flipH="1">
            <a:off x="2937009" y="4696065"/>
            <a:ext cx="123260" cy="2564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F284597-A741-04C2-1D04-C57D522959AC}"/>
              </a:ext>
            </a:extLst>
          </p:cNvPr>
          <p:cNvCxnSpPr>
            <a:cxnSpLocks/>
          </p:cNvCxnSpPr>
          <p:nvPr/>
        </p:nvCxnSpPr>
        <p:spPr>
          <a:xfrm>
            <a:off x="2444398" y="3467594"/>
            <a:ext cx="0" cy="3051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EDD80772-9BEC-C025-D4D5-E494F32376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938" y="2423885"/>
            <a:ext cx="1467157" cy="121376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3D7E469B-6822-9180-0DE9-C25E7A9B2EC1}"/>
              </a:ext>
            </a:extLst>
          </p:cNvPr>
          <p:cNvSpPr txBox="1"/>
          <p:nvPr/>
        </p:nvSpPr>
        <p:spPr>
          <a:xfrm>
            <a:off x="4061587" y="1498662"/>
            <a:ext cx="5082411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Framework for tiered forest health monitoring</a:t>
            </a:r>
          </a:p>
          <a:p>
            <a:endParaRPr lang="en-US" dirty="0"/>
          </a:p>
          <a:p>
            <a:r>
              <a:rPr lang="en-US" dirty="0"/>
              <a:t>Paper submitted: </a:t>
            </a:r>
          </a:p>
          <a:p>
            <a:endParaRPr lang="en-US" dirty="0"/>
          </a:p>
          <a:p>
            <a:r>
              <a:rPr lang="en-US" dirty="0"/>
              <a:t>Park et al. </a:t>
            </a:r>
            <a:r>
              <a:rPr lang="en-US" dirty="0">
                <a:ea typeface="+mn-lt"/>
                <a:cs typeface="+mn-lt"/>
              </a:rPr>
              <a:t>Spectral wavelength range influences the performance of chemometric models estimating various foliar functional traits </a:t>
            </a:r>
            <a:r>
              <a:rPr lang="en-US" b="1" dirty="0">
                <a:ea typeface="+mn-lt"/>
                <a:cs typeface="+mn-lt"/>
              </a:rPr>
              <a:t>MME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Two other papers from Sylvias dissertation</a:t>
            </a:r>
          </a:p>
          <a:p>
            <a:endParaRPr lang="en-US" dirty="0"/>
          </a:p>
          <a:p>
            <a:r>
              <a:rPr lang="en-US" dirty="0"/>
              <a:t>Future work linking breeding and high-throughput phenotyping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BCC8F3C-2D4E-4C77-B37B-67B7988E505C}"/>
              </a:ext>
            </a:extLst>
          </p:cNvPr>
          <p:cNvSpPr txBox="1"/>
          <p:nvPr/>
        </p:nvSpPr>
        <p:spPr>
          <a:xfrm>
            <a:off x="473221" y="738353"/>
            <a:ext cx="472481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Plant-</a:t>
            </a:r>
            <a:r>
              <a:rPr lang="en-US" altLang="ko-KR" sz="1600" b="1" dirty="0"/>
              <a:t>I</a:t>
            </a:r>
            <a:r>
              <a:rPr lang="en-US" sz="1600" b="1" dirty="0"/>
              <a:t>nsect </a:t>
            </a:r>
            <a:r>
              <a:rPr lang="en-US" altLang="ko-KR" sz="1600" b="1" dirty="0"/>
              <a:t>C</a:t>
            </a:r>
            <a:r>
              <a:rPr lang="en-US" sz="1600" b="1" dirty="0"/>
              <a:t>hemical </a:t>
            </a:r>
            <a:r>
              <a:rPr lang="en-US" altLang="ko-KR" sz="1600" b="1" dirty="0"/>
              <a:t>E</a:t>
            </a:r>
            <a:r>
              <a:rPr lang="en-US" sz="1600" b="1" dirty="0"/>
              <a:t>cology </a:t>
            </a:r>
            <a:r>
              <a:rPr lang="en-US" altLang="ko-KR" sz="1600" b="1" dirty="0"/>
              <a:t>L</a:t>
            </a:r>
            <a:r>
              <a:rPr lang="en-US" sz="1600" b="1" dirty="0"/>
              <a:t>ab</a:t>
            </a:r>
          </a:p>
          <a:p>
            <a:r>
              <a:rPr lang="en-US" sz="1600" dirty="0"/>
              <a:t>Dr. John Couture</a:t>
            </a:r>
          </a:p>
          <a:p>
            <a:r>
              <a:rPr lang="en-US" sz="1600" dirty="0"/>
              <a:t>Dr. Lorenzo </a:t>
            </a:r>
            <a:r>
              <a:rPr lang="en-US" sz="1600" dirty="0" err="1"/>
              <a:t>Cotrozzi</a:t>
            </a:r>
            <a:endParaRPr lang="en-US" sz="1600" dirty="0"/>
          </a:p>
          <a:p>
            <a:r>
              <a:rPr lang="en-US" sz="1600" dirty="0"/>
              <a:t>Scott Gula</a:t>
            </a:r>
          </a:p>
          <a:p>
            <a:r>
              <a:rPr lang="en-US" sz="1600" dirty="0"/>
              <a:t>Elisabeth </a:t>
            </a:r>
            <a:r>
              <a:rPr lang="en-US" sz="1600" dirty="0" err="1"/>
              <a:t>Joll</a:t>
            </a:r>
            <a:endParaRPr lang="en-US" sz="1600" dirty="0"/>
          </a:p>
          <a:p>
            <a:r>
              <a:rPr lang="en-US" sz="1600" dirty="0"/>
              <a:t>Daniel Edwards</a:t>
            </a:r>
          </a:p>
          <a:p>
            <a:r>
              <a:rPr lang="en-US" sz="1600" dirty="0"/>
              <a:t>Megan Haas</a:t>
            </a:r>
          </a:p>
          <a:p>
            <a:r>
              <a:rPr lang="en-US" sz="1600" dirty="0"/>
              <a:t>Ted </a:t>
            </a:r>
            <a:r>
              <a:rPr lang="en-US" sz="1600" dirty="0" err="1"/>
              <a:t>Heckard</a:t>
            </a:r>
            <a:endParaRPr lang="en-US" sz="1600" dirty="0"/>
          </a:p>
          <a:p>
            <a:r>
              <a:rPr lang="en-US" sz="1600" dirty="0"/>
              <a:t>Aditya </a:t>
            </a:r>
            <a:r>
              <a:rPr lang="en-US" sz="1600"/>
              <a:t>Tiwani</a:t>
            </a:r>
            <a:endParaRPr lang="en-US" sz="1600" dirty="0"/>
          </a:p>
          <a:p>
            <a:endParaRPr lang="en-US" sz="1600" dirty="0"/>
          </a:p>
          <a:p>
            <a:r>
              <a:rPr lang="en-US" sz="1600" b="1" dirty="0"/>
              <a:t>Regeneration and Restoration Silviculture Lab</a:t>
            </a:r>
          </a:p>
          <a:p>
            <a:r>
              <a:rPr lang="en-US" sz="1600" dirty="0"/>
              <a:t>Dr. Douglass Jacobs</a:t>
            </a:r>
          </a:p>
          <a:p>
            <a:r>
              <a:rPr lang="en-US" sz="1600" dirty="0"/>
              <a:t>Dr. Andrei </a:t>
            </a:r>
            <a:r>
              <a:rPr lang="en-US" sz="1600" dirty="0" err="1"/>
              <a:t>Toca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6DEFB-CDF4-4894-B6B4-CF7643B79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50" t="35154" r="79473" b="42472"/>
          <a:stretch/>
        </p:blipFill>
        <p:spPr>
          <a:xfrm>
            <a:off x="1471571" y="5268256"/>
            <a:ext cx="871127" cy="844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0B6245-6F62-4008-9882-0069033C71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0" t="36415" r="88410" b="48739"/>
          <a:stretch/>
        </p:blipFill>
        <p:spPr>
          <a:xfrm>
            <a:off x="477948" y="5238270"/>
            <a:ext cx="948163" cy="9048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123FC6-1F3E-4C48-8826-B8BDC8F393A8}"/>
              </a:ext>
            </a:extLst>
          </p:cNvPr>
          <p:cNvSpPr txBox="1"/>
          <p:nvPr/>
        </p:nvSpPr>
        <p:spPr>
          <a:xfrm>
            <a:off x="174295" y="4476078"/>
            <a:ext cx="780855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Funding</a:t>
            </a:r>
            <a:endParaRPr lang="en-US" sz="300" b="1" dirty="0"/>
          </a:p>
          <a:p>
            <a:r>
              <a:rPr lang="en-US" sz="1200" dirty="0"/>
              <a:t>- National Science Foundation / Center for Advanced Forestry Systems </a:t>
            </a:r>
          </a:p>
          <a:p>
            <a:endParaRPr lang="en-US" sz="100" dirty="0"/>
          </a:p>
          <a:p>
            <a:r>
              <a:rPr lang="en-US" sz="1200" dirty="0"/>
              <a:t>- Hardwood Tree Improvement &amp; Regeneration Center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6F258B-8C12-4981-98D8-F517B04F2C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2" t="13265" r="82681" b="73129"/>
          <a:stretch/>
        </p:blipFill>
        <p:spPr>
          <a:xfrm>
            <a:off x="2522732" y="5317124"/>
            <a:ext cx="1324566" cy="747180"/>
          </a:xfrm>
          <a:prstGeom prst="rect">
            <a:avLst/>
          </a:prstGeom>
        </p:spPr>
      </p:pic>
      <p:pic>
        <p:nvPicPr>
          <p:cNvPr id="7" name="Picture 6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4FA9E212-780C-3C65-DD92-EA1FA105DA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424" y="4975071"/>
            <a:ext cx="1274796" cy="1747258"/>
          </a:xfrm>
          <a:prstGeom prst="rect">
            <a:avLst/>
          </a:prstGeom>
        </p:spPr>
      </p:pic>
      <p:pic>
        <p:nvPicPr>
          <p:cNvPr id="8" name="Picture 7" descr="A picture containing indoor, person, person, building&#10;&#10;Description automatically generated">
            <a:extLst>
              <a:ext uri="{FF2B5EF4-FFF2-40B4-BE49-F238E27FC236}">
                <a16:creationId xmlns:a16="http://schemas.microsoft.com/office/drawing/2014/main" id="{7615785E-366E-55D1-AFEC-AAEF2081F4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811" y="3383641"/>
            <a:ext cx="1096622" cy="1541356"/>
          </a:xfrm>
          <a:prstGeom prst="rect">
            <a:avLst/>
          </a:prstGeom>
        </p:spPr>
      </p:pic>
      <p:pic>
        <p:nvPicPr>
          <p:cNvPr id="24" name="Picture 23" descr="A group of people in a greenhouse&#10;&#10;Description automatically generated with medium confidence">
            <a:extLst>
              <a:ext uri="{FF2B5EF4-FFF2-40B4-BE49-F238E27FC236}">
                <a16:creationId xmlns:a16="http://schemas.microsoft.com/office/drawing/2014/main" id="{5FFDFFEE-8ECC-4E84-D669-F0812810CB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0403" y="3591233"/>
            <a:ext cx="1541357" cy="1126179"/>
          </a:xfrm>
          <a:prstGeom prst="rect">
            <a:avLst/>
          </a:prstGeom>
        </p:spPr>
      </p:pic>
      <p:pic>
        <p:nvPicPr>
          <p:cNvPr id="27" name="Picture 26" descr="A picture containing outdoor, clothing, person, grass&#10;&#10;Description automatically generated">
            <a:extLst>
              <a:ext uri="{FF2B5EF4-FFF2-40B4-BE49-F238E27FC236}">
                <a16:creationId xmlns:a16="http://schemas.microsoft.com/office/drawing/2014/main" id="{C090F5C9-3F91-5B9E-39BC-5898C5DF4B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121" y="4973620"/>
            <a:ext cx="2263311" cy="1742460"/>
          </a:xfrm>
          <a:prstGeom prst="rect">
            <a:avLst/>
          </a:prstGeom>
        </p:spPr>
      </p:pic>
      <p:pic>
        <p:nvPicPr>
          <p:cNvPr id="25" name="Picture 24" descr="A person and person wearing hats&#10;&#10;Description automatically generated with medium confidence">
            <a:extLst>
              <a:ext uri="{FF2B5EF4-FFF2-40B4-BE49-F238E27FC236}">
                <a16:creationId xmlns:a16="http://schemas.microsoft.com/office/drawing/2014/main" id="{EF1A375D-2FD1-7C21-0DBA-15F49922A19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6"/>
          <a:stretch/>
        </p:blipFill>
        <p:spPr>
          <a:xfrm>
            <a:off x="7631736" y="3382362"/>
            <a:ext cx="1274796" cy="15413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BB5E84-34D0-293C-13AB-E01B8B692E1A}"/>
              </a:ext>
            </a:extLst>
          </p:cNvPr>
          <p:cNvSpPr txBox="1"/>
          <p:nvPr/>
        </p:nvSpPr>
        <p:spPr>
          <a:xfrm>
            <a:off x="5520107" y="738353"/>
            <a:ext cx="26834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Forestry Entomology Lab</a:t>
            </a:r>
            <a:endParaRPr lang="en-US" sz="1600" b="1" dirty="0"/>
          </a:p>
          <a:p>
            <a:r>
              <a:rPr lang="en-US" sz="1600" dirty="0"/>
              <a:t>Dr. Matthew </a:t>
            </a:r>
            <a:r>
              <a:rPr lang="en-US" sz="1600" dirty="0" err="1"/>
              <a:t>Ginzel</a:t>
            </a:r>
            <a:endParaRPr lang="en-US" sz="1600" dirty="0"/>
          </a:p>
          <a:p>
            <a:r>
              <a:rPr lang="en-US" sz="1600" dirty="0"/>
              <a:t>Dr. Geoffrey Williams</a:t>
            </a:r>
          </a:p>
          <a:p>
            <a:r>
              <a:rPr lang="en-US" sz="1600" dirty="0"/>
              <a:t>Scott Gula</a:t>
            </a:r>
          </a:p>
          <a:p>
            <a:r>
              <a:rPr lang="en-US" sz="1600" dirty="0"/>
              <a:t>Dr. Kelsey Tobin</a:t>
            </a:r>
          </a:p>
          <a:p>
            <a:endParaRPr lang="en-US" sz="1600" dirty="0"/>
          </a:p>
          <a:p>
            <a:r>
              <a:rPr lang="en-US" sz="1600" b="1" dirty="0" err="1"/>
              <a:t>Mickelbart</a:t>
            </a:r>
            <a:r>
              <a:rPr lang="en-US" sz="1600" b="1" dirty="0"/>
              <a:t> </a:t>
            </a:r>
            <a:r>
              <a:rPr lang="en-US" altLang="ko-KR" sz="1600" b="1" dirty="0"/>
              <a:t>lab</a:t>
            </a:r>
          </a:p>
          <a:p>
            <a:r>
              <a:rPr lang="en-US" sz="1600" dirty="0"/>
              <a:t>Dr. Michael </a:t>
            </a:r>
            <a:r>
              <a:rPr lang="en-US" sz="1600" dirty="0" err="1"/>
              <a:t>Mickelbart</a:t>
            </a:r>
            <a:endParaRPr lang="en-US" sz="1600" dirty="0"/>
          </a:p>
          <a:p>
            <a:r>
              <a:rPr lang="en-US" sz="1600" dirty="0"/>
              <a:t>Michael </a:t>
            </a:r>
            <a:r>
              <a:rPr lang="en-US" sz="1600" dirty="0" err="1"/>
              <a:t>Gosney</a:t>
            </a:r>
            <a:endParaRPr lang="en-US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04844B-1853-D492-1259-B247880B371E}"/>
              </a:ext>
            </a:extLst>
          </p:cNvPr>
          <p:cNvSpPr/>
          <p:nvPr/>
        </p:nvSpPr>
        <p:spPr>
          <a:xfrm>
            <a:off x="596630" y="6113173"/>
            <a:ext cx="906473" cy="692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stomShape 4">
            <a:extLst>
              <a:ext uri="{FF2B5EF4-FFF2-40B4-BE49-F238E27FC236}">
                <a16:creationId xmlns:a16="http://schemas.microsoft.com/office/drawing/2014/main" id="{F2BF2CE2-A3FD-65D6-6A78-F4BC8D997006}"/>
              </a:ext>
            </a:extLst>
          </p:cNvPr>
          <p:cNvSpPr/>
          <p:nvPr/>
        </p:nvSpPr>
        <p:spPr>
          <a:xfrm>
            <a:off x="6948800" y="172050"/>
            <a:ext cx="2030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/>
            <a:r>
              <a:rPr lang="en-US" sz="2000" b="1" spc="-1" dirty="0">
                <a:solidFill>
                  <a:srgbClr val="000000"/>
                </a:solidFill>
                <a:latin typeface="Trebuchet MS"/>
              </a:rPr>
              <a:t>Acknowledgements</a:t>
            </a:r>
            <a:endParaRPr lang="en-US" sz="20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</a:pPr>
            <a:endParaRPr lang="en-US" sz="2000" b="1" spc="-1" dirty="0">
              <a:solidFill>
                <a:srgbClr val="000000"/>
              </a:solidFill>
              <a:latin typeface="Trebuchet MS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051230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57200" y="685800"/>
            <a:ext cx="8227800" cy="68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3" name="CustomShape 3"/>
          <p:cNvSpPr/>
          <p:nvPr/>
        </p:nvSpPr>
        <p:spPr>
          <a:xfrm>
            <a:off x="457200" y="1371600"/>
            <a:ext cx="8227800" cy="472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12848F-1D1A-9BE1-8892-6C9E012EF154}"/>
              </a:ext>
            </a:extLst>
          </p:cNvPr>
          <p:cNvSpPr txBox="1"/>
          <p:nvPr/>
        </p:nvSpPr>
        <p:spPr>
          <a:xfrm>
            <a:off x="457200" y="801770"/>
            <a:ext cx="822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a typeface="맑은 고딕" panose="020B0503020000020004" pitchFamily="50" charset="-127"/>
              </a:rPr>
              <a:t>Reflectance spectroscopy can capture tree stress responses</a:t>
            </a:r>
          </a:p>
        </p:txBody>
      </p:sp>
      <p:pic>
        <p:nvPicPr>
          <p:cNvPr id="3" name="Picture 2" descr="A picture containing tree, green, plant, vegetable&#10;&#10;Description automatically generated">
            <a:extLst>
              <a:ext uri="{FF2B5EF4-FFF2-40B4-BE49-F238E27FC236}">
                <a16:creationId xmlns:a16="http://schemas.microsoft.com/office/drawing/2014/main" id="{8AAF53C1-1C89-AC4F-758C-80DD63587E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331"/>
          <a:stretch/>
        </p:blipFill>
        <p:spPr>
          <a:xfrm>
            <a:off x="1541654" y="3743826"/>
            <a:ext cx="3891783" cy="23728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E9E9BE-1C79-0BB1-DA00-06EC3D3B9B50}"/>
              </a:ext>
            </a:extLst>
          </p:cNvPr>
          <p:cNvSpPr txBox="1"/>
          <p:nvPr/>
        </p:nvSpPr>
        <p:spPr>
          <a:xfrm>
            <a:off x="1541654" y="6132734"/>
            <a:ext cx="38917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Rapid ‘</a:t>
            </a:r>
            <a:r>
              <a:rPr lang="en-US" sz="1000" dirty="0" err="1"/>
              <a:t>Ohi’a</a:t>
            </a:r>
            <a:r>
              <a:rPr lang="en-US" sz="1000" dirty="0"/>
              <a:t> Death, Hawaii </a:t>
            </a:r>
            <a:r>
              <a:rPr lang="en-US" altLang="ko-KR" sz="1000" dirty="0"/>
              <a:t>(</a:t>
            </a:r>
            <a:r>
              <a:rPr lang="en-US" sz="1000" dirty="0"/>
              <a:t>Greg Asner)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119E9-0A89-2F98-E26C-C4217BBD7FFE}"/>
              </a:ext>
            </a:extLst>
          </p:cNvPr>
          <p:cNvSpPr txBox="1"/>
          <p:nvPr/>
        </p:nvSpPr>
        <p:spPr>
          <a:xfrm>
            <a:off x="457199" y="1435010"/>
            <a:ext cx="606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/>
            <a:r>
              <a:rPr lang="en-US" dirty="0"/>
              <a:t>• </a:t>
            </a:r>
            <a:r>
              <a:rPr lang="en-US" altLang="ko-KR" b="1" dirty="0"/>
              <a:t>R</a:t>
            </a:r>
            <a:r>
              <a:rPr lang="en-US" b="1" dirty="0"/>
              <a:t>apid and accurate </a:t>
            </a:r>
            <a:r>
              <a:rPr lang="en-US" altLang="ko-KR" dirty="0"/>
              <a:t>observation</a:t>
            </a:r>
            <a:r>
              <a:rPr lang="en-US" dirty="0"/>
              <a:t> of </a:t>
            </a:r>
            <a:r>
              <a:rPr lang="en-US" altLang="ko-KR" dirty="0"/>
              <a:t>forest traits is  necessary for e</a:t>
            </a:r>
            <a:r>
              <a:rPr lang="en-US" dirty="0"/>
              <a:t>ffective monitoring of forest </a:t>
            </a:r>
            <a:r>
              <a:rPr lang="en-US" altLang="ko-KR" dirty="0"/>
              <a:t>health</a:t>
            </a: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C79C37-96A5-C912-CAF9-2E5338A86FD5}"/>
              </a:ext>
            </a:extLst>
          </p:cNvPr>
          <p:cNvSpPr txBox="1"/>
          <p:nvPr/>
        </p:nvSpPr>
        <p:spPr>
          <a:xfrm>
            <a:off x="457199" y="2396399"/>
            <a:ext cx="6060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altLang="ko-KR" sz="1800" b="1" dirty="0"/>
              <a:t>Leaf spectral reflectance </a:t>
            </a:r>
            <a:r>
              <a:rPr lang="en-US" sz="1800" dirty="0"/>
              <a:t>ha</a:t>
            </a:r>
            <a:r>
              <a:rPr lang="en-US" altLang="ko-KR" sz="1800" dirty="0"/>
              <a:t>s</a:t>
            </a:r>
            <a:r>
              <a:rPr lang="en-US" sz="1800" dirty="0"/>
              <a:t> been used to </a:t>
            </a:r>
            <a:r>
              <a:rPr lang="en-US" dirty="0"/>
              <a:t>investigate functional traits </a:t>
            </a:r>
            <a:r>
              <a:rPr lang="en-US" sz="1800" dirty="0"/>
              <a:t>and to detect </a:t>
            </a:r>
            <a:r>
              <a:rPr lang="en-US" sz="1800" b="1" dirty="0"/>
              <a:t>diverse forest issues</a:t>
            </a:r>
            <a:r>
              <a:rPr lang="en-US" dirty="0"/>
              <a:t>    </a:t>
            </a:r>
            <a:r>
              <a:rPr lang="en-US" b="1" dirty="0"/>
              <a:t>at </a:t>
            </a:r>
            <a:r>
              <a:rPr lang="en-US" sz="1800" b="1" dirty="0"/>
              <a:t>different spatial scales</a:t>
            </a:r>
            <a:endParaRPr lang="en-US" sz="100" b="1" dirty="0"/>
          </a:p>
        </p:txBody>
      </p:sp>
      <p:pic>
        <p:nvPicPr>
          <p:cNvPr id="7" name="Picture 6" descr="CarbonCore_Multicopter_Hexacopter_Hexa950_Zenmuse_Z15_Sony_NEX5.jpg">
            <a:extLst>
              <a:ext uri="{FF2B5EF4-FFF2-40B4-BE49-F238E27FC236}">
                <a16:creationId xmlns:a16="http://schemas.microsoft.com/office/drawing/2014/main" id="{56F5E998-94C3-2187-EF8C-347FCD64A7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800" y="4039499"/>
            <a:ext cx="1406147" cy="935089"/>
          </a:xfrm>
          <a:prstGeom prst="rect">
            <a:avLst/>
          </a:prstGeom>
        </p:spPr>
      </p:pic>
      <p:pic>
        <p:nvPicPr>
          <p:cNvPr id="8" name="Picture 7" descr="u-2_science_12b.jpg">
            <a:extLst>
              <a:ext uri="{FF2B5EF4-FFF2-40B4-BE49-F238E27FC236}">
                <a16:creationId xmlns:a16="http://schemas.microsoft.com/office/drawing/2014/main" id="{9DDD6D04-AC3E-97F8-D52F-E01E9F13DB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298" y="2766168"/>
            <a:ext cx="1619150" cy="1036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6C7753-69F9-0BDD-C5B2-0A92E2DB2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4521" y="1201880"/>
            <a:ext cx="1914704" cy="13978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9377DC-3FCD-088B-498D-C5A213E95F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28" t="18148" r="8301" b="9136"/>
          <a:stretch/>
        </p:blipFill>
        <p:spPr>
          <a:xfrm>
            <a:off x="7120581" y="5211043"/>
            <a:ext cx="1195935" cy="701925"/>
          </a:xfrm>
          <a:prstGeom prst="rect">
            <a:avLst/>
          </a:prstGeom>
        </p:spPr>
      </p:pic>
      <p:sp>
        <p:nvSpPr>
          <p:cNvPr id="12" name="CustomShape 4">
            <a:extLst>
              <a:ext uri="{FF2B5EF4-FFF2-40B4-BE49-F238E27FC236}">
                <a16:creationId xmlns:a16="http://schemas.microsoft.com/office/drawing/2014/main" id="{E599963C-AD65-D5B1-B4E0-F345B87CCF5A}"/>
              </a:ext>
            </a:extLst>
          </p:cNvPr>
          <p:cNvSpPr/>
          <p:nvPr/>
        </p:nvSpPr>
        <p:spPr>
          <a:xfrm>
            <a:off x="6948800" y="172050"/>
            <a:ext cx="2030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/>
            <a:r>
              <a:rPr lang="en-US" sz="20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Project Overview</a:t>
            </a:r>
            <a:endParaRPr lang="en-US" sz="20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</a:pPr>
            <a:endParaRPr lang="en-US" sz="2000" b="1" spc="-1" dirty="0">
              <a:solidFill>
                <a:srgbClr val="000000"/>
              </a:solidFill>
              <a:latin typeface="Trebuchet MS"/>
              <a:ea typeface="DejaVu Sans"/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14D10ADE-35DC-FCBC-9E9E-690408D379DB}"/>
              </a:ext>
            </a:extLst>
          </p:cNvPr>
          <p:cNvSpPr/>
          <p:nvPr/>
        </p:nvSpPr>
        <p:spPr>
          <a:xfrm>
            <a:off x="2667000" y="6508920"/>
            <a:ext cx="411300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Arial"/>
                <a:ea typeface="DejaVu Sans"/>
              </a:rPr>
              <a:t>CAFS 2024 Summer IAB Meeting</a:t>
            </a:r>
            <a:endParaRPr lang="en-US" sz="1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erson standing next to a machine&#10;&#10;Description automatically generated">
            <a:extLst>
              <a:ext uri="{FF2B5EF4-FFF2-40B4-BE49-F238E27FC236}">
                <a16:creationId xmlns:a16="http://schemas.microsoft.com/office/drawing/2014/main" id="{AAB56ABF-57F8-F719-15A3-5DE5434636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25" r="20068" b="20595"/>
          <a:stretch/>
        </p:blipFill>
        <p:spPr>
          <a:xfrm>
            <a:off x="4725659" y="4594613"/>
            <a:ext cx="1043055" cy="8560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F84C25-25CF-8152-D16A-24AE46FA82A1}"/>
              </a:ext>
            </a:extLst>
          </p:cNvPr>
          <p:cNvSpPr txBox="1"/>
          <p:nvPr/>
        </p:nvSpPr>
        <p:spPr>
          <a:xfrm>
            <a:off x="438590" y="735610"/>
            <a:ext cx="8455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-1" dirty="0">
                <a:latin typeface="Arial" panose="020B0604020202020204" pitchFamily="34" charset="0"/>
                <a:cs typeface="Arial" panose="020B0604020202020204" pitchFamily="34" charset="0"/>
              </a:rPr>
              <a:t>Can spectrally predicted leaf traits be used to discriminate stressed from non-stressed trees as effectively as observed leaf traits?</a:t>
            </a:r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727CF854-DC06-DB2D-DEEB-DFC7B8F0BDE7}"/>
              </a:ext>
            </a:extLst>
          </p:cNvPr>
          <p:cNvSpPr/>
          <p:nvPr/>
        </p:nvSpPr>
        <p:spPr>
          <a:xfrm>
            <a:off x="6948800" y="172050"/>
            <a:ext cx="2030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altLang="ko-KR" sz="2000" b="1" spc="-1" dirty="0">
                <a:solidFill>
                  <a:srgbClr val="000000"/>
                </a:solidFill>
                <a:latin typeface="Trebuchet MS"/>
                <a:ea typeface="DejaVu Sans"/>
              </a:rPr>
              <a:t>Research question</a:t>
            </a:r>
            <a:endParaRPr lang="en-US" sz="2000" b="1" spc="-1" dirty="0">
              <a:solidFill>
                <a:srgbClr val="000000"/>
              </a:solidFill>
              <a:latin typeface="Trebuchet MS"/>
              <a:ea typeface="DejaVu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332617-0053-F91B-DF5F-2F552FFBD5F5}"/>
              </a:ext>
            </a:extLst>
          </p:cNvPr>
          <p:cNvSpPr txBox="1"/>
          <p:nvPr/>
        </p:nvSpPr>
        <p:spPr>
          <a:xfrm>
            <a:off x="934657" y="2941774"/>
            <a:ext cx="1360084" cy="8771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700" dirty="0">
                <a:latin typeface="Arial" panose="020B0604020202020204" pitchFamily="34" charset="0"/>
                <a:cs typeface="Arial" panose="020B0604020202020204" pitchFamily="34" charset="0"/>
              </a:rPr>
              <a:t>Fungal infection +</a:t>
            </a:r>
          </a:p>
          <a:p>
            <a:pPr algn="ctr"/>
            <a:r>
              <a:rPr lang="en-US" altLang="ko-KR" sz="1700" dirty="0">
                <a:latin typeface="Arial" panose="020B0604020202020204" pitchFamily="34" charset="0"/>
                <a:cs typeface="Arial" panose="020B0604020202020204" pitchFamily="34" charset="0"/>
              </a:rPr>
              <a:t>Soil quality</a:t>
            </a:r>
            <a:endParaRPr lang="ko-KR" alt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4586C-6AF4-8A87-EA66-37D0AA97026E}"/>
              </a:ext>
            </a:extLst>
          </p:cNvPr>
          <p:cNvSpPr txBox="1"/>
          <p:nvPr/>
        </p:nvSpPr>
        <p:spPr>
          <a:xfrm>
            <a:off x="942487" y="4115960"/>
            <a:ext cx="1352245" cy="8771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700" dirty="0">
                <a:latin typeface="Arial" panose="020B0604020202020204" pitchFamily="34" charset="0"/>
                <a:cs typeface="Arial" panose="020B0604020202020204" pitchFamily="34" charset="0"/>
              </a:rPr>
              <a:t>Fungal </a:t>
            </a:r>
          </a:p>
          <a:p>
            <a:pPr algn="ctr"/>
            <a:r>
              <a:rPr lang="en-US" altLang="ko-KR" sz="1700" dirty="0">
                <a:latin typeface="Arial" panose="020B0604020202020204" pitchFamily="34" charset="0"/>
                <a:cs typeface="Arial" panose="020B0604020202020204" pitchFamily="34" charset="0"/>
              </a:rPr>
              <a:t>infection + </a:t>
            </a:r>
          </a:p>
          <a:p>
            <a:pPr algn="ctr"/>
            <a:r>
              <a:rPr lang="en-US" altLang="ko-KR" sz="1700" dirty="0">
                <a:latin typeface="Arial" panose="020B0604020202020204" pitchFamily="34" charset="0"/>
                <a:cs typeface="Arial" panose="020B0604020202020204" pitchFamily="34" charset="0"/>
              </a:rPr>
              <a:t>Drought</a:t>
            </a:r>
            <a:endParaRPr lang="ko-KR" alt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64FA23-17BC-EC13-F73F-77602A9BE22E}"/>
              </a:ext>
            </a:extLst>
          </p:cNvPr>
          <p:cNvSpPr txBox="1"/>
          <p:nvPr/>
        </p:nvSpPr>
        <p:spPr>
          <a:xfrm>
            <a:off x="2531666" y="3985155"/>
            <a:ext cx="1362454" cy="11387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700" dirty="0">
                <a:latin typeface="Arial" panose="020B0604020202020204" pitchFamily="34" charset="0"/>
                <a:cs typeface="Arial" panose="020B0604020202020204" pitchFamily="34" charset="0"/>
              </a:rPr>
              <a:t>Nitrogen deficiency + Salt deposition</a:t>
            </a:r>
            <a:endParaRPr lang="ko-KR" alt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직사각형 5">
            <a:extLst>
              <a:ext uri="{FF2B5EF4-FFF2-40B4-BE49-F238E27FC236}">
                <a16:creationId xmlns:a16="http://schemas.microsoft.com/office/drawing/2014/main" id="{8DFAFA65-F13B-DE52-A3FC-3CD58D6AE8D7}"/>
              </a:ext>
            </a:extLst>
          </p:cNvPr>
          <p:cNvSpPr/>
          <p:nvPr/>
        </p:nvSpPr>
        <p:spPr>
          <a:xfrm>
            <a:off x="934655" y="2877159"/>
            <a:ext cx="1360085" cy="10156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00" dirty="0"/>
          </a:p>
        </p:txBody>
      </p:sp>
      <p:sp>
        <p:nvSpPr>
          <p:cNvPr id="6" name="직사각형 31">
            <a:extLst>
              <a:ext uri="{FF2B5EF4-FFF2-40B4-BE49-F238E27FC236}">
                <a16:creationId xmlns:a16="http://schemas.microsoft.com/office/drawing/2014/main" id="{8FF56667-2E73-860C-AB9B-3418E5309F75}"/>
              </a:ext>
            </a:extLst>
          </p:cNvPr>
          <p:cNvSpPr/>
          <p:nvPr/>
        </p:nvSpPr>
        <p:spPr>
          <a:xfrm>
            <a:off x="934648" y="3985155"/>
            <a:ext cx="1360084" cy="11572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941860-2707-5E31-CEC3-ED78129B9647}"/>
              </a:ext>
            </a:extLst>
          </p:cNvPr>
          <p:cNvSpPr txBox="1"/>
          <p:nvPr/>
        </p:nvSpPr>
        <p:spPr>
          <a:xfrm>
            <a:off x="2526398" y="2937795"/>
            <a:ext cx="1367722" cy="8771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700" dirty="0">
                <a:latin typeface="Arial" panose="020B0604020202020204" pitchFamily="34" charset="0"/>
                <a:cs typeface="Arial" panose="020B0604020202020204" pitchFamily="34" charset="0"/>
              </a:rPr>
              <a:t>Nitrogen deficiency + Drought</a:t>
            </a:r>
            <a:endParaRPr lang="ko-KR" alt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직사각형 32">
            <a:extLst>
              <a:ext uri="{FF2B5EF4-FFF2-40B4-BE49-F238E27FC236}">
                <a16:creationId xmlns:a16="http://schemas.microsoft.com/office/drawing/2014/main" id="{9B137C1E-E724-09E8-1B77-C05FD3689901}"/>
              </a:ext>
            </a:extLst>
          </p:cNvPr>
          <p:cNvSpPr>
            <a:spLocks noChangeAspect="1"/>
          </p:cNvSpPr>
          <p:nvPr/>
        </p:nvSpPr>
        <p:spPr>
          <a:xfrm>
            <a:off x="2526394" y="2875369"/>
            <a:ext cx="1367726" cy="10156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00"/>
          </a:p>
        </p:txBody>
      </p:sp>
      <p:sp>
        <p:nvSpPr>
          <p:cNvPr id="11" name="직사각형 32">
            <a:extLst>
              <a:ext uri="{FF2B5EF4-FFF2-40B4-BE49-F238E27FC236}">
                <a16:creationId xmlns:a16="http://schemas.microsoft.com/office/drawing/2014/main" id="{299B9E7B-8498-E50B-93D5-03386AAB1330}"/>
              </a:ext>
            </a:extLst>
          </p:cNvPr>
          <p:cNvSpPr/>
          <p:nvPr/>
        </p:nvSpPr>
        <p:spPr>
          <a:xfrm>
            <a:off x="2534359" y="3969843"/>
            <a:ext cx="1362456" cy="117819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CB8A10-80E2-C45C-5A42-9F0552F27A28}"/>
              </a:ext>
            </a:extLst>
          </p:cNvPr>
          <p:cNvSpPr txBox="1"/>
          <p:nvPr/>
        </p:nvSpPr>
        <p:spPr>
          <a:xfrm>
            <a:off x="931451" y="2473544"/>
            <a:ext cx="2962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prstClr val="black"/>
                </a:solidFill>
                <a:latin typeface="Arial"/>
              </a:rPr>
              <a:t>Abiotic and biotic stress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5C333D-9E89-528A-68F6-EE04E9DD6CA1}"/>
              </a:ext>
            </a:extLst>
          </p:cNvPr>
          <p:cNvSpPr txBox="1"/>
          <p:nvPr/>
        </p:nvSpPr>
        <p:spPr>
          <a:xfrm>
            <a:off x="6584231" y="2654518"/>
            <a:ext cx="2422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Leaf reflectance spectra (400−2400 nm)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446630-9A34-2A3E-4869-BBA77197C97B}"/>
              </a:ext>
            </a:extLst>
          </p:cNvPr>
          <p:cNvSpPr txBox="1"/>
          <p:nvPr/>
        </p:nvSpPr>
        <p:spPr>
          <a:xfrm>
            <a:off x="4505667" y="2652744"/>
            <a:ext cx="2071565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Leaf functional traits</a:t>
            </a:r>
          </a:p>
          <a:p>
            <a:pPr lvl="1"/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Gas-exchange</a:t>
            </a:r>
          </a:p>
          <a:p>
            <a:pPr lvl="1"/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  <a:p>
            <a:pPr lvl="1"/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Biochemical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ko-KR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931CB1-C2D9-6710-0DEB-60A71EE4CA07}"/>
              </a:ext>
            </a:extLst>
          </p:cNvPr>
          <p:cNvGrpSpPr/>
          <p:nvPr/>
        </p:nvGrpSpPr>
        <p:grpSpPr>
          <a:xfrm>
            <a:off x="4688098" y="3908342"/>
            <a:ext cx="2092141" cy="629493"/>
            <a:chOff x="1585779" y="3026587"/>
            <a:chExt cx="2789521" cy="839324"/>
          </a:xfrm>
        </p:grpSpPr>
        <p:pic>
          <p:nvPicPr>
            <p:cNvPr id="19" name="그림 21">
              <a:extLst>
                <a:ext uri="{FF2B5EF4-FFF2-40B4-BE49-F238E27FC236}">
                  <a16:creationId xmlns:a16="http://schemas.microsoft.com/office/drawing/2014/main" id="{792533BA-5D54-A72E-3808-1182A335E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1966" t="17895" r="15402" b="8463"/>
            <a:stretch/>
          </p:blipFill>
          <p:spPr>
            <a:xfrm>
              <a:off x="2504491" y="3033623"/>
              <a:ext cx="843083" cy="825253"/>
            </a:xfrm>
            <a:prstGeom prst="rect">
              <a:avLst/>
            </a:prstGeom>
          </p:spPr>
        </p:pic>
        <p:pic>
          <p:nvPicPr>
            <p:cNvPr id="20" name="그림 20">
              <a:extLst>
                <a:ext uri="{FF2B5EF4-FFF2-40B4-BE49-F238E27FC236}">
                  <a16:creationId xmlns:a16="http://schemas.microsoft.com/office/drawing/2014/main" id="{20BF47B5-6FDA-B0BD-87A7-DD353B486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4089" t="32123" r="11067" b="21191"/>
            <a:stretch/>
          </p:blipFill>
          <p:spPr>
            <a:xfrm>
              <a:off x="1585779" y="3026587"/>
              <a:ext cx="887134" cy="839324"/>
            </a:xfrm>
            <a:prstGeom prst="rect">
              <a:avLst/>
            </a:prstGeom>
          </p:spPr>
        </p:pic>
        <p:pic>
          <p:nvPicPr>
            <p:cNvPr id="21" name="Picture 20" descr="A picture containing text, indoor, shelf&#10;&#10;Description automatically generated">
              <a:extLst>
                <a:ext uri="{FF2B5EF4-FFF2-40B4-BE49-F238E27FC236}">
                  <a16:creationId xmlns:a16="http://schemas.microsoft.com/office/drawing/2014/main" id="{EE31D3FA-F590-8F05-4859-01CBC46D7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25" t="14316" r="7847"/>
            <a:stretch/>
          </p:blipFill>
          <p:spPr>
            <a:xfrm>
              <a:off x="3372851" y="3039178"/>
              <a:ext cx="1002449" cy="814142"/>
            </a:xfrm>
            <a:prstGeom prst="rect">
              <a:avLst/>
            </a:prstGeom>
          </p:spPr>
        </p:pic>
      </p:grpSp>
      <p:pic>
        <p:nvPicPr>
          <p:cNvPr id="22" name="Picture 21" descr="A person wearing a mask and gloves&#10;&#10;Description automatically generated with medium confidence">
            <a:extLst>
              <a:ext uri="{FF2B5EF4-FFF2-40B4-BE49-F238E27FC236}">
                <a16:creationId xmlns:a16="http://schemas.microsoft.com/office/drawing/2014/main" id="{3A2DFD6D-3B9A-5DC9-E6C8-B6BCF62D12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6"/>
          <a:stretch/>
        </p:blipFill>
        <p:spPr>
          <a:xfrm rot="5400000">
            <a:off x="5867595" y="4660004"/>
            <a:ext cx="856042" cy="725261"/>
          </a:xfrm>
          <a:prstGeom prst="rect">
            <a:avLst/>
          </a:prstGeom>
        </p:spPr>
      </p:pic>
      <p:pic>
        <p:nvPicPr>
          <p:cNvPr id="24" name="Picture 23" descr="A person with a backpack and a black backpack holding a hose&#10;&#10;Description automatically generated">
            <a:extLst>
              <a:ext uri="{FF2B5EF4-FFF2-40B4-BE49-F238E27FC236}">
                <a16:creationId xmlns:a16="http://schemas.microsoft.com/office/drawing/2014/main" id="{59E51FE4-8BDC-4BC7-88BA-24745E3088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74" y="4095751"/>
            <a:ext cx="1452445" cy="193659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313AFEE-BD2F-DDD9-839D-C1E06E4F3461}"/>
              </a:ext>
            </a:extLst>
          </p:cNvPr>
          <p:cNvSpPr/>
          <p:nvPr/>
        </p:nvSpPr>
        <p:spPr>
          <a:xfrm>
            <a:off x="6803780" y="2106193"/>
            <a:ext cx="1953035" cy="365760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Spectral data</a:t>
            </a:r>
            <a:endParaRPr lang="en-US" altLang="ko-KR" sz="13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4CEE57-FE7F-CD7E-058A-BB298C8FA349}"/>
              </a:ext>
            </a:extLst>
          </p:cNvPr>
          <p:cNvSpPr/>
          <p:nvPr/>
        </p:nvSpPr>
        <p:spPr>
          <a:xfrm>
            <a:off x="4610792" y="2104076"/>
            <a:ext cx="1953035" cy="365760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Reference </a:t>
            </a:r>
            <a:r>
              <a:rPr lang="en-US" dirty="0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CB9A7B-D935-7F3C-608C-70ADCED211DA}"/>
              </a:ext>
            </a:extLst>
          </p:cNvPr>
          <p:cNvSpPr txBox="1"/>
          <p:nvPr/>
        </p:nvSpPr>
        <p:spPr>
          <a:xfrm>
            <a:off x="6687929" y="3559155"/>
            <a:ext cx="2220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Spectroradiometer</a:t>
            </a:r>
          </a:p>
          <a:p>
            <a:pPr algn="ctr"/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(SVC HR-1024i)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 descr="A person holding a device with a small screen&#10;&#10;Description automatically generated">
            <a:extLst>
              <a:ext uri="{FF2B5EF4-FFF2-40B4-BE49-F238E27FC236}">
                <a16:creationId xmlns:a16="http://schemas.microsoft.com/office/drawing/2014/main" id="{0E628EF9-1598-9C9A-2033-8719F0507A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9" b="14144"/>
          <a:stretch/>
        </p:blipFill>
        <p:spPr>
          <a:xfrm>
            <a:off x="5950890" y="5517906"/>
            <a:ext cx="707357" cy="845569"/>
          </a:xfrm>
          <a:prstGeom prst="rect">
            <a:avLst/>
          </a:prstGeom>
        </p:spPr>
      </p:pic>
      <p:pic>
        <p:nvPicPr>
          <p:cNvPr id="31" name="Picture 30" descr="A person looking at a device&#10;&#10;Description automatically generated">
            <a:extLst>
              <a:ext uri="{FF2B5EF4-FFF2-40B4-BE49-F238E27FC236}">
                <a16:creationId xmlns:a16="http://schemas.microsoft.com/office/drawing/2014/main" id="{836E142E-5287-437C-3307-69F525990CA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" t="29036" r="4287" b="29036"/>
          <a:stretch/>
        </p:blipFill>
        <p:spPr>
          <a:xfrm>
            <a:off x="4726951" y="5507433"/>
            <a:ext cx="1041763" cy="856043"/>
          </a:xfrm>
          <a:prstGeom prst="rect">
            <a:avLst/>
          </a:prstGeom>
        </p:spPr>
      </p:pic>
      <p:sp>
        <p:nvSpPr>
          <p:cNvPr id="9" name="CustomShape 1">
            <a:extLst>
              <a:ext uri="{FF2B5EF4-FFF2-40B4-BE49-F238E27FC236}">
                <a16:creationId xmlns:a16="http://schemas.microsoft.com/office/drawing/2014/main" id="{11527B65-4B99-6185-4140-A06796D40C51}"/>
              </a:ext>
            </a:extLst>
          </p:cNvPr>
          <p:cNvSpPr/>
          <p:nvPr/>
        </p:nvSpPr>
        <p:spPr>
          <a:xfrm>
            <a:off x="2514600" y="6356520"/>
            <a:ext cx="411300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Arial"/>
                <a:ea typeface="DejaVu Sans"/>
              </a:rPr>
              <a:t>CAFS 2024 Summer IAB Meeting</a:t>
            </a:r>
            <a:endParaRPr lang="en-US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773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7" grpId="0"/>
      <p:bldP spid="10" grpId="0" animBg="1"/>
      <p:bldP spid="11" grpId="0" animBg="1"/>
      <p:bldP spid="12" grpId="0"/>
      <p:bldP spid="14" grpId="0"/>
      <p:bldP spid="16" grpId="0"/>
      <p:bldP spid="25" grpId="0" animBg="1"/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D05AF19-38B6-5705-8FFA-FB30E729596F}"/>
              </a:ext>
            </a:extLst>
          </p:cNvPr>
          <p:cNvSpPr txBox="1"/>
          <p:nvPr/>
        </p:nvSpPr>
        <p:spPr>
          <a:xfrm>
            <a:off x="5646756" y="898334"/>
            <a:ext cx="257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prstClr val="black"/>
                </a:solidFill>
                <a:latin typeface="Arial"/>
              </a:rPr>
              <a:t>Plant optical traits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B8EADD-B5F3-B680-414F-12F5648FFA82}"/>
              </a:ext>
            </a:extLst>
          </p:cNvPr>
          <p:cNvSpPr txBox="1"/>
          <p:nvPr/>
        </p:nvSpPr>
        <p:spPr>
          <a:xfrm>
            <a:off x="457710" y="898334"/>
            <a:ext cx="2663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prstClr val="black"/>
                </a:solidFill>
                <a:latin typeface="Arial"/>
              </a:rPr>
              <a:t>Abiotic and biotic stress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187F0C-F3E9-9A70-88FC-3F3CDFDB374E}"/>
              </a:ext>
            </a:extLst>
          </p:cNvPr>
          <p:cNvSpPr txBox="1"/>
          <p:nvPr/>
        </p:nvSpPr>
        <p:spPr>
          <a:xfrm>
            <a:off x="3534984" y="898334"/>
            <a:ext cx="1774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prstClr val="black"/>
                </a:solidFill>
                <a:latin typeface="Arial"/>
              </a:rPr>
              <a:t>Plant traits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417E04-83A7-F35D-2170-C9D5E0EF9AA8}"/>
              </a:ext>
            </a:extLst>
          </p:cNvPr>
          <p:cNvCxnSpPr>
            <a:cxnSpLocks/>
          </p:cNvCxnSpPr>
          <p:nvPr/>
        </p:nvCxnSpPr>
        <p:spPr>
          <a:xfrm>
            <a:off x="3044501" y="1066069"/>
            <a:ext cx="50025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27E3421-20B3-CE81-3389-F844DE89C6FC}"/>
              </a:ext>
            </a:extLst>
          </p:cNvPr>
          <p:cNvCxnSpPr>
            <a:cxnSpLocks/>
          </p:cNvCxnSpPr>
          <p:nvPr/>
        </p:nvCxnSpPr>
        <p:spPr>
          <a:xfrm>
            <a:off x="5178820" y="1084736"/>
            <a:ext cx="54584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2825F3D-0E5B-FD32-5C07-BEB7500B9AA4}"/>
              </a:ext>
            </a:extLst>
          </p:cNvPr>
          <p:cNvCxnSpPr>
            <a:cxnSpLocks/>
          </p:cNvCxnSpPr>
          <p:nvPr/>
        </p:nvCxnSpPr>
        <p:spPr>
          <a:xfrm>
            <a:off x="7668184" y="1390319"/>
            <a:ext cx="0" cy="6181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BE4AC50-A367-638B-8018-5646177AA756}"/>
              </a:ext>
            </a:extLst>
          </p:cNvPr>
          <p:cNvSpPr txBox="1"/>
          <p:nvPr/>
        </p:nvSpPr>
        <p:spPr>
          <a:xfrm>
            <a:off x="7046674" y="1973441"/>
            <a:ext cx="192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prstClr val="black"/>
                </a:solidFill>
                <a:latin typeface="Arial"/>
              </a:rPr>
              <a:t>Trait estimates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322222-36C9-A959-F0B9-784D74EDA0F8}"/>
              </a:ext>
            </a:extLst>
          </p:cNvPr>
          <p:cNvSpPr txBox="1"/>
          <p:nvPr/>
        </p:nvSpPr>
        <p:spPr>
          <a:xfrm>
            <a:off x="7749384" y="1407729"/>
            <a:ext cx="1226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i="1" dirty="0">
                <a:solidFill>
                  <a:prstClr val="black"/>
                </a:solidFill>
                <a:latin typeface="Arial"/>
              </a:rPr>
              <a:t>Trait models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1052D59-9092-C419-B510-665C62A3CEDC}"/>
              </a:ext>
            </a:extLst>
          </p:cNvPr>
          <p:cNvCxnSpPr>
            <a:cxnSpLocks/>
          </p:cNvCxnSpPr>
          <p:nvPr/>
        </p:nvCxnSpPr>
        <p:spPr>
          <a:xfrm>
            <a:off x="7668184" y="2501273"/>
            <a:ext cx="0" cy="6181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B1D4128-F2EF-51C6-9146-215D592F02E9}"/>
              </a:ext>
            </a:extLst>
          </p:cNvPr>
          <p:cNvSpPr/>
          <p:nvPr/>
        </p:nvSpPr>
        <p:spPr>
          <a:xfrm>
            <a:off x="5774497" y="918214"/>
            <a:ext cx="2277743" cy="3240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2343904F-D25F-C66B-73E5-800436A36B17}"/>
              </a:ext>
            </a:extLst>
          </p:cNvPr>
          <p:cNvSpPr/>
          <p:nvPr/>
        </p:nvSpPr>
        <p:spPr>
          <a:xfrm>
            <a:off x="6948800" y="172050"/>
            <a:ext cx="2030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altLang="ko-KR" b="1" spc="-1" dirty="0">
                <a:solidFill>
                  <a:srgbClr val="000000"/>
                </a:solidFill>
                <a:latin typeface="Trebuchet MS"/>
              </a:rPr>
              <a:t>Introduction</a:t>
            </a:r>
            <a:endParaRPr lang="en-US" b="1" spc="-1" dirty="0">
              <a:solidFill>
                <a:srgbClr val="000000"/>
              </a:solidFill>
              <a:latin typeface="Trebuchet M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11F65B-4288-92F5-461A-42AD99563229}"/>
              </a:ext>
            </a:extLst>
          </p:cNvPr>
          <p:cNvGrpSpPr/>
          <p:nvPr/>
        </p:nvGrpSpPr>
        <p:grpSpPr>
          <a:xfrm>
            <a:off x="585128" y="2216551"/>
            <a:ext cx="3727010" cy="2610961"/>
            <a:chOff x="-207286" y="2564368"/>
            <a:chExt cx="3031233" cy="185588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B8BCABB-BD77-7CD7-ECE4-B6EA29D99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7286" y="2564368"/>
              <a:ext cx="3031233" cy="86463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68342C9-8AA2-C042-3324-F2A58019B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7286" y="3517520"/>
              <a:ext cx="3031233" cy="902733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788BF03-D29B-C33E-A0D2-32D83A1CADBE}"/>
              </a:ext>
            </a:extLst>
          </p:cNvPr>
          <p:cNvSpPr txBox="1"/>
          <p:nvPr/>
        </p:nvSpPr>
        <p:spPr>
          <a:xfrm>
            <a:off x="984640" y="1536884"/>
            <a:ext cx="337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Potato disease infected </a:t>
            </a:r>
          </a:p>
          <a:p>
            <a:r>
              <a:rPr lang="en-US" dirty="0"/>
              <a:t>          vs non-infected leaves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7979AD-202F-9CA4-19A1-B39A34ABA12F}"/>
              </a:ext>
            </a:extLst>
          </p:cNvPr>
          <p:cNvSpPr txBox="1"/>
          <p:nvPr/>
        </p:nvSpPr>
        <p:spPr>
          <a:xfrm>
            <a:off x="2628806" y="5469790"/>
            <a:ext cx="1831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(Couture et al., 2018)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35ABB-EC12-A8DD-B049-56BCCD92E05D}"/>
              </a:ext>
            </a:extLst>
          </p:cNvPr>
          <p:cNvSpPr txBox="1"/>
          <p:nvPr/>
        </p:nvSpPr>
        <p:spPr>
          <a:xfrm>
            <a:off x="5520421" y="3291255"/>
            <a:ext cx="303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ko-KR" b="1" dirty="0">
                <a:solidFill>
                  <a:prstClr val="black"/>
                </a:solidFill>
                <a:latin typeface="Arial"/>
              </a:rPr>
              <a:t>Stress identification. Often used separately, the latter to back up the former.</a:t>
            </a:r>
          </a:p>
        </p:txBody>
      </p:sp>
      <p:sp>
        <p:nvSpPr>
          <p:cNvPr id="37" name="CustomShape 4">
            <a:extLst>
              <a:ext uri="{FF2B5EF4-FFF2-40B4-BE49-F238E27FC236}">
                <a16:creationId xmlns:a16="http://schemas.microsoft.com/office/drawing/2014/main" id="{C0584DF9-553F-B3BD-9CC8-93F6754E2B58}"/>
              </a:ext>
            </a:extLst>
          </p:cNvPr>
          <p:cNvSpPr/>
          <p:nvPr/>
        </p:nvSpPr>
        <p:spPr>
          <a:xfrm>
            <a:off x="401523" y="263130"/>
            <a:ext cx="3850710" cy="27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/>
          <a:lstStyle/>
          <a:p>
            <a:r>
              <a:rPr lang="en-US" altLang="ko-KR" b="1" spc="-1" dirty="0">
                <a:latin typeface="Arial" panose="020B0604020202020204" pitchFamily="34" charset="0"/>
                <a:cs typeface="Arial" panose="020B0604020202020204" pitchFamily="34" charset="0"/>
              </a:rPr>
              <a:t>Stress response monitoring using plant spectral traits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818CF6-909A-2CDB-9A29-DC9F5AE197D6}"/>
              </a:ext>
            </a:extLst>
          </p:cNvPr>
          <p:cNvSpPr txBox="1"/>
          <p:nvPr/>
        </p:nvSpPr>
        <p:spPr>
          <a:xfrm>
            <a:off x="8448748" y="6408985"/>
            <a:ext cx="518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E23577-2352-5086-AD31-8320306FD980}"/>
              </a:ext>
            </a:extLst>
          </p:cNvPr>
          <p:cNvSpPr txBox="1"/>
          <p:nvPr/>
        </p:nvSpPr>
        <p:spPr>
          <a:xfrm>
            <a:off x="5315167" y="1975164"/>
            <a:ext cx="192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prstClr val="black"/>
                </a:solidFill>
                <a:latin typeface="Arial"/>
              </a:rPr>
              <a:t>Spectral profiles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E062D18-517F-2FE6-2798-EBC04766BEEF}"/>
              </a:ext>
            </a:extLst>
          </p:cNvPr>
          <p:cNvCxnSpPr>
            <a:cxnSpLocks/>
          </p:cNvCxnSpPr>
          <p:nvPr/>
        </p:nvCxnSpPr>
        <p:spPr>
          <a:xfrm>
            <a:off x="6360716" y="2446858"/>
            <a:ext cx="0" cy="6181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C506C8A-4AC5-F79A-66CC-580770596B29}"/>
              </a:ext>
            </a:extLst>
          </p:cNvPr>
          <p:cNvCxnSpPr>
            <a:cxnSpLocks/>
          </p:cNvCxnSpPr>
          <p:nvPr/>
        </p:nvCxnSpPr>
        <p:spPr>
          <a:xfrm>
            <a:off x="6360716" y="1357060"/>
            <a:ext cx="0" cy="6181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diagram of a reflectance&#10;&#10;Description automatically generated">
            <a:extLst>
              <a:ext uri="{FF2B5EF4-FFF2-40B4-BE49-F238E27FC236}">
                <a16:creationId xmlns:a16="http://schemas.microsoft.com/office/drawing/2014/main" id="{102D9174-17DD-D330-DFCE-A6FFA315A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19" y="2183215"/>
            <a:ext cx="3938234" cy="463546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FC8B0BB-05C0-134C-AE5F-614887DE54DA}"/>
              </a:ext>
            </a:extLst>
          </p:cNvPr>
          <p:cNvCxnSpPr>
            <a:cxnSpLocks/>
          </p:cNvCxnSpPr>
          <p:nvPr/>
        </p:nvCxnSpPr>
        <p:spPr>
          <a:xfrm flipH="1">
            <a:off x="7668184" y="4275037"/>
            <a:ext cx="478076" cy="7768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F6E99A0-0D03-04F6-F2B3-11CB1DB35AE7}"/>
              </a:ext>
            </a:extLst>
          </p:cNvPr>
          <p:cNvCxnSpPr>
            <a:cxnSpLocks/>
          </p:cNvCxnSpPr>
          <p:nvPr/>
        </p:nvCxnSpPr>
        <p:spPr>
          <a:xfrm>
            <a:off x="6360716" y="4277744"/>
            <a:ext cx="435684" cy="7768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590A116-63C5-2F2B-95CA-4BB1E4F50C9D}"/>
              </a:ext>
            </a:extLst>
          </p:cNvPr>
          <p:cNvSpPr txBox="1"/>
          <p:nvPr/>
        </p:nvSpPr>
        <p:spPr>
          <a:xfrm>
            <a:off x="5724665" y="5162013"/>
            <a:ext cx="3038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ko-KR" b="1" dirty="0">
                <a:solidFill>
                  <a:prstClr val="black"/>
                </a:solidFill>
                <a:latin typeface="Arial"/>
              </a:rPr>
              <a:t>If used together can stress specific events be discriminated?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C8086B-8330-0647-217A-18CE68A57632}"/>
              </a:ext>
            </a:extLst>
          </p:cNvPr>
          <p:cNvSpPr/>
          <p:nvPr/>
        </p:nvSpPr>
        <p:spPr>
          <a:xfrm>
            <a:off x="5774497" y="5009699"/>
            <a:ext cx="3135486" cy="13044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stomShape 1">
            <a:extLst>
              <a:ext uri="{FF2B5EF4-FFF2-40B4-BE49-F238E27FC236}">
                <a16:creationId xmlns:a16="http://schemas.microsoft.com/office/drawing/2014/main" id="{32D24A9D-F16E-1640-A354-B464972C80AB}"/>
              </a:ext>
            </a:extLst>
          </p:cNvPr>
          <p:cNvSpPr/>
          <p:nvPr/>
        </p:nvSpPr>
        <p:spPr>
          <a:xfrm>
            <a:off x="3668165" y="6388617"/>
            <a:ext cx="411300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Arial"/>
                <a:ea typeface="DejaVu Sans"/>
              </a:rPr>
              <a:t>CAFS 2024 Summer IAB Meeting</a:t>
            </a:r>
            <a:endParaRPr lang="en-US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875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" grpId="0" animBg="1"/>
      <p:bldP spid="27" grpId="0"/>
      <p:bldP spid="31" grpId="0"/>
      <p:bldP spid="36" grpId="0"/>
      <p:bldP spid="10" grpId="0"/>
      <p:bldP spid="23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5EBF8230-D555-3805-1A11-02D26C7A9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68"/>
          <a:stretch/>
        </p:blipFill>
        <p:spPr>
          <a:xfrm>
            <a:off x="4876268" y="1079757"/>
            <a:ext cx="3345967" cy="2611772"/>
          </a:xfrm>
          <a:prstGeom prst="rect">
            <a:avLst/>
          </a:prstGeom>
        </p:spPr>
      </p:pic>
      <p:sp>
        <p:nvSpPr>
          <p:cNvPr id="96" name="CustomShape 2"/>
          <p:cNvSpPr/>
          <p:nvPr/>
        </p:nvSpPr>
        <p:spPr>
          <a:xfrm>
            <a:off x="2514600" y="6356520"/>
            <a:ext cx="411300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Arial"/>
                <a:ea typeface="DejaVu Sans"/>
              </a:rPr>
              <a:t>CAFS 2024 Fall IAB Meeting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39" name="CustomShape 4">
            <a:extLst>
              <a:ext uri="{FF2B5EF4-FFF2-40B4-BE49-F238E27FC236}">
                <a16:creationId xmlns:a16="http://schemas.microsoft.com/office/drawing/2014/main" id="{E958A484-6EE9-8088-A74E-FCB894817722}"/>
              </a:ext>
            </a:extLst>
          </p:cNvPr>
          <p:cNvSpPr/>
          <p:nvPr/>
        </p:nvSpPr>
        <p:spPr>
          <a:xfrm>
            <a:off x="401522" y="263130"/>
            <a:ext cx="6547277" cy="3249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/>
          <a:lstStyle/>
          <a:p>
            <a:r>
              <a:rPr lang="en-US" altLang="ko-KR" b="1" spc="-1" dirty="0">
                <a:latin typeface="Arial" panose="020B0604020202020204" pitchFamily="34" charset="0"/>
                <a:cs typeface="Arial" panose="020B0604020202020204" pitchFamily="34" charset="0"/>
              </a:rPr>
              <a:t>Observed vs predicted trait responses to drought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05D22B2-C565-7CDE-9AE0-D5B86A9F92B3}"/>
              </a:ext>
            </a:extLst>
          </p:cNvPr>
          <p:cNvSpPr/>
          <p:nvPr/>
        </p:nvSpPr>
        <p:spPr>
          <a:xfrm flipV="1">
            <a:off x="6837357" y="1258053"/>
            <a:ext cx="327498" cy="128016"/>
          </a:xfrm>
          <a:prstGeom prst="rect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9CAF4F1-C210-54EC-A6FA-3EDB00E10D72}"/>
              </a:ext>
            </a:extLst>
          </p:cNvPr>
          <p:cNvSpPr/>
          <p:nvPr/>
        </p:nvSpPr>
        <p:spPr>
          <a:xfrm>
            <a:off x="6837357" y="1109547"/>
            <a:ext cx="327498" cy="128016"/>
          </a:xfrm>
          <a:prstGeom prst="rect">
            <a:avLst/>
          </a:prstGeom>
          <a:solidFill>
            <a:srgbClr val="B2B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4418A8B-D08F-2911-2129-D73633B01491}"/>
              </a:ext>
            </a:extLst>
          </p:cNvPr>
          <p:cNvSpPr txBox="1"/>
          <p:nvPr/>
        </p:nvSpPr>
        <p:spPr>
          <a:xfrm>
            <a:off x="7182949" y="1191256"/>
            <a:ext cx="1039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>
                <a:latin typeface="Times New Roman" panose="02020603050405020304" pitchFamily="18" charset="0"/>
                <a:cs typeface="Times New Roman" panose="02020603050405020304" pitchFamily="18" charset="0"/>
              </a:rPr>
              <a:t>Drought stress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B6F9A51-9F0A-9E85-3263-B51CE7C9A892}"/>
              </a:ext>
            </a:extLst>
          </p:cNvPr>
          <p:cNvSpPr txBox="1"/>
          <p:nvPr/>
        </p:nvSpPr>
        <p:spPr>
          <a:xfrm>
            <a:off x="7182949" y="1042750"/>
            <a:ext cx="6895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8" name="Chart 57">
            <a:extLst>
              <a:ext uri="{FF2B5EF4-FFF2-40B4-BE49-F238E27FC236}">
                <a16:creationId xmlns:a16="http://schemas.microsoft.com/office/drawing/2014/main" id="{8980497D-CD26-E31B-07BA-4F1BE8C6E0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7382564"/>
              </p:ext>
            </p:extLst>
          </p:nvPr>
        </p:nvGraphicFramePr>
        <p:xfrm>
          <a:off x="875397" y="1387595"/>
          <a:ext cx="3452763" cy="2959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2" name="Picture 61">
            <a:extLst>
              <a:ext uri="{FF2B5EF4-FFF2-40B4-BE49-F238E27FC236}">
                <a16:creationId xmlns:a16="http://schemas.microsoft.com/office/drawing/2014/main" id="{04905104-8867-5B77-39A2-6BE8F4249D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968"/>
          <a:stretch/>
        </p:blipFill>
        <p:spPr>
          <a:xfrm>
            <a:off x="4876268" y="3422514"/>
            <a:ext cx="3345966" cy="2611772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CBAB1B27-589A-C2A4-9B90-39439D0887ED}"/>
              </a:ext>
            </a:extLst>
          </p:cNvPr>
          <p:cNvSpPr txBox="1"/>
          <p:nvPr/>
        </p:nvSpPr>
        <p:spPr>
          <a:xfrm>
            <a:off x="7924346" y="2705725"/>
            <a:ext cx="9883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True </a:t>
            </a:r>
            <a:r>
              <a:rPr lang="en-US" altLang="ko-K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sz="1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n-US" sz="15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A68AA96-ADE5-AA7A-1AE7-8E0D03A08DD9}"/>
              </a:ext>
            </a:extLst>
          </p:cNvPr>
          <p:cNvSpPr txBox="1"/>
          <p:nvPr/>
        </p:nvSpPr>
        <p:spPr>
          <a:xfrm>
            <a:off x="7877085" y="5086398"/>
            <a:ext cx="1082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</a:t>
            </a:r>
            <a:r>
              <a:rPr lang="en-US" altLang="ko-K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sz="1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n-US" sz="15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732DAAB-6A1C-6ADD-F6BB-7FECCB340B09}"/>
              </a:ext>
            </a:extLst>
          </p:cNvPr>
          <p:cNvSpPr txBox="1"/>
          <p:nvPr/>
        </p:nvSpPr>
        <p:spPr>
          <a:xfrm>
            <a:off x="5722868" y="3295071"/>
            <a:ext cx="23381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0" i="1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sz="1500" b="0" i="0" u="none" strike="noStrike" kern="1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en-US" altLang="ko-KR" sz="1500" b="0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 (</a:t>
            </a:r>
            <a:r>
              <a:rPr lang="el-GR" altLang="ko-KR" sz="1500" b="0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ko-KR" sz="1500" b="0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 m</a:t>
            </a:r>
            <a:r>
              <a:rPr lang="en-US" altLang="ko-KR" sz="1500" b="0" i="0" u="none" strike="noStrike" kern="12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ko-KR" sz="1500" b="0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altLang="ko-KR" sz="1500" b="0" i="0" u="none" strike="noStrike" kern="12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ko-KR" sz="1500" b="0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500" b="1" i="0" u="none" strike="noStrike" kern="1200" baseline="0" dirty="0">
              <a:solidFill>
                <a:prstClr val="black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2D9B12B-862D-812D-2733-BF335A8FEB55}"/>
              </a:ext>
            </a:extLst>
          </p:cNvPr>
          <p:cNvSpPr txBox="1"/>
          <p:nvPr/>
        </p:nvSpPr>
        <p:spPr>
          <a:xfrm>
            <a:off x="5722868" y="5675061"/>
            <a:ext cx="2338118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500" b="0" i="1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sz="1500" b="0" i="0" u="none" strike="noStrike" kern="1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en-US" altLang="ko-KR" sz="1500" b="0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predicted (</a:t>
            </a:r>
            <a:r>
              <a:rPr lang="el-GR" altLang="ko-KR" sz="1500" b="0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ko-KR" sz="1500" b="0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 m</a:t>
            </a:r>
            <a:r>
              <a:rPr lang="en-US" altLang="ko-KR" sz="1500" b="0" i="0" u="none" strike="noStrike" kern="12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ko-KR" sz="1500" b="0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altLang="ko-KR" sz="1500" b="0" i="0" u="none" strike="noStrike" kern="12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ko-KR" sz="1500" b="0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500" b="1" i="0" u="none" strike="noStrike" kern="1200" baseline="0" dirty="0">
              <a:solidFill>
                <a:prstClr val="black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FE332B4-1852-EBB6-EFB7-409B248E2DEC}"/>
              </a:ext>
            </a:extLst>
          </p:cNvPr>
          <p:cNvSpPr txBox="1"/>
          <p:nvPr/>
        </p:nvSpPr>
        <p:spPr>
          <a:xfrm rot="16200000">
            <a:off x="3985430" y="1948490"/>
            <a:ext cx="183763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b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endParaRPr lang="en-US" sz="1500" b="1" u="none" strike="noStrike" kern="1200" baseline="0" dirty="0">
              <a:solidFill>
                <a:prstClr val="black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BF9EB1D-A899-A831-7709-21A01DF4F89B}"/>
              </a:ext>
            </a:extLst>
          </p:cNvPr>
          <p:cNvSpPr txBox="1"/>
          <p:nvPr/>
        </p:nvSpPr>
        <p:spPr>
          <a:xfrm rot="16200000">
            <a:off x="3985430" y="4289570"/>
            <a:ext cx="183763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b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endParaRPr lang="en-US" sz="1500" b="1" u="none" strike="noStrike" kern="1200" baseline="0" dirty="0">
              <a:solidFill>
                <a:prstClr val="black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13FF182-F4F3-8CB8-9265-BDB9458F318E}"/>
              </a:ext>
            </a:extLst>
          </p:cNvPr>
          <p:cNvSpPr txBox="1"/>
          <p:nvPr/>
        </p:nvSpPr>
        <p:spPr>
          <a:xfrm>
            <a:off x="538264" y="726332"/>
            <a:ext cx="2963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 1) CO</a:t>
            </a:r>
            <a:r>
              <a:rPr lang="en-US" altLang="ko-KR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assimilation rate, </a:t>
            </a:r>
            <a:r>
              <a:rPr lang="en-US" altLang="ko-KR" sz="1600" b="0" i="1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sz="1600" b="0" i="0" u="none" strike="noStrike" kern="1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CustomShape 4">
            <a:extLst>
              <a:ext uri="{FF2B5EF4-FFF2-40B4-BE49-F238E27FC236}">
                <a16:creationId xmlns:a16="http://schemas.microsoft.com/office/drawing/2014/main" id="{1A8D4374-9857-47FB-67A7-EDAB5F241562}"/>
              </a:ext>
            </a:extLst>
          </p:cNvPr>
          <p:cNvSpPr/>
          <p:nvPr/>
        </p:nvSpPr>
        <p:spPr>
          <a:xfrm>
            <a:off x="6948800" y="172050"/>
            <a:ext cx="2030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/>
            <a:r>
              <a:rPr lang="en-US" altLang="ko-KR" sz="2000" b="1" spc="-1" dirty="0">
                <a:solidFill>
                  <a:srgbClr val="000000"/>
                </a:solidFill>
                <a:latin typeface="Trebuchet MS"/>
                <a:ea typeface="DejaVu Sans"/>
              </a:rPr>
              <a:t>Current Progress</a:t>
            </a:r>
            <a:endParaRPr lang="en-US" sz="2000" b="1" spc="-1" dirty="0">
              <a:solidFill>
                <a:srgbClr val="000000"/>
              </a:solidFill>
              <a:latin typeface="Trebuchet MS"/>
              <a:ea typeface="DejaVu Sans"/>
            </a:endParaRPr>
          </a:p>
          <a:p>
            <a:pPr algn="r">
              <a:lnSpc>
                <a:spcPct val="100000"/>
              </a:lnSpc>
            </a:pPr>
            <a:endParaRPr lang="en-US" sz="2000" b="1" spc="-1" dirty="0">
              <a:solidFill>
                <a:srgbClr val="000000"/>
              </a:solidFill>
              <a:latin typeface="Trebuchet MS"/>
              <a:ea typeface="DejaVu San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FEE148-1543-9982-699D-CA6D9DBBD22F}"/>
              </a:ext>
            </a:extLst>
          </p:cNvPr>
          <p:cNvGrpSpPr/>
          <p:nvPr/>
        </p:nvGrpSpPr>
        <p:grpSpPr>
          <a:xfrm>
            <a:off x="1249544" y="4325790"/>
            <a:ext cx="4145850" cy="1485832"/>
            <a:chOff x="1249543" y="4325790"/>
            <a:chExt cx="4343179" cy="1485832"/>
          </a:xfrm>
        </p:grpSpPr>
        <p:pic>
          <p:nvPicPr>
            <p:cNvPr id="2" name="Picture 4" descr="Picture">
              <a:extLst>
                <a:ext uri="{FF2B5EF4-FFF2-40B4-BE49-F238E27FC236}">
                  <a16:creationId xmlns:a16="http://schemas.microsoft.com/office/drawing/2014/main" id="{2842F0B1-7DFD-98C7-C6A1-11F0C55F6F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4363648"/>
              <a:ext cx="1573052" cy="118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ECEBE39-1DE4-79E5-38FB-59BECD709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236" y="4325790"/>
              <a:ext cx="999638" cy="123800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567C391-7E61-7AED-4D87-CACC7311B9FD}"/>
                </a:ext>
              </a:extLst>
            </p:cNvPr>
            <p:cNvSpPr txBox="1"/>
            <p:nvPr/>
          </p:nvSpPr>
          <p:spPr>
            <a:xfrm>
              <a:off x="1249543" y="5580790"/>
              <a:ext cx="434317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Dr. Lorenzo </a:t>
              </a:r>
              <a:r>
                <a:rPr lang="en-US" sz="900" dirty="0" err="1"/>
                <a:t>Cotrozzi</a:t>
              </a:r>
              <a:r>
                <a:rPr lang="en-US" sz="900" dirty="0"/>
                <a:t>                Sylvia Park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8625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72C3A5-A529-7485-CF4C-1F65CDB1E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26"/>
          <a:stretch/>
        </p:blipFill>
        <p:spPr>
          <a:xfrm>
            <a:off x="4890392" y="1056762"/>
            <a:ext cx="3323432" cy="2610500"/>
          </a:xfrm>
          <a:prstGeom prst="rect">
            <a:avLst/>
          </a:prstGeom>
        </p:spPr>
      </p:pic>
      <p:sp>
        <p:nvSpPr>
          <p:cNvPr id="96" name="CustomShape 2"/>
          <p:cNvSpPr/>
          <p:nvPr/>
        </p:nvSpPr>
        <p:spPr>
          <a:xfrm>
            <a:off x="2514600" y="6356520"/>
            <a:ext cx="411300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Arial"/>
                <a:ea typeface="DejaVu Sans"/>
              </a:rPr>
              <a:t>CAFS 2024 Fall IAB Meeting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39" name="CustomShape 4">
            <a:extLst>
              <a:ext uri="{FF2B5EF4-FFF2-40B4-BE49-F238E27FC236}">
                <a16:creationId xmlns:a16="http://schemas.microsoft.com/office/drawing/2014/main" id="{E958A484-6EE9-8088-A74E-FCB894817722}"/>
              </a:ext>
            </a:extLst>
          </p:cNvPr>
          <p:cNvSpPr/>
          <p:nvPr/>
        </p:nvSpPr>
        <p:spPr>
          <a:xfrm>
            <a:off x="401522" y="263130"/>
            <a:ext cx="6547277" cy="3249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/>
          <a:lstStyle/>
          <a:p>
            <a:r>
              <a:rPr lang="en-US" altLang="ko-KR" b="1" spc="-1" dirty="0">
                <a:latin typeface="Arial" panose="020B0604020202020204" pitchFamily="34" charset="0"/>
                <a:cs typeface="Arial" panose="020B0604020202020204" pitchFamily="34" charset="0"/>
              </a:rPr>
              <a:t>Observed vs predicted trait responses to drought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05D22B2-C565-7CDE-9AE0-D5B86A9F92B3}"/>
              </a:ext>
            </a:extLst>
          </p:cNvPr>
          <p:cNvSpPr/>
          <p:nvPr/>
        </p:nvSpPr>
        <p:spPr>
          <a:xfrm flipV="1">
            <a:off x="6824387" y="1264538"/>
            <a:ext cx="327498" cy="128016"/>
          </a:xfrm>
          <a:prstGeom prst="rect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9CAF4F1-C210-54EC-A6FA-3EDB00E10D72}"/>
              </a:ext>
            </a:extLst>
          </p:cNvPr>
          <p:cNvSpPr/>
          <p:nvPr/>
        </p:nvSpPr>
        <p:spPr>
          <a:xfrm>
            <a:off x="6824387" y="1116032"/>
            <a:ext cx="327498" cy="128016"/>
          </a:xfrm>
          <a:prstGeom prst="rect">
            <a:avLst/>
          </a:prstGeom>
          <a:solidFill>
            <a:srgbClr val="B2B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4418A8B-D08F-2911-2129-D73633B01491}"/>
              </a:ext>
            </a:extLst>
          </p:cNvPr>
          <p:cNvSpPr txBox="1"/>
          <p:nvPr/>
        </p:nvSpPr>
        <p:spPr>
          <a:xfrm>
            <a:off x="7169979" y="1197741"/>
            <a:ext cx="1039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>
                <a:latin typeface="Times New Roman" panose="02020603050405020304" pitchFamily="18" charset="0"/>
                <a:cs typeface="Times New Roman" panose="02020603050405020304" pitchFamily="18" charset="0"/>
              </a:rPr>
              <a:t>Drought stress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B6F9A51-9F0A-9E85-3263-B51CE7C9A892}"/>
              </a:ext>
            </a:extLst>
          </p:cNvPr>
          <p:cNvSpPr txBox="1"/>
          <p:nvPr/>
        </p:nvSpPr>
        <p:spPr>
          <a:xfrm>
            <a:off x="7169979" y="1049235"/>
            <a:ext cx="6895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BAB1B27-589A-C2A4-9B90-39439D0887ED}"/>
              </a:ext>
            </a:extLst>
          </p:cNvPr>
          <p:cNvSpPr txBox="1"/>
          <p:nvPr/>
        </p:nvSpPr>
        <p:spPr>
          <a:xfrm>
            <a:off x="7908587" y="2780168"/>
            <a:ext cx="11828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True </a:t>
            </a:r>
            <a:r>
              <a:rPr lang="en-US" altLang="ko-K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Chl</a:t>
            </a:r>
            <a:r>
              <a:rPr lang="en-US" altLang="ko-K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endParaRPr lang="en-US" sz="15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FE332B4-1852-EBB6-EFB7-409B248E2DEC}"/>
              </a:ext>
            </a:extLst>
          </p:cNvPr>
          <p:cNvSpPr txBox="1"/>
          <p:nvPr/>
        </p:nvSpPr>
        <p:spPr>
          <a:xfrm rot="16200000">
            <a:off x="3972460" y="1954975"/>
            <a:ext cx="183763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b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endParaRPr lang="en-US" sz="1500" b="1" u="none" strike="noStrike" kern="1200" baseline="0" dirty="0">
              <a:solidFill>
                <a:prstClr val="black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13FF182-F4F3-8CB8-9265-BDB9458F318E}"/>
              </a:ext>
            </a:extLst>
          </p:cNvPr>
          <p:cNvSpPr txBox="1"/>
          <p:nvPr/>
        </p:nvSpPr>
        <p:spPr>
          <a:xfrm>
            <a:off x="538264" y="726332"/>
            <a:ext cx="3281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 2) Chlorophyll a and b, 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Chl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B579278-6625-997B-4A18-2865BD9067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5586400"/>
              </p:ext>
            </p:extLst>
          </p:nvPr>
        </p:nvGraphicFramePr>
        <p:xfrm>
          <a:off x="872722" y="1392554"/>
          <a:ext cx="3316657" cy="2919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DC0B47E-F0A8-BD91-EA91-3E3F2D5626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250"/>
          <a:stretch/>
        </p:blipFill>
        <p:spPr>
          <a:xfrm>
            <a:off x="4893780" y="3517790"/>
            <a:ext cx="3316657" cy="26105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12D9B12B-862D-812D-2733-BF335A8FEB55}"/>
              </a:ext>
            </a:extLst>
          </p:cNvPr>
          <p:cNvSpPr txBox="1"/>
          <p:nvPr/>
        </p:nvSpPr>
        <p:spPr>
          <a:xfrm>
            <a:off x="5266889" y="5822277"/>
            <a:ext cx="2671863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500" b="0" i="0" u="none" strike="noStrike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</a:t>
            </a:r>
            <a:r>
              <a:rPr lang="en-US" altLang="ko-KR" sz="1500" b="0" i="0" u="none" strike="noStrike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ko-KR" sz="1500" b="0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predicted (mg/100g, DM)</a:t>
            </a:r>
            <a:endParaRPr lang="en-US" sz="1500" b="1" i="0" u="none" strike="noStrike" kern="1200" baseline="0" dirty="0">
              <a:solidFill>
                <a:prstClr val="black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BF9EB1D-A899-A831-7709-21A01DF4F89B}"/>
              </a:ext>
            </a:extLst>
          </p:cNvPr>
          <p:cNvSpPr txBox="1"/>
          <p:nvPr/>
        </p:nvSpPr>
        <p:spPr>
          <a:xfrm rot="16200000">
            <a:off x="3972460" y="4471150"/>
            <a:ext cx="183763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b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endParaRPr lang="en-US" sz="1500" b="1" u="none" strike="noStrike" kern="1200" baseline="0" dirty="0">
              <a:solidFill>
                <a:prstClr val="black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A68AA96-ADE5-AA7A-1AE7-8E0D03A08DD9}"/>
              </a:ext>
            </a:extLst>
          </p:cNvPr>
          <p:cNvSpPr txBox="1"/>
          <p:nvPr/>
        </p:nvSpPr>
        <p:spPr>
          <a:xfrm>
            <a:off x="7868428" y="5267978"/>
            <a:ext cx="12632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</a:t>
            </a:r>
            <a:r>
              <a:rPr lang="en-US" altLang="ko-K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Chl</a:t>
            </a:r>
            <a:r>
              <a:rPr lang="en-US" altLang="ko-K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endParaRPr lang="en-US" sz="15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732DAAB-6A1C-6ADD-F6BB-7FECCB340B09}"/>
              </a:ext>
            </a:extLst>
          </p:cNvPr>
          <p:cNvSpPr txBox="1"/>
          <p:nvPr/>
        </p:nvSpPr>
        <p:spPr>
          <a:xfrm>
            <a:off x="5266889" y="3320904"/>
            <a:ext cx="2671863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500" b="0" i="0" u="none" strike="noStrike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</a:t>
            </a:r>
            <a:r>
              <a:rPr lang="en-US" altLang="ko-KR" sz="1500" b="0" i="0" u="none" strike="noStrike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ko-KR" sz="1500" b="0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 (mg/100g, DM)</a:t>
            </a:r>
            <a:endParaRPr lang="en-US" sz="1500" b="1" i="0" u="none" strike="noStrike" kern="1200" baseline="0" dirty="0">
              <a:solidFill>
                <a:prstClr val="black"/>
              </a:solidFill>
            </a:endParaRPr>
          </a:p>
        </p:txBody>
      </p:sp>
      <p:sp>
        <p:nvSpPr>
          <p:cNvPr id="5" name="CustomShape 4">
            <a:extLst>
              <a:ext uri="{FF2B5EF4-FFF2-40B4-BE49-F238E27FC236}">
                <a16:creationId xmlns:a16="http://schemas.microsoft.com/office/drawing/2014/main" id="{3571E65D-ABFC-E0FC-DDDB-CBB2493AAE64}"/>
              </a:ext>
            </a:extLst>
          </p:cNvPr>
          <p:cNvSpPr/>
          <p:nvPr/>
        </p:nvSpPr>
        <p:spPr>
          <a:xfrm>
            <a:off x="6948800" y="172050"/>
            <a:ext cx="2030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/>
            <a:r>
              <a:rPr lang="en-US" altLang="ko-KR" sz="2000" b="1" spc="-1" dirty="0">
                <a:solidFill>
                  <a:srgbClr val="000000"/>
                </a:solidFill>
                <a:latin typeface="Trebuchet MS"/>
                <a:ea typeface="DejaVu Sans"/>
              </a:rPr>
              <a:t>Current Progress</a:t>
            </a:r>
            <a:endParaRPr lang="en-US" sz="2000" b="1" spc="-1" dirty="0">
              <a:solidFill>
                <a:srgbClr val="000000"/>
              </a:solidFill>
              <a:latin typeface="Trebuchet MS"/>
              <a:ea typeface="DejaVu Sans"/>
            </a:endParaRPr>
          </a:p>
          <a:p>
            <a:pPr algn="r">
              <a:lnSpc>
                <a:spcPct val="100000"/>
              </a:lnSpc>
            </a:pPr>
            <a:endParaRPr lang="en-US" sz="2000" b="1" spc="-1" dirty="0">
              <a:solidFill>
                <a:srgbClr val="000000"/>
              </a:solidFill>
              <a:latin typeface="Trebuchet MS"/>
              <a:ea typeface="DejaVu San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DFA358-B5E1-DE06-56E8-83D381D60B3E}"/>
              </a:ext>
            </a:extLst>
          </p:cNvPr>
          <p:cNvGrpSpPr/>
          <p:nvPr/>
        </p:nvGrpSpPr>
        <p:grpSpPr>
          <a:xfrm>
            <a:off x="1249544" y="4325790"/>
            <a:ext cx="4145850" cy="1485832"/>
            <a:chOff x="1249543" y="4325790"/>
            <a:chExt cx="4343179" cy="1485832"/>
          </a:xfrm>
        </p:grpSpPr>
        <p:pic>
          <p:nvPicPr>
            <p:cNvPr id="7" name="Picture 4" descr="Picture">
              <a:extLst>
                <a:ext uri="{FF2B5EF4-FFF2-40B4-BE49-F238E27FC236}">
                  <a16:creationId xmlns:a16="http://schemas.microsoft.com/office/drawing/2014/main" id="{8825D8A8-B77E-EE83-5632-9F9230B031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4363648"/>
              <a:ext cx="1573052" cy="118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92E1EA-E645-4D80-771C-BC2EC66F4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236" y="4325790"/>
              <a:ext cx="999638" cy="123800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A6A455-3072-4CD9-8C55-895C0485F420}"/>
                </a:ext>
              </a:extLst>
            </p:cNvPr>
            <p:cNvSpPr txBox="1"/>
            <p:nvPr/>
          </p:nvSpPr>
          <p:spPr>
            <a:xfrm>
              <a:off x="1249543" y="5580790"/>
              <a:ext cx="434317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Dr. Lorenzo </a:t>
              </a:r>
              <a:r>
                <a:rPr lang="en-US" sz="900" dirty="0" err="1"/>
                <a:t>Cotrozzi</a:t>
              </a:r>
              <a:r>
                <a:rPr lang="en-US" sz="900" dirty="0"/>
                <a:t>                Sylvia Park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9807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water treatment&#10;&#10;Description automatically generated">
            <a:extLst>
              <a:ext uri="{FF2B5EF4-FFF2-40B4-BE49-F238E27FC236}">
                <a16:creationId xmlns:a16="http://schemas.microsoft.com/office/drawing/2014/main" id="{D587E466-806E-B177-2C07-D2772579E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86" y="751654"/>
            <a:ext cx="3118104" cy="2688336"/>
          </a:xfrm>
          <a:prstGeom prst="rect">
            <a:avLst/>
          </a:prstGeom>
        </p:spPr>
      </p:pic>
      <p:sp>
        <p:nvSpPr>
          <p:cNvPr id="12" name="CustomShape 4">
            <a:extLst>
              <a:ext uri="{FF2B5EF4-FFF2-40B4-BE49-F238E27FC236}">
                <a16:creationId xmlns:a16="http://schemas.microsoft.com/office/drawing/2014/main" id="{3FA99951-51A1-87EE-4DBD-F4621FDDB46C}"/>
              </a:ext>
            </a:extLst>
          </p:cNvPr>
          <p:cNvSpPr/>
          <p:nvPr/>
        </p:nvSpPr>
        <p:spPr>
          <a:xfrm>
            <a:off x="401522" y="263130"/>
            <a:ext cx="6547277" cy="3249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/>
          <a:lstStyle/>
          <a:p>
            <a:r>
              <a:rPr lang="en-US" altLang="ko-KR" b="1" spc="-1" dirty="0">
                <a:latin typeface="Arial" panose="020B0604020202020204" pitchFamily="34" charset="0"/>
                <a:cs typeface="Arial" panose="020B0604020202020204" pitchFamily="34" charset="0"/>
              </a:rPr>
              <a:t>Trait responses to drought and nitrogen deficiency</a:t>
            </a:r>
          </a:p>
        </p:txBody>
      </p:sp>
      <p:pic>
        <p:nvPicPr>
          <p:cNvPr id="3" name="Picture 2" descr="A diagram of water treatment&#10;&#10;Description automatically generated">
            <a:extLst>
              <a:ext uri="{FF2B5EF4-FFF2-40B4-BE49-F238E27FC236}">
                <a16:creationId xmlns:a16="http://schemas.microsoft.com/office/drawing/2014/main" id="{D30CA22E-7DA5-C3DB-72ED-FD8B7A915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7" y="3429000"/>
            <a:ext cx="3041904" cy="2688336"/>
          </a:xfrm>
          <a:prstGeom prst="rect">
            <a:avLst/>
          </a:prstGeom>
        </p:spPr>
      </p:pic>
      <p:pic>
        <p:nvPicPr>
          <p:cNvPr id="5" name="Picture 4" descr="A diagram of water treatment&#10;&#10;Description automatically generated">
            <a:extLst>
              <a:ext uri="{FF2B5EF4-FFF2-40B4-BE49-F238E27FC236}">
                <a16:creationId xmlns:a16="http://schemas.microsoft.com/office/drawing/2014/main" id="{F526DCBB-5DF3-2FBA-47CB-549124514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86" y="3429000"/>
            <a:ext cx="3118104" cy="2688336"/>
          </a:xfrm>
          <a:prstGeom prst="rect">
            <a:avLst/>
          </a:prstGeom>
        </p:spPr>
      </p:pic>
      <p:pic>
        <p:nvPicPr>
          <p:cNvPr id="7" name="Picture 6" descr="A diagram of water treatment&#10;&#10;Description automatically generated">
            <a:extLst>
              <a:ext uri="{FF2B5EF4-FFF2-40B4-BE49-F238E27FC236}">
                <a16:creationId xmlns:a16="http://schemas.microsoft.com/office/drawing/2014/main" id="{92A424BF-BFEC-A631-3784-F4B5C7912F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34" y="3429000"/>
            <a:ext cx="3017520" cy="2688336"/>
          </a:xfrm>
          <a:prstGeom prst="rect">
            <a:avLst/>
          </a:prstGeom>
        </p:spPr>
      </p:pic>
      <p:pic>
        <p:nvPicPr>
          <p:cNvPr id="11" name="Picture 10" descr="A diagram of water treatment&#10;&#10;Description automatically generated">
            <a:extLst>
              <a:ext uri="{FF2B5EF4-FFF2-40B4-BE49-F238E27FC236}">
                <a16:creationId xmlns:a16="http://schemas.microsoft.com/office/drawing/2014/main" id="{42EFB4A2-B3F2-6525-2A8D-B6960CE1AC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06" y="751654"/>
            <a:ext cx="3008376" cy="2688336"/>
          </a:xfrm>
          <a:prstGeom prst="rect">
            <a:avLst/>
          </a:prstGeom>
        </p:spPr>
      </p:pic>
      <p:pic>
        <p:nvPicPr>
          <p:cNvPr id="16" name="Picture 15" descr="A diagram of water treatment&#10;&#10;Description automatically generated">
            <a:extLst>
              <a:ext uri="{FF2B5EF4-FFF2-40B4-BE49-F238E27FC236}">
                <a16:creationId xmlns:a16="http://schemas.microsoft.com/office/drawing/2014/main" id="{D12C8A8D-080A-3290-9BD5-F414E844A5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5" y="751654"/>
            <a:ext cx="3051048" cy="2688336"/>
          </a:xfrm>
          <a:prstGeom prst="rect">
            <a:avLst/>
          </a:prstGeom>
        </p:spPr>
      </p:pic>
      <p:pic>
        <p:nvPicPr>
          <p:cNvPr id="20" name="Picture 19" descr="A diagram of water treatment&#10;&#10;Description automatically generated">
            <a:extLst>
              <a:ext uri="{FF2B5EF4-FFF2-40B4-BE49-F238E27FC236}">
                <a16:creationId xmlns:a16="http://schemas.microsoft.com/office/drawing/2014/main" id="{791AFB9F-2C3F-7ABF-BF69-B31A2E7EF6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3" t="7239" r="13402" b="78568"/>
          <a:stretch/>
        </p:blipFill>
        <p:spPr>
          <a:xfrm>
            <a:off x="2168737" y="969991"/>
            <a:ext cx="572322" cy="381549"/>
          </a:xfrm>
          <a:prstGeom prst="rect">
            <a:avLst/>
          </a:prstGeom>
        </p:spPr>
      </p:pic>
      <p:pic>
        <p:nvPicPr>
          <p:cNvPr id="22" name="Picture 21" descr="A diagram of water treatment&#10;&#10;Description automatically generated">
            <a:extLst>
              <a:ext uri="{FF2B5EF4-FFF2-40B4-BE49-F238E27FC236}">
                <a16:creationId xmlns:a16="http://schemas.microsoft.com/office/drawing/2014/main" id="{7B5D88B7-2DFD-0274-2D34-165BA0FA57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3" t="7239" r="13402" b="78568"/>
          <a:stretch/>
        </p:blipFill>
        <p:spPr>
          <a:xfrm>
            <a:off x="5219785" y="969991"/>
            <a:ext cx="572322" cy="381549"/>
          </a:xfrm>
          <a:prstGeom prst="rect">
            <a:avLst/>
          </a:prstGeom>
        </p:spPr>
      </p:pic>
      <p:pic>
        <p:nvPicPr>
          <p:cNvPr id="28" name="Picture 27" descr="A diagram of water treatment&#10;&#10;Description automatically generated">
            <a:extLst>
              <a:ext uri="{FF2B5EF4-FFF2-40B4-BE49-F238E27FC236}">
                <a16:creationId xmlns:a16="http://schemas.microsoft.com/office/drawing/2014/main" id="{16D2EE21-695E-818D-C0B8-471957223C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3" t="7239" r="13402" b="78568"/>
          <a:stretch/>
        </p:blipFill>
        <p:spPr>
          <a:xfrm>
            <a:off x="8133439" y="955412"/>
            <a:ext cx="572322" cy="381549"/>
          </a:xfrm>
          <a:prstGeom prst="rect">
            <a:avLst/>
          </a:prstGeom>
        </p:spPr>
      </p:pic>
      <p:pic>
        <p:nvPicPr>
          <p:cNvPr id="33" name="Picture 32" descr="A diagram of water treatment&#10;&#10;Description automatically generated">
            <a:extLst>
              <a:ext uri="{FF2B5EF4-FFF2-40B4-BE49-F238E27FC236}">
                <a16:creationId xmlns:a16="http://schemas.microsoft.com/office/drawing/2014/main" id="{B2621717-3421-DB51-532A-E4A0EFF84B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3" t="7239" r="13402" b="78568"/>
          <a:stretch/>
        </p:blipFill>
        <p:spPr>
          <a:xfrm>
            <a:off x="5219785" y="3555852"/>
            <a:ext cx="572322" cy="381549"/>
          </a:xfrm>
          <a:prstGeom prst="rect">
            <a:avLst/>
          </a:prstGeom>
        </p:spPr>
      </p:pic>
      <p:pic>
        <p:nvPicPr>
          <p:cNvPr id="34" name="Picture 33" descr="A diagram of water treatment&#10;&#10;Description automatically generated">
            <a:extLst>
              <a:ext uri="{FF2B5EF4-FFF2-40B4-BE49-F238E27FC236}">
                <a16:creationId xmlns:a16="http://schemas.microsoft.com/office/drawing/2014/main" id="{97A5A1FE-A836-26B6-418D-1D9350459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3" t="7239" r="13402" b="78568"/>
          <a:stretch/>
        </p:blipFill>
        <p:spPr>
          <a:xfrm>
            <a:off x="8234794" y="3553937"/>
            <a:ext cx="572322" cy="38154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00B0B29-AAC8-75DE-8AC9-A54FC68C5DE9}"/>
              </a:ext>
            </a:extLst>
          </p:cNvPr>
          <p:cNvSpPr txBox="1"/>
          <p:nvPr/>
        </p:nvSpPr>
        <p:spPr>
          <a:xfrm>
            <a:off x="894845" y="5201836"/>
            <a:ext cx="1821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W: *** N:*</a:t>
            </a:r>
            <a:r>
              <a:rPr lang="ko-KR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W×N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DFA89E-73B2-9737-45C1-8D532500F533}"/>
              </a:ext>
            </a:extLst>
          </p:cNvPr>
          <p:cNvSpPr txBox="1"/>
          <p:nvPr/>
        </p:nvSpPr>
        <p:spPr>
          <a:xfrm>
            <a:off x="3801651" y="5201835"/>
            <a:ext cx="1803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W: * N:* W×N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3DDE55-D48D-5079-21D6-B060A62F5D2D}"/>
              </a:ext>
            </a:extLst>
          </p:cNvPr>
          <p:cNvSpPr txBox="1"/>
          <p:nvPr/>
        </p:nvSpPr>
        <p:spPr>
          <a:xfrm>
            <a:off x="6810565" y="5201834"/>
            <a:ext cx="1821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W: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W×N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EDB59A-F6FF-2B84-47B9-C2B76A062459}"/>
              </a:ext>
            </a:extLst>
          </p:cNvPr>
          <p:cNvSpPr txBox="1"/>
          <p:nvPr/>
        </p:nvSpPr>
        <p:spPr>
          <a:xfrm>
            <a:off x="894845" y="2522691"/>
            <a:ext cx="1821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W: *** N: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W×N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F20C789-91B4-6F13-08FE-8D71F87D7866}"/>
              </a:ext>
            </a:extLst>
          </p:cNvPr>
          <p:cNvSpPr txBox="1"/>
          <p:nvPr/>
        </p:nvSpPr>
        <p:spPr>
          <a:xfrm>
            <a:off x="3801650" y="2522690"/>
            <a:ext cx="1803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W: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N: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W×N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286281-847C-3C2F-52A3-937496A71A71}"/>
              </a:ext>
            </a:extLst>
          </p:cNvPr>
          <p:cNvSpPr txBox="1"/>
          <p:nvPr/>
        </p:nvSpPr>
        <p:spPr>
          <a:xfrm>
            <a:off x="6810564" y="2522689"/>
            <a:ext cx="1821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W: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W×N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4DF9FD2-5019-EC79-D815-779DDA3BA610}"/>
              </a:ext>
            </a:extLst>
          </p:cNvPr>
          <p:cNvSpPr txBox="1"/>
          <p:nvPr/>
        </p:nvSpPr>
        <p:spPr>
          <a:xfrm>
            <a:off x="2100817" y="1293259"/>
            <a:ext cx="615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(n= 77)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847DA9A-87D4-3FA4-B188-FD199D93636E}"/>
              </a:ext>
            </a:extLst>
          </p:cNvPr>
          <p:cNvSpPr txBox="1"/>
          <p:nvPr/>
        </p:nvSpPr>
        <p:spPr>
          <a:xfrm>
            <a:off x="2100817" y="3935486"/>
            <a:ext cx="615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(n= 78)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352B26E-25AB-CE2E-BEB2-0F7A387D8989}"/>
              </a:ext>
            </a:extLst>
          </p:cNvPr>
          <p:cNvSpPr txBox="1"/>
          <p:nvPr/>
        </p:nvSpPr>
        <p:spPr>
          <a:xfrm>
            <a:off x="5167773" y="1293259"/>
            <a:ext cx="615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(n= 78)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B823B65-A203-AD5E-94E2-D5BD49F0CE6B}"/>
              </a:ext>
            </a:extLst>
          </p:cNvPr>
          <p:cNvSpPr txBox="1"/>
          <p:nvPr/>
        </p:nvSpPr>
        <p:spPr>
          <a:xfrm>
            <a:off x="5176302" y="3877121"/>
            <a:ext cx="615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(n= 78)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4DB2966-AD54-4F6A-1AEB-887A4BF43DA4}"/>
              </a:ext>
            </a:extLst>
          </p:cNvPr>
          <p:cNvSpPr txBox="1"/>
          <p:nvPr/>
        </p:nvSpPr>
        <p:spPr>
          <a:xfrm>
            <a:off x="8234794" y="1280289"/>
            <a:ext cx="615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(n= 78)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418D7CE-FD28-6539-152C-A8365CF9F507}"/>
              </a:ext>
            </a:extLst>
          </p:cNvPr>
          <p:cNvSpPr txBox="1"/>
          <p:nvPr/>
        </p:nvSpPr>
        <p:spPr>
          <a:xfrm>
            <a:off x="8336149" y="3872106"/>
            <a:ext cx="615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(n= 78)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9E86E9-A514-4ED3-15A3-B1587CDEFBAE}"/>
              </a:ext>
            </a:extLst>
          </p:cNvPr>
          <p:cNvSpPr txBox="1"/>
          <p:nvPr/>
        </p:nvSpPr>
        <p:spPr>
          <a:xfrm>
            <a:off x="1562643" y="6291861"/>
            <a:ext cx="6018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ko-KR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assimilation rate, </a:t>
            </a:r>
            <a:r>
              <a:rPr lang="en-US" altLang="ko-KR" sz="1400" b="1" i="1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sz="1400" b="1" i="0" u="none" strike="noStrike" kern="1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altLang="ko-KR" sz="1400" b="0" i="0" u="none" strike="noStrike" kern="1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Leaf water content,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LWC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Specific leaf area,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A5B95E-F6C3-8749-A318-85C5FBA5F3CB}"/>
              </a:ext>
            </a:extLst>
          </p:cNvPr>
          <p:cNvGrpSpPr/>
          <p:nvPr/>
        </p:nvGrpSpPr>
        <p:grpSpPr>
          <a:xfrm>
            <a:off x="6298665" y="140015"/>
            <a:ext cx="3519092" cy="708158"/>
            <a:chOff x="1249543" y="4325790"/>
            <a:chExt cx="4343179" cy="1485832"/>
          </a:xfrm>
        </p:grpSpPr>
        <p:pic>
          <p:nvPicPr>
            <p:cNvPr id="6" name="Picture 4" descr="Picture">
              <a:extLst>
                <a:ext uri="{FF2B5EF4-FFF2-40B4-BE49-F238E27FC236}">
                  <a16:creationId xmlns:a16="http://schemas.microsoft.com/office/drawing/2014/main" id="{3F334377-D0CD-C1F3-18C4-0CBBC73657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4363648"/>
              <a:ext cx="1573052" cy="118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78112E-78EE-86BE-535E-DE6BA576C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236" y="4325790"/>
              <a:ext cx="999638" cy="123800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75807A-E05D-4DEC-0822-1AEA95D4109E}"/>
                </a:ext>
              </a:extLst>
            </p:cNvPr>
            <p:cNvSpPr txBox="1"/>
            <p:nvPr/>
          </p:nvSpPr>
          <p:spPr>
            <a:xfrm>
              <a:off x="1249543" y="5580790"/>
              <a:ext cx="434317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Dr. Lorenzo </a:t>
              </a:r>
              <a:r>
                <a:rPr lang="en-US" sz="900" dirty="0" err="1"/>
                <a:t>Cotrozzi</a:t>
              </a:r>
              <a:r>
                <a:rPr lang="en-US" sz="900" dirty="0"/>
                <a:t>                Sylvia Park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8395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DE197DB-70DA-8F3E-5B3B-C5B5816A24A8}"/>
              </a:ext>
            </a:extLst>
          </p:cNvPr>
          <p:cNvSpPr txBox="1"/>
          <p:nvPr/>
        </p:nvSpPr>
        <p:spPr>
          <a:xfrm>
            <a:off x="102229" y="6098983"/>
            <a:ext cx="8939542" cy="707886"/>
          </a:xfrm>
          <a:prstGeom prst="rect">
            <a:avLst/>
          </a:prstGeom>
          <a:solidFill>
            <a:schemeClr val="accent6">
              <a:lumMod val="20000"/>
              <a:lumOff val="8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marL="176213" indent="-176213"/>
            <a:r>
              <a:rPr lang="en-US" sz="2000" dirty="0"/>
              <a:t>Leaf functional traits predicted from spectral data provide detailed information on shifts in tree health status</a:t>
            </a:r>
          </a:p>
        </p:txBody>
      </p:sp>
      <p:sp>
        <p:nvSpPr>
          <p:cNvPr id="12" name="CustomShape 4">
            <a:extLst>
              <a:ext uri="{FF2B5EF4-FFF2-40B4-BE49-F238E27FC236}">
                <a16:creationId xmlns:a16="http://schemas.microsoft.com/office/drawing/2014/main" id="{3FA99951-51A1-87EE-4DBD-F4621FDDB46C}"/>
              </a:ext>
            </a:extLst>
          </p:cNvPr>
          <p:cNvSpPr/>
          <p:nvPr/>
        </p:nvSpPr>
        <p:spPr>
          <a:xfrm>
            <a:off x="401522" y="263130"/>
            <a:ext cx="6547277" cy="3249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/>
          <a:lstStyle/>
          <a:p>
            <a:r>
              <a:rPr lang="en-US" altLang="ko-KR" b="1" spc="-1" dirty="0">
                <a:latin typeface="Arial" panose="020B0604020202020204" pitchFamily="34" charset="0"/>
                <a:cs typeface="Arial" panose="020B0604020202020204" pitchFamily="34" charset="0"/>
              </a:rPr>
              <a:t>Trait responses to drought and nitrogen deficiency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F24C66D-E972-BD38-643C-0CC62C2BB36D}"/>
              </a:ext>
            </a:extLst>
          </p:cNvPr>
          <p:cNvSpPr/>
          <p:nvPr/>
        </p:nvSpPr>
        <p:spPr>
          <a:xfrm>
            <a:off x="2243240" y="3651024"/>
            <a:ext cx="598636" cy="414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aph of water treatment&#10;&#10;Description automatically generated">
            <a:extLst>
              <a:ext uri="{FF2B5EF4-FFF2-40B4-BE49-F238E27FC236}">
                <a16:creationId xmlns:a16="http://schemas.microsoft.com/office/drawing/2014/main" id="{E7C26560-333F-8B60-4E65-7F8EFCF0E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781" y="739516"/>
            <a:ext cx="3020568" cy="2688336"/>
          </a:xfrm>
          <a:prstGeom prst="rect">
            <a:avLst/>
          </a:prstGeom>
        </p:spPr>
      </p:pic>
      <p:pic>
        <p:nvPicPr>
          <p:cNvPr id="7" name="Picture 6" descr="A graph of water treatment&#10;&#10;Description automatically generated">
            <a:extLst>
              <a:ext uri="{FF2B5EF4-FFF2-40B4-BE49-F238E27FC236}">
                <a16:creationId xmlns:a16="http://schemas.microsoft.com/office/drawing/2014/main" id="{481643C7-F357-8533-DF10-08D210092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6" y="739516"/>
            <a:ext cx="3060192" cy="2688336"/>
          </a:xfrm>
          <a:prstGeom prst="rect">
            <a:avLst/>
          </a:prstGeom>
        </p:spPr>
      </p:pic>
      <p:pic>
        <p:nvPicPr>
          <p:cNvPr id="9" name="Picture 8" descr="A diagram of water treatment&#10;&#10;Description automatically generated">
            <a:extLst>
              <a:ext uri="{FF2B5EF4-FFF2-40B4-BE49-F238E27FC236}">
                <a16:creationId xmlns:a16="http://schemas.microsoft.com/office/drawing/2014/main" id="{A96B0667-A8B7-FA8C-BA35-8932F9C6E5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577" y="3377767"/>
            <a:ext cx="3084576" cy="2688336"/>
          </a:xfrm>
          <a:prstGeom prst="rect">
            <a:avLst/>
          </a:prstGeom>
        </p:spPr>
      </p:pic>
      <p:pic>
        <p:nvPicPr>
          <p:cNvPr id="11" name="Picture 10" descr="A graph of water treatment&#10;&#10;Description automatically generated">
            <a:extLst>
              <a:ext uri="{FF2B5EF4-FFF2-40B4-BE49-F238E27FC236}">
                <a16:creationId xmlns:a16="http://schemas.microsoft.com/office/drawing/2014/main" id="{E9615DCB-C2F1-A3E4-1BC9-3430E55BC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781" y="3377767"/>
            <a:ext cx="3020568" cy="2688336"/>
          </a:xfrm>
          <a:prstGeom prst="rect">
            <a:avLst/>
          </a:prstGeom>
        </p:spPr>
      </p:pic>
      <p:pic>
        <p:nvPicPr>
          <p:cNvPr id="15" name="Picture 14" descr="A graph of water treatment&#10;&#10;Description automatically generated">
            <a:extLst>
              <a:ext uri="{FF2B5EF4-FFF2-40B4-BE49-F238E27FC236}">
                <a16:creationId xmlns:a16="http://schemas.microsoft.com/office/drawing/2014/main" id="{BB998974-6A0D-F195-DFB1-6E5F833E93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6" y="3377767"/>
            <a:ext cx="3060192" cy="2688336"/>
          </a:xfrm>
          <a:prstGeom prst="rect">
            <a:avLst/>
          </a:prstGeom>
        </p:spPr>
      </p:pic>
      <p:pic>
        <p:nvPicPr>
          <p:cNvPr id="19" name="Picture 18" descr="A diagram of water treatment&#10;&#10;Description automatically generated">
            <a:extLst>
              <a:ext uri="{FF2B5EF4-FFF2-40B4-BE49-F238E27FC236}">
                <a16:creationId xmlns:a16="http://schemas.microsoft.com/office/drawing/2014/main" id="{FE5F1623-628B-7067-0204-A161E24677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577" y="739516"/>
            <a:ext cx="3084576" cy="2688336"/>
          </a:xfrm>
          <a:prstGeom prst="rect">
            <a:avLst/>
          </a:prstGeom>
        </p:spPr>
      </p:pic>
      <p:pic>
        <p:nvPicPr>
          <p:cNvPr id="25" name="Picture 24" descr="A diagram of water treatment&#10;&#10;Description automatically generated">
            <a:extLst>
              <a:ext uri="{FF2B5EF4-FFF2-40B4-BE49-F238E27FC236}">
                <a16:creationId xmlns:a16="http://schemas.microsoft.com/office/drawing/2014/main" id="{4671924C-055C-F34E-AED0-105C22CA57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3" t="7239" r="13402" b="78568"/>
          <a:stretch/>
        </p:blipFill>
        <p:spPr>
          <a:xfrm>
            <a:off x="2168737" y="969991"/>
            <a:ext cx="572322" cy="381549"/>
          </a:xfrm>
          <a:prstGeom prst="rect">
            <a:avLst/>
          </a:prstGeom>
        </p:spPr>
      </p:pic>
      <p:pic>
        <p:nvPicPr>
          <p:cNvPr id="27" name="Picture 26" descr="A diagram of water treatment&#10;&#10;Description automatically generated">
            <a:extLst>
              <a:ext uri="{FF2B5EF4-FFF2-40B4-BE49-F238E27FC236}">
                <a16:creationId xmlns:a16="http://schemas.microsoft.com/office/drawing/2014/main" id="{CD5FBA29-A9BB-CED0-09D6-AC0C48368F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3" t="7239" r="13402" b="78568"/>
          <a:stretch/>
        </p:blipFill>
        <p:spPr>
          <a:xfrm>
            <a:off x="5219785" y="969991"/>
            <a:ext cx="572322" cy="381549"/>
          </a:xfrm>
          <a:prstGeom prst="rect">
            <a:avLst/>
          </a:prstGeom>
        </p:spPr>
      </p:pic>
      <p:pic>
        <p:nvPicPr>
          <p:cNvPr id="29" name="Picture 28" descr="A diagram of water treatment&#10;&#10;Description automatically generated">
            <a:extLst>
              <a:ext uri="{FF2B5EF4-FFF2-40B4-BE49-F238E27FC236}">
                <a16:creationId xmlns:a16="http://schemas.microsoft.com/office/drawing/2014/main" id="{5C723E58-8251-A35F-F688-D8AA9D56B26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3" t="7239" r="13402" b="78568"/>
          <a:stretch/>
        </p:blipFill>
        <p:spPr>
          <a:xfrm>
            <a:off x="8282594" y="955412"/>
            <a:ext cx="572322" cy="381549"/>
          </a:xfrm>
          <a:prstGeom prst="rect">
            <a:avLst/>
          </a:prstGeom>
        </p:spPr>
      </p:pic>
      <p:pic>
        <p:nvPicPr>
          <p:cNvPr id="30" name="Picture 29" descr="A diagram of water treatment&#10;&#10;Description automatically generated">
            <a:extLst>
              <a:ext uri="{FF2B5EF4-FFF2-40B4-BE49-F238E27FC236}">
                <a16:creationId xmlns:a16="http://schemas.microsoft.com/office/drawing/2014/main" id="{4CCD53F1-A392-2471-6C63-90F8DE1B1D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3" t="7239" r="13402" b="78568"/>
          <a:stretch/>
        </p:blipFill>
        <p:spPr>
          <a:xfrm>
            <a:off x="2168737" y="3563704"/>
            <a:ext cx="572322" cy="381549"/>
          </a:xfrm>
          <a:prstGeom prst="rect">
            <a:avLst/>
          </a:prstGeom>
        </p:spPr>
      </p:pic>
      <p:pic>
        <p:nvPicPr>
          <p:cNvPr id="31" name="Picture 30" descr="A diagram of water treatment&#10;&#10;Description automatically generated">
            <a:extLst>
              <a:ext uri="{FF2B5EF4-FFF2-40B4-BE49-F238E27FC236}">
                <a16:creationId xmlns:a16="http://schemas.microsoft.com/office/drawing/2014/main" id="{931A1D8A-C123-2B4E-E2B8-B62C97BB9B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3" t="7239" r="13402" b="78568"/>
          <a:stretch/>
        </p:blipFill>
        <p:spPr>
          <a:xfrm>
            <a:off x="5219785" y="3563704"/>
            <a:ext cx="572322" cy="381549"/>
          </a:xfrm>
          <a:prstGeom prst="rect">
            <a:avLst/>
          </a:prstGeom>
        </p:spPr>
      </p:pic>
      <p:pic>
        <p:nvPicPr>
          <p:cNvPr id="32" name="Picture 31" descr="A diagram of water treatment&#10;&#10;Description automatically generated">
            <a:extLst>
              <a:ext uri="{FF2B5EF4-FFF2-40B4-BE49-F238E27FC236}">
                <a16:creationId xmlns:a16="http://schemas.microsoft.com/office/drawing/2014/main" id="{D31296B3-3904-7D4F-FF3F-3EA8B1C29EC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3" t="7239" r="13402" b="78568"/>
          <a:stretch/>
        </p:blipFill>
        <p:spPr>
          <a:xfrm>
            <a:off x="8198289" y="3549125"/>
            <a:ext cx="572322" cy="38154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27E9D83-B413-7960-AC31-92D5F1C1C882}"/>
              </a:ext>
            </a:extLst>
          </p:cNvPr>
          <p:cNvSpPr txBox="1"/>
          <p:nvPr/>
        </p:nvSpPr>
        <p:spPr>
          <a:xfrm>
            <a:off x="919897" y="5151732"/>
            <a:ext cx="1821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W: * N:*</a:t>
            </a:r>
            <a:r>
              <a:rPr lang="ko-KR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W×N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882A4A-C9E7-62A4-00AE-95143F9518CE}"/>
              </a:ext>
            </a:extLst>
          </p:cNvPr>
          <p:cNvSpPr txBox="1"/>
          <p:nvPr/>
        </p:nvSpPr>
        <p:spPr>
          <a:xfrm>
            <a:off x="3908121" y="5151731"/>
            <a:ext cx="181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W: * N:*</a:t>
            </a:r>
            <a:r>
              <a:rPr lang="ko-KR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W×N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EDFCEC-5CCE-6E29-F34E-F01DD6B228AE}"/>
              </a:ext>
            </a:extLst>
          </p:cNvPr>
          <p:cNvSpPr txBox="1"/>
          <p:nvPr/>
        </p:nvSpPr>
        <p:spPr>
          <a:xfrm>
            <a:off x="6841879" y="5151730"/>
            <a:ext cx="1821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W: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o-KR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***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W×N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244E61-DA2E-3947-FAB4-0FBE805CD07A}"/>
              </a:ext>
            </a:extLst>
          </p:cNvPr>
          <p:cNvSpPr txBox="1"/>
          <p:nvPr/>
        </p:nvSpPr>
        <p:spPr>
          <a:xfrm>
            <a:off x="919897" y="2510055"/>
            <a:ext cx="1821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W: *</a:t>
            </a:r>
            <a:r>
              <a:rPr lang="ko-KR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N:*</a:t>
            </a:r>
            <a:r>
              <a:rPr lang="ko-KR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W×N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CD6028-0248-E411-AD3F-804295605B98}"/>
              </a:ext>
            </a:extLst>
          </p:cNvPr>
          <p:cNvSpPr txBox="1"/>
          <p:nvPr/>
        </p:nvSpPr>
        <p:spPr>
          <a:xfrm>
            <a:off x="3908121" y="2510054"/>
            <a:ext cx="181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W: *</a:t>
            </a:r>
            <a:r>
              <a:rPr lang="ko-KR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N:*</a:t>
            </a:r>
            <a:r>
              <a:rPr lang="ko-KR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W×N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AB849CE-940F-E2A4-2C95-FB0912870B6E}"/>
              </a:ext>
            </a:extLst>
          </p:cNvPr>
          <p:cNvSpPr txBox="1"/>
          <p:nvPr/>
        </p:nvSpPr>
        <p:spPr>
          <a:xfrm>
            <a:off x="6841879" y="2510053"/>
            <a:ext cx="1821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W: </a:t>
            </a:r>
            <a:r>
              <a:rPr lang="ko-KR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o-KR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***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W×N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D0E276-AB66-E13C-9E98-3DB0EA766E3F}"/>
              </a:ext>
            </a:extLst>
          </p:cNvPr>
          <p:cNvSpPr txBox="1"/>
          <p:nvPr/>
        </p:nvSpPr>
        <p:spPr>
          <a:xfrm>
            <a:off x="2269918" y="1287280"/>
            <a:ext cx="615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(n= 39)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7EEF69-FEC8-8832-8583-A1B2A82A8D27}"/>
              </a:ext>
            </a:extLst>
          </p:cNvPr>
          <p:cNvSpPr txBox="1"/>
          <p:nvPr/>
        </p:nvSpPr>
        <p:spPr>
          <a:xfrm>
            <a:off x="2269918" y="3884938"/>
            <a:ext cx="615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(n= 77)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E0DE9B2-2DD2-9756-13EF-368E42374D6D}"/>
              </a:ext>
            </a:extLst>
          </p:cNvPr>
          <p:cNvSpPr txBox="1"/>
          <p:nvPr/>
        </p:nvSpPr>
        <p:spPr>
          <a:xfrm>
            <a:off x="5336874" y="1287280"/>
            <a:ext cx="615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(n= 39)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AEF8C03-1D18-AFBC-2143-39A7B17581F9}"/>
              </a:ext>
            </a:extLst>
          </p:cNvPr>
          <p:cNvSpPr txBox="1"/>
          <p:nvPr/>
        </p:nvSpPr>
        <p:spPr>
          <a:xfrm>
            <a:off x="5345403" y="3884938"/>
            <a:ext cx="615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(n= 78)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13F473-831E-623D-24F3-3796832A8F38}"/>
              </a:ext>
            </a:extLst>
          </p:cNvPr>
          <p:cNvSpPr txBox="1"/>
          <p:nvPr/>
        </p:nvSpPr>
        <p:spPr>
          <a:xfrm>
            <a:off x="8300135" y="1267825"/>
            <a:ext cx="615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(n= 39)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F34C8E-865F-C24A-5332-B42FDB41125A}"/>
              </a:ext>
            </a:extLst>
          </p:cNvPr>
          <p:cNvSpPr txBox="1"/>
          <p:nvPr/>
        </p:nvSpPr>
        <p:spPr>
          <a:xfrm>
            <a:off x="8300135" y="3865483"/>
            <a:ext cx="615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(n= 78)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B3A712-DB1D-D3F0-5C87-7ADFE884A465}"/>
              </a:ext>
            </a:extLst>
          </p:cNvPr>
          <p:cNvGrpSpPr/>
          <p:nvPr/>
        </p:nvGrpSpPr>
        <p:grpSpPr>
          <a:xfrm>
            <a:off x="6298665" y="140015"/>
            <a:ext cx="3519092" cy="708158"/>
            <a:chOff x="1249543" y="4325790"/>
            <a:chExt cx="4343179" cy="1485832"/>
          </a:xfrm>
        </p:grpSpPr>
        <p:pic>
          <p:nvPicPr>
            <p:cNvPr id="3" name="Picture 4" descr="Picture">
              <a:extLst>
                <a:ext uri="{FF2B5EF4-FFF2-40B4-BE49-F238E27FC236}">
                  <a16:creationId xmlns:a16="http://schemas.microsoft.com/office/drawing/2014/main" id="{A04CE0C5-873F-7174-C020-9942EF6A1C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4363648"/>
              <a:ext cx="1573052" cy="118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897BE2-BDC0-D921-EC90-79145AB59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236" y="4325790"/>
              <a:ext cx="999638" cy="123800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3FF2F5-668F-0A80-A7AC-BD3C515E079A}"/>
                </a:ext>
              </a:extLst>
            </p:cNvPr>
            <p:cNvSpPr txBox="1"/>
            <p:nvPr/>
          </p:nvSpPr>
          <p:spPr>
            <a:xfrm>
              <a:off x="1249543" y="5580790"/>
              <a:ext cx="434317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Dr. Lorenzo </a:t>
              </a:r>
              <a:r>
                <a:rPr lang="en-US" sz="900" dirty="0" err="1"/>
                <a:t>Cotrozzi</a:t>
              </a:r>
              <a:r>
                <a:rPr lang="en-US" sz="900" dirty="0"/>
                <a:t>                Sylvia Park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107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457200" y="685800"/>
            <a:ext cx="8227800" cy="68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1" name="CustomShape 3"/>
          <p:cNvSpPr/>
          <p:nvPr/>
        </p:nvSpPr>
        <p:spPr>
          <a:xfrm>
            <a:off x="473725" y="1330165"/>
            <a:ext cx="8227800" cy="472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B8073C-A623-2146-112F-B2E82B336C1F}"/>
              </a:ext>
            </a:extLst>
          </p:cNvPr>
          <p:cNvSpPr txBox="1">
            <a:spLocks/>
          </p:cNvSpPr>
          <p:nvPr/>
        </p:nvSpPr>
        <p:spPr>
          <a:xfrm>
            <a:off x="473490" y="687773"/>
            <a:ext cx="8229240" cy="11346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dirty="0"/>
              <a:t>Integrate multiple layers of stress-specific information using leaf trait predictions and hyperspectral phenotyping for stress-specific decision tree algorithms.</a:t>
            </a:r>
          </a:p>
        </p:txBody>
      </p:sp>
      <p:sp>
        <p:nvSpPr>
          <p:cNvPr id="2" name="CustomShape 4">
            <a:extLst>
              <a:ext uri="{FF2B5EF4-FFF2-40B4-BE49-F238E27FC236}">
                <a16:creationId xmlns:a16="http://schemas.microsoft.com/office/drawing/2014/main" id="{A2EDD084-68A1-C6B3-16FF-8E994A032387}"/>
              </a:ext>
            </a:extLst>
          </p:cNvPr>
          <p:cNvSpPr/>
          <p:nvPr/>
        </p:nvSpPr>
        <p:spPr>
          <a:xfrm>
            <a:off x="6948800" y="172050"/>
            <a:ext cx="2030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/>
            <a:r>
              <a:rPr lang="en-US" sz="2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Synthesis research</a:t>
            </a:r>
            <a:endParaRPr lang="en-US" sz="20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</a:pPr>
            <a:endParaRPr lang="en-US" sz="2000" b="1" spc="-1" dirty="0">
              <a:solidFill>
                <a:srgbClr val="000000"/>
              </a:solidFill>
              <a:latin typeface="Trebuchet MS"/>
              <a:ea typeface="DejaVu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AD6FC8-FF04-8B4B-8CBA-FE3EDC4048D2}"/>
              </a:ext>
            </a:extLst>
          </p:cNvPr>
          <p:cNvSpPr txBox="1"/>
          <p:nvPr/>
        </p:nvSpPr>
        <p:spPr>
          <a:xfrm>
            <a:off x="5524499" y="5367424"/>
            <a:ext cx="334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Specific stress identification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D8703C-C3BF-9424-8BA0-0E63399037E2}"/>
              </a:ext>
            </a:extLst>
          </p:cNvPr>
          <p:cNvSpPr txBox="1"/>
          <p:nvPr/>
        </p:nvSpPr>
        <p:spPr>
          <a:xfrm>
            <a:off x="5714275" y="3682298"/>
            <a:ext cx="3150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Anomalous data detection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6101BC-BE50-59F1-5AA7-6B77DF2D7604}"/>
              </a:ext>
            </a:extLst>
          </p:cNvPr>
          <p:cNvSpPr txBox="1"/>
          <p:nvPr/>
        </p:nvSpPr>
        <p:spPr>
          <a:xfrm>
            <a:off x="2164618" y="5396044"/>
            <a:ext cx="1394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Abiotic stress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03A980-6477-C3C7-1255-D1AED8E08661}"/>
              </a:ext>
            </a:extLst>
          </p:cNvPr>
          <p:cNvSpPr txBox="1"/>
          <p:nvPr/>
        </p:nvSpPr>
        <p:spPr>
          <a:xfrm>
            <a:off x="3879485" y="5390968"/>
            <a:ext cx="1309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Biotic stress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BD0177F-9B13-E499-AAC7-F65AD87E8CAF}"/>
              </a:ext>
            </a:extLst>
          </p:cNvPr>
          <p:cNvCxnSpPr>
            <a:cxnSpLocks/>
          </p:cNvCxnSpPr>
          <p:nvPr/>
        </p:nvCxnSpPr>
        <p:spPr>
          <a:xfrm flipH="1">
            <a:off x="2928641" y="5110999"/>
            <a:ext cx="429768" cy="329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24B10AB-9082-BD7E-615F-79F2FF71F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807" y="6050973"/>
            <a:ext cx="408067" cy="4080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082D80-2061-5335-497B-C6BF8094D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44827">
            <a:off x="4647106" y="6005470"/>
            <a:ext cx="500743" cy="5007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381D4E-50D5-3EBD-792A-4A26F9F0A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049" y="6027081"/>
            <a:ext cx="455851" cy="4558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923F31-7727-7E93-D7D9-33B3BD983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7073" y="6009220"/>
            <a:ext cx="491568" cy="4915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EA7D1D-B8BE-6F80-80A6-888585DEA5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7818" y="5906179"/>
            <a:ext cx="621455" cy="6214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155101E-A88F-71D0-2806-0FB97C7E2A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7712" y="2020866"/>
            <a:ext cx="501719" cy="5017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494487-9D4E-CA1F-007B-EDC22078F9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1284" y="2290765"/>
            <a:ext cx="960126" cy="960126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736B7F8-FD35-291C-7B44-9B8B1A7A5B2E}"/>
              </a:ext>
            </a:extLst>
          </p:cNvPr>
          <p:cNvCxnSpPr>
            <a:cxnSpLocks/>
          </p:cNvCxnSpPr>
          <p:nvPr/>
        </p:nvCxnSpPr>
        <p:spPr>
          <a:xfrm>
            <a:off x="3099507" y="5728135"/>
            <a:ext cx="154298" cy="256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9651AF-6018-5561-23EA-A10A5B91563B}"/>
              </a:ext>
            </a:extLst>
          </p:cNvPr>
          <p:cNvCxnSpPr/>
          <p:nvPr/>
        </p:nvCxnSpPr>
        <p:spPr>
          <a:xfrm>
            <a:off x="4222902" y="3671225"/>
            <a:ext cx="0" cy="7315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DAE41DA-BE31-AE73-AD0A-3A161F7837C9}"/>
              </a:ext>
            </a:extLst>
          </p:cNvPr>
          <p:cNvCxnSpPr/>
          <p:nvPr/>
        </p:nvCxnSpPr>
        <p:spPr>
          <a:xfrm>
            <a:off x="4222902" y="4402745"/>
            <a:ext cx="9265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42BAC257-758D-EA07-BBEC-AF2B792ED697}"/>
              </a:ext>
            </a:extLst>
          </p:cNvPr>
          <p:cNvSpPr/>
          <p:nvPr/>
        </p:nvSpPr>
        <p:spPr>
          <a:xfrm>
            <a:off x="4454552" y="3850277"/>
            <a:ext cx="100571" cy="909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437222E-5BBB-521F-B227-9A8BA712F0B9}"/>
              </a:ext>
            </a:extLst>
          </p:cNvPr>
          <p:cNvSpPr/>
          <p:nvPr/>
        </p:nvSpPr>
        <p:spPr>
          <a:xfrm>
            <a:off x="4728872" y="4151078"/>
            <a:ext cx="100571" cy="9098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CAE8781-69DA-19DD-D8E6-5EBB9C1E19DF}"/>
              </a:ext>
            </a:extLst>
          </p:cNvPr>
          <p:cNvCxnSpPr>
            <a:cxnSpLocks/>
          </p:cNvCxnSpPr>
          <p:nvPr/>
        </p:nvCxnSpPr>
        <p:spPr>
          <a:xfrm>
            <a:off x="4507882" y="3761471"/>
            <a:ext cx="0" cy="270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0C8A576-17BE-DCC8-15E0-AB0C214A0DC8}"/>
              </a:ext>
            </a:extLst>
          </p:cNvPr>
          <p:cNvCxnSpPr>
            <a:cxnSpLocks/>
          </p:cNvCxnSpPr>
          <p:nvPr/>
        </p:nvCxnSpPr>
        <p:spPr>
          <a:xfrm flipH="1">
            <a:off x="4777159" y="4101013"/>
            <a:ext cx="4543" cy="1930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EDF032B-6593-7C3B-F814-13D50A49BEB7}"/>
              </a:ext>
            </a:extLst>
          </p:cNvPr>
          <p:cNvCxnSpPr>
            <a:cxnSpLocks/>
          </p:cNvCxnSpPr>
          <p:nvPr/>
        </p:nvCxnSpPr>
        <p:spPr>
          <a:xfrm flipH="1">
            <a:off x="4650375" y="4203535"/>
            <a:ext cx="2630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BDB9FF7-5416-3238-B148-568F2D5C4BD0}"/>
              </a:ext>
            </a:extLst>
          </p:cNvPr>
          <p:cNvCxnSpPr>
            <a:cxnSpLocks/>
          </p:cNvCxnSpPr>
          <p:nvPr/>
        </p:nvCxnSpPr>
        <p:spPr>
          <a:xfrm flipH="1" flipV="1">
            <a:off x="4388210" y="3897303"/>
            <a:ext cx="242702" cy="51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5C582F5-DA9E-4E8E-F315-CBF8CD5E27DA}"/>
              </a:ext>
            </a:extLst>
          </p:cNvPr>
          <p:cNvSpPr txBox="1"/>
          <p:nvPr/>
        </p:nvSpPr>
        <p:spPr>
          <a:xfrm>
            <a:off x="4131414" y="4421615"/>
            <a:ext cx="13930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Spectral distance 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0D3CD3-E103-5532-9456-771434625B5A}"/>
              </a:ext>
            </a:extLst>
          </p:cNvPr>
          <p:cNvSpPr txBox="1"/>
          <p:nvPr/>
        </p:nvSpPr>
        <p:spPr>
          <a:xfrm rot="16200000">
            <a:off x="3379490" y="3864142"/>
            <a:ext cx="13930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Spectral distance 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2F768E-ECF4-C6DF-258B-D740A7ABDCB2}"/>
              </a:ext>
            </a:extLst>
          </p:cNvPr>
          <p:cNvSpPr txBox="1"/>
          <p:nvPr/>
        </p:nvSpPr>
        <p:spPr>
          <a:xfrm>
            <a:off x="2682885" y="4755654"/>
            <a:ext cx="2064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Foliar trait estimates</a:t>
            </a:r>
            <a:endParaRPr lang="en-US" sz="1600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3A90ED8-73D3-6E96-5A0F-955DCAF311BB}"/>
              </a:ext>
            </a:extLst>
          </p:cNvPr>
          <p:cNvCxnSpPr>
            <a:cxnSpLocks/>
          </p:cNvCxnSpPr>
          <p:nvPr/>
        </p:nvCxnSpPr>
        <p:spPr>
          <a:xfrm>
            <a:off x="3715001" y="3236265"/>
            <a:ext cx="0" cy="3051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B65A5B3-4EB2-A448-784E-B37764D13FC9}"/>
              </a:ext>
            </a:extLst>
          </p:cNvPr>
          <p:cNvCxnSpPr>
            <a:cxnSpLocks/>
          </p:cNvCxnSpPr>
          <p:nvPr/>
        </p:nvCxnSpPr>
        <p:spPr>
          <a:xfrm>
            <a:off x="4024754" y="5104005"/>
            <a:ext cx="427636" cy="3285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F554DD1-9261-FB4B-6D6E-1B899CAFAF27}"/>
              </a:ext>
            </a:extLst>
          </p:cNvPr>
          <p:cNvCxnSpPr>
            <a:cxnSpLocks/>
          </p:cNvCxnSpPr>
          <p:nvPr/>
        </p:nvCxnSpPr>
        <p:spPr>
          <a:xfrm flipH="1">
            <a:off x="2716921" y="5728135"/>
            <a:ext cx="8652" cy="256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8BE41AE-4D98-B58F-03AC-8581B2BFD944}"/>
              </a:ext>
            </a:extLst>
          </p:cNvPr>
          <p:cNvCxnSpPr>
            <a:cxnSpLocks/>
          </p:cNvCxnSpPr>
          <p:nvPr/>
        </p:nvCxnSpPr>
        <p:spPr>
          <a:xfrm flipH="1">
            <a:off x="2176713" y="5727751"/>
            <a:ext cx="166274" cy="2564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AE2EE32-AF63-9D7A-6015-D9B17740BC29}"/>
              </a:ext>
            </a:extLst>
          </p:cNvPr>
          <p:cNvCxnSpPr>
            <a:cxnSpLocks/>
          </p:cNvCxnSpPr>
          <p:nvPr/>
        </p:nvCxnSpPr>
        <p:spPr>
          <a:xfrm>
            <a:off x="4590198" y="5728135"/>
            <a:ext cx="154298" cy="256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3B82E3B-E508-BF08-DC7C-7C99463134AD}"/>
              </a:ext>
            </a:extLst>
          </p:cNvPr>
          <p:cNvCxnSpPr>
            <a:cxnSpLocks/>
          </p:cNvCxnSpPr>
          <p:nvPr/>
        </p:nvCxnSpPr>
        <p:spPr>
          <a:xfrm flipH="1">
            <a:off x="4207612" y="5727751"/>
            <a:ext cx="123260" cy="2564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8821A9E-5431-127A-8B71-272EF53CC980}"/>
              </a:ext>
            </a:extLst>
          </p:cNvPr>
          <p:cNvCxnSpPr>
            <a:cxnSpLocks/>
          </p:cNvCxnSpPr>
          <p:nvPr/>
        </p:nvCxnSpPr>
        <p:spPr>
          <a:xfrm>
            <a:off x="3715001" y="4499280"/>
            <a:ext cx="0" cy="3051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F4AFD25E-B7A2-AE10-17F3-44AE3679C1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1541" y="3455571"/>
            <a:ext cx="1467157" cy="121376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8987C7D-B965-3774-AB1B-D5F00BABE34F}"/>
              </a:ext>
            </a:extLst>
          </p:cNvPr>
          <p:cNvSpPr txBox="1"/>
          <p:nvPr/>
        </p:nvSpPr>
        <p:spPr>
          <a:xfrm>
            <a:off x="5722305" y="4047192"/>
            <a:ext cx="3150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CNN 85-95% accuracy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E0DDD1A-799A-C846-0558-7F440FBB39FD}"/>
              </a:ext>
            </a:extLst>
          </p:cNvPr>
          <p:cNvSpPr txBox="1"/>
          <p:nvPr/>
        </p:nvSpPr>
        <p:spPr>
          <a:xfrm>
            <a:off x="5562979" y="5734663"/>
            <a:ext cx="3150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CNN 90-95% accuracy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E57A0D7-553E-2B38-7ACD-1E4F4CC8A5D4}"/>
              </a:ext>
            </a:extLst>
          </p:cNvPr>
          <p:cNvGrpSpPr/>
          <p:nvPr/>
        </p:nvGrpSpPr>
        <p:grpSpPr>
          <a:xfrm>
            <a:off x="6956278" y="1708116"/>
            <a:ext cx="1433446" cy="1782805"/>
            <a:chOff x="6956278" y="1708116"/>
            <a:chExt cx="1433446" cy="1782805"/>
          </a:xfrm>
        </p:grpSpPr>
        <p:pic>
          <p:nvPicPr>
            <p:cNvPr id="54" name="Picture 53" descr="A person taking a selfie&#10;&#10;Description automatically generated">
              <a:extLst>
                <a:ext uri="{FF2B5EF4-FFF2-40B4-BE49-F238E27FC236}">
                  <a16:creationId xmlns:a16="http://schemas.microsoft.com/office/drawing/2014/main" id="{4F3AC636-7CDE-87DE-B915-3B48F7B77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6180" y="1708116"/>
              <a:ext cx="1373544" cy="147251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6B03195-2E3A-534F-EB6C-4FF2347F650B}"/>
                </a:ext>
              </a:extLst>
            </p:cNvPr>
            <p:cNvSpPr txBox="1"/>
            <p:nvPr/>
          </p:nvSpPr>
          <p:spPr>
            <a:xfrm>
              <a:off x="6956278" y="3229311"/>
              <a:ext cx="102624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Aditya </a:t>
              </a:r>
              <a:r>
                <a:rPr lang="en-US" sz="1100" dirty="0" err="1"/>
                <a:t>Tiwani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3814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31" grpId="0" animBg="1"/>
      <p:bldP spid="32" grpId="0" animBg="1"/>
      <p:bldP spid="39" grpId="0"/>
      <p:bldP spid="40" grpId="0"/>
      <p:bldP spid="41" grpId="0"/>
      <p:bldP spid="51" grpId="0"/>
      <p:bldP spid="5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264BAEF8630545AA0BF6DCB85BD78B" ma:contentTypeVersion="18" ma:contentTypeDescription="Create a new document." ma:contentTypeScope="" ma:versionID="bb186be429574e45bbbb8cb2c5ffd1e2">
  <xsd:schema xmlns:xsd="http://www.w3.org/2001/XMLSchema" xmlns:xs="http://www.w3.org/2001/XMLSchema" xmlns:p="http://schemas.microsoft.com/office/2006/metadata/properties" xmlns:ns2="e81c0660-944a-420e-a7bb-2989aa19f41e" xmlns:ns3="d22dc32f-c033-4463-a12f-5b4389aea59a" targetNamespace="http://schemas.microsoft.com/office/2006/metadata/properties" ma:root="true" ma:fieldsID="36ba21eb5a8c9be7cb24b1e777c0f15c" ns2:_="" ns3:_="">
    <xsd:import namespace="e81c0660-944a-420e-a7bb-2989aa19f41e"/>
    <xsd:import namespace="d22dc32f-c033-4463-a12f-5b4389aea5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1c0660-944a-420e-a7bb-2989aa19f4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a50b8f0-3605-42cf-830e-16465b6cf6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2dc32f-c033-4463-a12f-5b4389aea59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2f946f9-e6e4-49df-87ca-5d4882cc488a}" ma:internalName="TaxCatchAll" ma:showField="CatchAllData" ma:web="d22dc32f-c033-4463-a12f-5b4389aea5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AC6D6E-4A38-4A5B-BC89-1DA49FC511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1c0660-944a-420e-a7bb-2989aa19f41e"/>
    <ds:schemaRef ds:uri="d22dc32f-c033-4463-a12f-5b4389aea5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3D02633-3441-4455-BFD0-2BFDE8D0B13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7517</TotalTime>
  <Words>876</Words>
  <Application>Microsoft Office PowerPoint</Application>
  <PresentationFormat>On-screen Show (4:3)</PresentationFormat>
  <Paragraphs>160</Paragraphs>
  <Slides>11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CAFS</dc:creator>
  <dc:description/>
  <cp:lastModifiedBy>John Couture</cp:lastModifiedBy>
  <cp:revision>149</cp:revision>
  <dcterms:created xsi:type="dcterms:W3CDTF">2013-02-25T23:05:08Z</dcterms:created>
  <dcterms:modified xsi:type="dcterms:W3CDTF">2024-06-11T15:48:22Z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NCSU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9</vt:i4>
  </property>
</Properties>
</file>