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Default Extension="tiff" ContentType="image/tiff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entation.xml" ContentType="application/vnd.openxmlformats-officedocument.presentationml.presentation.main+xml"/>
  <Override PartName="/ppt/drawings/drawing1.xml" ContentType="application/vnd.openxmlformats-officedocument.drawingml.chartshapes+xml"/>
  <Override PartName="/ppt/slideLayouts/slideLayout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Override2.xml" ContentType="application/vnd.openxmlformats-officedocument.themeOverr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1.xml" ContentType="application/vnd.openxmlformats-officedocument.drawingml.chart+xml"/>
  <Override PartName="/ppt/theme/theme3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4" r:id="rId2"/>
  </p:sldMasterIdLst>
  <p:notesMasterIdLst>
    <p:notesMasterId r:id="rId29"/>
  </p:notesMasterIdLst>
  <p:sldIdLst>
    <p:sldId id="256" r:id="rId3"/>
    <p:sldId id="273" r:id="rId4"/>
    <p:sldId id="275" r:id="rId5"/>
    <p:sldId id="302" r:id="rId6"/>
    <p:sldId id="270" r:id="rId7"/>
    <p:sldId id="292" r:id="rId8"/>
    <p:sldId id="289" r:id="rId9"/>
    <p:sldId id="288" r:id="rId10"/>
    <p:sldId id="290" r:id="rId11"/>
    <p:sldId id="291" r:id="rId12"/>
    <p:sldId id="300" r:id="rId13"/>
    <p:sldId id="307" r:id="rId14"/>
    <p:sldId id="306" r:id="rId15"/>
    <p:sldId id="314" r:id="rId16"/>
    <p:sldId id="313" r:id="rId17"/>
    <p:sldId id="309" r:id="rId18"/>
    <p:sldId id="310" r:id="rId19"/>
    <p:sldId id="312" r:id="rId20"/>
    <p:sldId id="311" r:id="rId21"/>
    <p:sldId id="305" r:id="rId22"/>
    <p:sldId id="295" r:id="rId23"/>
    <p:sldId id="296" r:id="rId24"/>
    <p:sldId id="282" r:id="rId25"/>
    <p:sldId id="297" r:id="rId26"/>
    <p:sldId id="283" r:id="rId27"/>
    <p:sldId id="315" r:id="rId2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ndara" panose="020E0502030303020204" pitchFamily="34" charset="0"/>
      <p:regular r:id="rId34"/>
      <p:bold r:id="rId35"/>
      <p:italic r:id="rId36"/>
      <p:boldItalic r:id="rId37"/>
    </p:embeddedFont>
    <p:embeddedFont>
      <p:font typeface="Century Schoolbook" panose="02040604050505020304" pitchFamily="18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962"/>
    <p:restoredTop sz="94682"/>
  </p:normalViewPr>
  <p:slideViewPr>
    <p:cSldViewPr snapToGrid="0" snapToObjects="1">
      <p:cViewPr varScale="1">
        <p:scale>
          <a:sx n="238" d="100"/>
          <a:sy n="238" d="100"/>
        </p:scale>
        <p:origin x="73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47" Type="http://schemas.openxmlformats.org/officeDocument/2006/relationships/customXml" Target="../customXml/item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Relationship Id="rId48" Type="http://schemas.openxmlformats.org/officeDocument/2006/relationships/customXml" Target="../customXml/item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customXml" Target="../customXml/item1.xml"/><Relationship Id="rId20" Type="http://schemas.openxmlformats.org/officeDocument/2006/relationships/slide" Target="slides/slide18.xml"/><Relationship Id="rId41" Type="http://schemas.openxmlformats.org/officeDocument/2006/relationships/font" Target="fonts/font12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rlcook\Dropbox%20(FPC)\FPC%20Backup\Cook\Soil%20Classification\Summary%20docs\Southwide_Geology_FPC_Management%20Matrix_7-15-2020.xls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Coarse Loamy Soils,</a:t>
            </a:r>
            <a:r>
              <a:rPr lang="en-US" baseline="0" dirty="0"/>
              <a:t> </a:t>
            </a:r>
            <a:r>
              <a:rPr lang="en-US" b="1" baseline="0" dirty="0"/>
              <a:t>Depth Code 1 (0-5'')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Sheet2!$P$29</c:f>
              <c:strCache>
                <c:ptCount val="1"/>
                <c:pt idx="0">
                  <c:v>Min(ExSI, C)</c:v>
                </c:pt>
              </c:strCache>
            </c:strRef>
          </c:tx>
          <c:spPr>
            <a:gradFill flip="none" rotWithShape="1">
              <a:gsLst>
                <a:gs pos="0">
                  <a:schemeClr val="accent4">
                    <a:lumMod val="60000"/>
                    <a:lumOff val="40000"/>
                  </a:schemeClr>
                </a:gs>
                <a:gs pos="50000">
                  <a:srgbClr val="FD986B"/>
                </a:gs>
                <a:gs pos="100000">
                  <a:schemeClr val="accent1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c:spPr>
          <c:cat>
            <c:strRef>
              <c:f>Sheet2!$O$37:$O$42</c:f>
              <c:strCache>
                <c:ptCount val="6"/>
                <c:pt idx="0">
                  <c:v>SW Excessive</c:v>
                </c:pt>
                <c:pt idx="1">
                  <c:v>Well </c:v>
                </c:pt>
                <c:pt idx="2">
                  <c:v>Mod Well</c:v>
                </c:pt>
                <c:pt idx="3">
                  <c:v>SW Poorly</c:v>
                </c:pt>
                <c:pt idx="4">
                  <c:v>Poorly</c:v>
                </c:pt>
                <c:pt idx="5">
                  <c:v>Very Poorly</c:v>
                </c:pt>
              </c:strCache>
            </c:strRef>
          </c:cat>
          <c:val>
            <c:numRef>
              <c:f>Sheet2!$P$37:$P$42</c:f>
              <c:numCache>
                <c:formatCode>General</c:formatCode>
                <c:ptCount val="6"/>
                <c:pt idx="0">
                  <c:v>63</c:v>
                </c:pt>
                <c:pt idx="1">
                  <c:v>51</c:v>
                </c:pt>
                <c:pt idx="2">
                  <c:v>62</c:v>
                </c:pt>
                <c:pt idx="3">
                  <c:v>55</c:v>
                </c:pt>
                <c:pt idx="4">
                  <c:v>52</c:v>
                </c:pt>
                <c:pt idx="5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73-4A2F-AA02-342AA9C13B03}"/>
            </c:ext>
          </c:extLst>
        </c:ser>
        <c:ser>
          <c:idx val="1"/>
          <c:order val="1"/>
          <c:tx>
            <c:strRef>
              <c:f>Sheet2!$Q$29</c:f>
              <c:strCache>
                <c:ptCount val="1"/>
                <c:pt idx="0">
                  <c:v>Mean(ExSI, C)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cat>
            <c:strRef>
              <c:f>Sheet2!$O$37:$O$42</c:f>
              <c:strCache>
                <c:ptCount val="6"/>
                <c:pt idx="0">
                  <c:v>SW Excessive</c:v>
                </c:pt>
                <c:pt idx="1">
                  <c:v>Well </c:v>
                </c:pt>
                <c:pt idx="2">
                  <c:v>Mod Well</c:v>
                </c:pt>
                <c:pt idx="3">
                  <c:v>SW Poorly</c:v>
                </c:pt>
                <c:pt idx="4">
                  <c:v>Poorly</c:v>
                </c:pt>
                <c:pt idx="5">
                  <c:v>Very Poorly</c:v>
                </c:pt>
              </c:strCache>
            </c:strRef>
          </c:cat>
          <c:val>
            <c:numRef>
              <c:f>Sheet2!$Q$37:$Q$42</c:f>
              <c:numCache>
                <c:formatCode>General</c:formatCode>
                <c:ptCount val="6"/>
                <c:pt idx="0">
                  <c:v>5</c:v>
                </c:pt>
                <c:pt idx="1">
                  <c:v>23</c:v>
                </c:pt>
                <c:pt idx="2">
                  <c:v>14</c:v>
                </c:pt>
                <c:pt idx="3">
                  <c:v>18</c:v>
                </c:pt>
                <c:pt idx="4">
                  <c:v>19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273-4A2F-AA02-342AA9C13B03}"/>
            </c:ext>
          </c:extLst>
        </c:ser>
        <c:ser>
          <c:idx val="2"/>
          <c:order val="2"/>
          <c:tx>
            <c:strRef>
              <c:f>Sheet2!$R$29</c:f>
              <c:strCache>
                <c:ptCount val="1"/>
                <c:pt idx="0">
                  <c:v>Max(ExSI, C)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cat>
            <c:strRef>
              <c:f>Sheet2!$O$37:$O$42</c:f>
              <c:strCache>
                <c:ptCount val="6"/>
                <c:pt idx="0">
                  <c:v>SW Excessive</c:v>
                </c:pt>
                <c:pt idx="1">
                  <c:v>Well </c:v>
                </c:pt>
                <c:pt idx="2">
                  <c:v>Mod Well</c:v>
                </c:pt>
                <c:pt idx="3">
                  <c:v>SW Poorly</c:v>
                </c:pt>
                <c:pt idx="4">
                  <c:v>Poorly</c:v>
                </c:pt>
                <c:pt idx="5">
                  <c:v>Very Poorly</c:v>
                </c:pt>
              </c:strCache>
            </c:strRef>
          </c:cat>
          <c:val>
            <c:numRef>
              <c:f>Sheet2!$R$37:$R$42</c:f>
              <c:numCache>
                <c:formatCode>General</c:formatCode>
                <c:ptCount val="6"/>
                <c:pt idx="0">
                  <c:v>6</c:v>
                </c:pt>
                <c:pt idx="1">
                  <c:v>26</c:v>
                </c:pt>
                <c:pt idx="2">
                  <c:v>17</c:v>
                </c:pt>
                <c:pt idx="3">
                  <c:v>16</c:v>
                </c:pt>
                <c:pt idx="4">
                  <c:v>17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273-4A2F-AA02-342AA9C13B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76471704"/>
        <c:axId val="1"/>
      </c:areaChart>
      <c:catAx>
        <c:axId val="6764717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SI25 (ft)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6471704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Clay Soils </a:t>
            </a:r>
            <a:r>
              <a:rPr lang="en-US" baseline="0"/>
              <a:t>by Clay Depth for Poorly Drained Soils</a:t>
            </a:r>
            <a:endParaRPr lang="en-US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Sheet2!$P$29</c:f>
              <c:strCache>
                <c:ptCount val="1"/>
                <c:pt idx="0">
                  <c:v>Min(ExSI, C)</c:v>
                </c:pt>
              </c:strCache>
            </c:strRef>
          </c:tx>
          <c:spPr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/>
          </c:spPr>
          <c:cat>
            <c:strRef>
              <c:f>Sheet2!$O$45:$O$48</c:f>
              <c:strCache>
                <c:ptCount val="4"/>
                <c:pt idx="0">
                  <c:v>1) 0-5''</c:v>
                </c:pt>
                <c:pt idx="1">
                  <c:v>2) 5-10''</c:v>
                </c:pt>
                <c:pt idx="2">
                  <c:v>3) 10-20''</c:v>
                </c:pt>
                <c:pt idx="3">
                  <c:v>4) 20-40''</c:v>
                </c:pt>
              </c:strCache>
            </c:strRef>
          </c:cat>
          <c:val>
            <c:numRef>
              <c:f>Sheet2!$P$45:$P$48</c:f>
              <c:numCache>
                <c:formatCode>General</c:formatCode>
                <c:ptCount val="4"/>
                <c:pt idx="0">
                  <c:v>44</c:v>
                </c:pt>
                <c:pt idx="1">
                  <c:v>54</c:v>
                </c:pt>
                <c:pt idx="2">
                  <c:v>65</c:v>
                </c:pt>
                <c:pt idx="3">
                  <c:v>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00-4D99-A585-3B34C906D017}"/>
            </c:ext>
          </c:extLst>
        </c:ser>
        <c:ser>
          <c:idx val="1"/>
          <c:order val="1"/>
          <c:tx>
            <c:strRef>
              <c:f>Sheet2!$Q$29</c:f>
              <c:strCache>
                <c:ptCount val="1"/>
                <c:pt idx="0">
                  <c:v>Mean(ExSI, C)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cat>
            <c:strRef>
              <c:f>Sheet2!$O$45:$O$48</c:f>
              <c:strCache>
                <c:ptCount val="4"/>
                <c:pt idx="0">
                  <c:v>1) 0-5''</c:v>
                </c:pt>
                <c:pt idx="1">
                  <c:v>2) 5-10''</c:v>
                </c:pt>
                <c:pt idx="2">
                  <c:v>3) 10-20''</c:v>
                </c:pt>
                <c:pt idx="3">
                  <c:v>4) 20-40''</c:v>
                </c:pt>
              </c:strCache>
            </c:strRef>
          </c:cat>
          <c:val>
            <c:numRef>
              <c:f>Sheet2!$Q$45:$Q$48</c:f>
              <c:numCache>
                <c:formatCode>General</c:formatCode>
                <c:ptCount val="4"/>
                <c:pt idx="0">
                  <c:v>22</c:v>
                </c:pt>
                <c:pt idx="1">
                  <c:v>20</c:v>
                </c:pt>
                <c:pt idx="2">
                  <c:v>16</c:v>
                </c:pt>
                <c:pt idx="3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600-4D99-A585-3B34C906D017}"/>
            </c:ext>
          </c:extLst>
        </c:ser>
        <c:ser>
          <c:idx val="2"/>
          <c:order val="2"/>
          <c:tx>
            <c:strRef>
              <c:f>Sheet2!$R$29</c:f>
              <c:strCache>
                <c:ptCount val="1"/>
                <c:pt idx="0">
                  <c:v>Max(ExSI, C)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cat>
            <c:strRef>
              <c:f>Sheet2!$O$45:$O$48</c:f>
              <c:strCache>
                <c:ptCount val="4"/>
                <c:pt idx="0">
                  <c:v>1) 0-5''</c:v>
                </c:pt>
                <c:pt idx="1">
                  <c:v>2) 5-10''</c:v>
                </c:pt>
                <c:pt idx="2">
                  <c:v>3) 10-20''</c:v>
                </c:pt>
                <c:pt idx="3">
                  <c:v>4) 20-40''</c:v>
                </c:pt>
              </c:strCache>
            </c:strRef>
          </c:cat>
          <c:val>
            <c:numRef>
              <c:f>Sheet2!$R$45:$R$48</c:f>
              <c:numCache>
                <c:formatCode>General</c:formatCode>
                <c:ptCount val="4"/>
                <c:pt idx="0">
                  <c:v>18</c:v>
                </c:pt>
                <c:pt idx="1">
                  <c:v>24</c:v>
                </c:pt>
                <c:pt idx="2">
                  <c:v>11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600-4D99-A585-3B34C906D0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76478592"/>
        <c:axId val="1"/>
      </c:areaChart>
      <c:catAx>
        <c:axId val="6764785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SI25 (ft)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6478592"/>
        <c:crosses val="autoZero"/>
        <c:crossBetween val="midCat"/>
      </c:valAx>
      <c:spPr>
        <a:noFill/>
        <a:ln w="25400">
          <a:noFill/>
        </a:ln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0.18797</cdr:x>
      <cdr:y>0.46674</cdr:y>
    </cdr:from>
    <cdr:to>
      <cdr:x>0.28571</cdr:x>
      <cdr:y>0.56932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913094" y="1400390"/>
          <a:ext cx="474810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/>
            <a:t>Min</a:t>
          </a:r>
        </a:p>
      </cdr:txBody>
    </cdr:sp>
  </cdr:relSizeAnchor>
  <cdr:relSizeAnchor xmlns:cdr="http://schemas.openxmlformats.org/drawingml/2006/chartDrawing">
    <cdr:from>
      <cdr:x>0.21503</cdr:x>
      <cdr:y>0.33902</cdr:y>
    </cdr:from>
    <cdr:to>
      <cdr:x>0.34049</cdr:x>
      <cdr:y>0.4416</cdr:y>
    </cdr:to>
    <cdr:sp macro="" textlink="">
      <cdr:nvSpPr>
        <cdr:cNvPr id="3" name="TextBox 12"/>
        <cdr:cNvSpPr txBox="1"/>
      </cdr:nvSpPr>
      <cdr:spPr>
        <a:xfrm xmlns:a="http://schemas.openxmlformats.org/drawingml/2006/main">
          <a:off x="950670" y="1304386"/>
          <a:ext cx="554684" cy="3946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>
              <a:solidFill>
                <a:schemeClr val="bg1"/>
              </a:solidFill>
            </a:rPr>
            <a:t>Mean</a:t>
          </a:r>
        </a:p>
      </cdr:txBody>
    </cdr:sp>
  </cdr:relSizeAnchor>
  <cdr:relSizeAnchor xmlns:cdr="http://schemas.openxmlformats.org/drawingml/2006/chartDrawing">
    <cdr:from>
      <cdr:x>0.23713</cdr:x>
      <cdr:y>0.18283</cdr:y>
    </cdr:from>
    <cdr:to>
      <cdr:x>0.34047</cdr:x>
      <cdr:y>0.28541</cdr:y>
    </cdr:to>
    <cdr:sp macro="" textlink="">
      <cdr:nvSpPr>
        <cdr:cNvPr id="4" name="TextBox 13"/>
        <cdr:cNvSpPr txBox="1"/>
      </cdr:nvSpPr>
      <cdr:spPr>
        <a:xfrm xmlns:a="http://schemas.openxmlformats.org/drawingml/2006/main">
          <a:off x="1151914" y="548552"/>
          <a:ext cx="501997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/>
            <a:t>Max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533520" y="764280"/>
            <a:ext cx="6704640" cy="37713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" name="Google Shape;6;n"/>
          <p:cNvSpPr txBox="1">
            <a:spLocks noGrp="1"/>
          </p:cNvSpPr>
          <p:nvPr>
            <p:ph type="dt" idx="10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3" name="Google Shape;12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1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7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9" name="Google Shape;23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0013" y="763588"/>
            <a:ext cx="5030787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8229240" cy="68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4015800" cy="225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body" idx="2"/>
          </p:nvPr>
        </p:nvSpPr>
        <p:spPr>
          <a:xfrm>
            <a:off x="4674240" y="1371600"/>
            <a:ext cx="4015800" cy="225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body" idx="3"/>
          </p:nvPr>
        </p:nvSpPr>
        <p:spPr>
          <a:xfrm>
            <a:off x="457200" y="3839400"/>
            <a:ext cx="4015800" cy="225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12"/>
          <p:cNvSpPr txBox="1">
            <a:spLocks noGrp="1"/>
          </p:cNvSpPr>
          <p:nvPr>
            <p:ph type="body" idx="4"/>
          </p:nvPr>
        </p:nvSpPr>
        <p:spPr>
          <a:xfrm>
            <a:off x="4674240" y="3839400"/>
            <a:ext cx="4015800" cy="225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8229240" cy="68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2649600" cy="225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body" idx="2"/>
          </p:nvPr>
        </p:nvSpPr>
        <p:spPr>
          <a:xfrm>
            <a:off x="3239640" y="1371600"/>
            <a:ext cx="2649600" cy="225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body" idx="3"/>
          </p:nvPr>
        </p:nvSpPr>
        <p:spPr>
          <a:xfrm>
            <a:off x="6022080" y="1371600"/>
            <a:ext cx="2649600" cy="225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body" idx="4"/>
          </p:nvPr>
        </p:nvSpPr>
        <p:spPr>
          <a:xfrm>
            <a:off x="457200" y="3839400"/>
            <a:ext cx="2649600" cy="225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body" idx="5"/>
          </p:nvPr>
        </p:nvSpPr>
        <p:spPr>
          <a:xfrm>
            <a:off x="3239640" y="3839400"/>
            <a:ext cx="2649600" cy="225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body" idx="6"/>
          </p:nvPr>
        </p:nvSpPr>
        <p:spPr>
          <a:xfrm>
            <a:off x="6022080" y="3839400"/>
            <a:ext cx="2649600" cy="225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8229240" cy="68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8229240" cy="472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8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8229240" cy="68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8229240" cy="68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subTitle" idx="1"/>
          </p:nvPr>
        </p:nvSpPr>
        <p:spPr>
          <a:xfrm>
            <a:off x="457200" y="1371600"/>
            <a:ext cx="8229240" cy="472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0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8229240" cy="68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0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4015800" cy="472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20"/>
          <p:cNvSpPr txBox="1">
            <a:spLocks noGrp="1"/>
          </p:cNvSpPr>
          <p:nvPr>
            <p:ph type="body" idx="2"/>
          </p:nvPr>
        </p:nvSpPr>
        <p:spPr>
          <a:xfrm>
            <a:off x="4674240" y="1371600"/>
            <a:ext cx="4015800" cy="472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1"/>
          <p:cNvSpPr txBox="1">
            <a:spLocks noGrp="1"/>
          </p:cNvSpPr>
          <p:nvPr>
            <p:ph type="subTitle" idx="1"/>
          </p:nvPr>
        </p:nvSpPr>
        <p:spPr>
          <a:xfrm>
            <a:off x="457200" y="685800"/>
            <a:ext cx="8229240" cy="3178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2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8229240" cy="68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2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4015800" cy="225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22"/>
          <p:cNvSpPr txBox="1">
            <a:spLocks noGrp="1"/>
          </p:cNvSpPr>
          <p:nvPr>
            <p:ph type="body" idx="2"/>
          </p:nvPr>
        </p:nvSpPr>
        <p:spPr>
          <a:xfrm>
            <a:off x="4674240" y="1371600"/>
            <a:ext cx="4015800" cy="472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22"/>
          <p:cNvSpPr txBox="1">
            <a:spLocks noGrp="1"/>
          </p:cNvSpPr>
          <p:nvPr>
            <p:ph type="body" idx="3"/>
          </p:nvPr>
        </p:nvSpPr>
        <p:spPr>
          <a:xfrm>
            <a:off x="457200" y="3839400"/>
            <a:ext cx="4015800" cy="225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3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8229240" cy="68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3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4015800" cy="472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23"/>
          <p:cNvSpPr txBox="1">
            <a:spLocks noGrp="1"/>
          </p:cNvSpPr>
          <p:nvPr>
            <p:ph type="body" idx="2"/>
          </p:nvPr>
        </p:nvSpPr>
        <p:spPr>
          <a:xfrm>
            <a:off x="4674240" y="1371600"/>
            <a:ext cx="4015800" cy="225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23"/>
          <p:cNvSpPr txBox="1">
            <a:spLocks noGrp="1"/>
          </p:cNvSpPr>
          <p:nvPr>
            <p:ph type="body" idx="3"/>
          </p:nvPr>
        </p:nvSpPr>
        <p:spPr>
          <a:xfrm>
            <a:off x="4674240" y="3839400"/>
            <a:ext cx="4015800" cy="225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4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8229240" cy="68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4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4015800" cy="225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24"/>
          <p:cNvSpPr txBox="1">
            <a:spLocks noGrp="1"/>
          </p:cNvSpPr>
          <p:nvPr>
            <p:ph type="body" idx="2"/>
          </p:nvPr>
        </p:nvSpPr>
        <p:spPr>
          <a:xfrm>
            <a:off x="4674240" y="1371600"/>
            <a:ext cx="4015800" cy="225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24"/>
          <p:cNvSpPr txBox="1">
            <a:spLocks noGrp="1"/>
          </p:cNvSpPr>
          <p:nvPr>
            <p:ph type="body" idx="3"/>
          </p:nvPr>
        </p:nvSpPr>
        <p:spPr>
          <a:xfrm>
            <a:off x="457200" y="3839400"/>
            <a:ext cx="8229240" cy="225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8229240" cy="68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8229240" cy="472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5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8229240" cy="68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8229240" cy="225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25"/>
          <p:cNvSpPr txBox="1">
            <a:spLocks noGrp="1"/>
          </p:cNvSpPr>
          <p:nvPr>
            <p:ph type="body" idx="2"/>
          </p:nvPr>
        </p:nvSpPr>
        <p:spPr>
          <a:xfrm>
            <a:off x="457200" y="3839400"/>
            <a:ext cx="8229240" cy="225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6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8229240" cy="68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4015800" cy="225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body" idx="2"/>
          </p:nvPr>
        </p:nvSpPr>
        <p:spPr>
          <a:xfrm>
            <a:off x="4674240" y="1371600"/>
            <a:ext cx="4015800" cy="225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body" idx="3"/>
          </p:nvPr>
        </p:nvSpPr>
        <p:spPr>
          <a:xfrm>
            <a:off x="457200" y="3839400"/>
            <a:ext cx="4015800" cy="225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body" idx="4"/>
          </p:nvPr>
        </p:nvSpPr>
        <p:spPr>
          <a:xfrm>
            <a:off x="4674240" y="3839400"/>
            <a:ext cx="4015800" cy="225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8229240" cy="68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2649600" cy="225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body" idx="2"/>
          </p:nvPr>
        </p:nvSpPr>
        <p:spPr>
          <a:xfrm>
            <a:off x="3239640" y="1371600"/>
            <a:ext cx="2649600" cy="225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body" idx="3"/>
          </p:nvPr>
        </p:nvSpPr>
        <p:spPr>
          <a:xfrm>
            <a:off x="6022080" y="1371600"/>
            <a:ext cx="2649600" cy="225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body" idx="4"/>
          </p:nvPr>
        </p:nvSpPr>
        <p:spPr>
          <a:xfrm>
            <a:off x="457200" y="3839400"/>
            <a:ext cx="2649600" cy="225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7"/>
          <p:cNvSpPr txBox="1">
            <a:spLocks noGrp="1"/>
          </p:cNvSpPr>
          <p:nvPr>
            <p:ph type="body" idx="5"/>
          </p:nvPr>
        </p:nvSpPr>
        <p:spPr>
          <a:xfrm>
            <a:off x="3239640" y="3839400"/>
            <a:ext cx="2649600" cy="225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27"/>
          <p:cNvSpPr txBox="1">
            <a:spLocks noGrp="1"/>
          </p:cNvSpPr>
          <p:nvPr>
            <p:ph type="body" idx="6"/>
          </p:nvPr>
        </p:nvSpPr>
        <p:spPr>
          <a:xfrm>
            <a:off x="6022080" y="3839400"/>
            <a:ext cx="2649600" cy="225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8229240" cy="68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4015800" cy="472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2"/>
          </p:nvPr>
        </p:nvSpPr>
        <p:spPr>
          <a:xfrm>
            <a:off x="4674240" y="1371600"/>
            <a:ext cx="4015800" cy="472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8229240" cy="68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subTitle" idx="1"/>
          </p:nvPr>
        </p:nvSpPr>
        <p:spPr>
          <a:xfrm>
            <a:off x="457200" y="685800"/>
            <a:ext cx="8229240" cy="3178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8229240" cy="68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4015800" cy="225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body" idx="2"/>
          </p:nvPr>
        </p:nvSpPr>
        <p:spPr>
          <a:xfrm>
            <a:off x="4674240" y="1371600"/>
            <a:ext cx="4015800" cy="472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body" idx="3"/>
          </p:nvPr>
        </p:nvSpPr>
        <p:spPr>
          <a:xfrm>
            <a:off x="457200" y="3839400"/>
            <a:ext cx="4015800" cy="225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8229240" cy="68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4015800" cy="472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body" idx="2"/>
          </p:nvPr>
        </p:nvSpPr>
        <p:spPr>
          <a:xfrm>
            <a:off x="4674240" y="1371600"/>
            <a:ext cx="4015800" cy="225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3"/>
          </p:nvPr>
        </p:nvSpPr>
        <p:spPr>
          <a:xfrm>
            <a:off x="4674240" y="3839400"/>
            <a:ext cx="4015800" cy="225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8229240" cy="68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4015800" cy="225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body" idx="2"/>
          </p:nvPr>
        </p:nvSpPr>
        <p:spPr>
          <a:xfrm>
            <a:off x="4674240" y="1371600"/>
            <a:ext cx="4015800" cy="225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body" idx="3"/>
          </p:nvPr>
        </p:nvSpPr>
        <p:spPr>
          <a:xfrm>
            <a:off x="457200" y="3839400"/>
            <a:ext cx="8229240" cy="225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8229240" cy="68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8229240" cy="225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2"/>
          </p:nvPr>
        </p:nvSpPr>
        <p:spPr>
          <a:xfrm>
            <a:off x="457200" y="3839400"/>
            <a:ext cx="8229240" cy="225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65000" y="6078960"/>
            <a:ext cx="698040" cy="70416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>
            <a:spLocks noGrp="1"/>
          </p:cNvSpPr>
          <p:nvPr>
            <p:ph type="ftr" idx="11"/>
          </p:nvPr>
        </p:nvSpPr>
        <p:spPr>
          <a:xfrm>
            <a:off x="251460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4" name="Google Shape;14;p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581600" y="6035040"/>
            <a:ext cx="699840" cy="73152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65000" y="6078960"/>
            <a:ext cx="698040" cy="70416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8229240" cy="68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8229240" cy="472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ftr" idx="11"/>
          </p:nvPr>
        </p:nvSpPr>
        <p:spPr>
          <a:xfrm>
            <a:off x="251460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68" name="Google Shape;68;p1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581600" y="6035040"/>
            <a:ext cx="699840" cy="73152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tif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8"/>
          <p:cNvSpPr txBox="1"/>
          <p:nvPr/>
        </p:nvSpPr>
        <p:spPr>
          <a:xfrm>
            <a:off x="251460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0" u="none" strike="noStrike" cap="none" dirty="0">
                <a:solidFill>
                  <a:srgbClr val="8B8B8B"/>
                </a:solidFill>
              </a:rPr>
              <a:t>Center for Advanced Forestry Systems 2021 Meeting</a:t>
            </a:r>
            <a:endParaRPr sz="1200" i="0" u="none" strike="noStrike" cap="none" dirty="0">
              <a:solidFill>
                <a:schemeClr val="dk1"/>
              </a:solidFill>
            </a:endParaRPr>
          </a:p>
        </p:txBody>
      </p:sp>
      <p:sp>
        <p:nvSpPr>
          <p:cNvPr id="127" name="Google Shape;127;p28"/>
          <p:cNvSpPr/>
          <p:nvPr/>
        </p:nvSpPr>
        <p:spPr>
          <a:xfrm>
            <a:off x="343080" y="1219320"/>
            <a:ext cx="8457840" cy="2209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i="0" u="none" strike="noStrike" cap="none">
                <a:solidFill>
                  <a:srgbClr val="000000"/>
                </a:solidFill>
              </a:rPr>
              <a:t>Assessing &amp; Mapping Regional Variation in Site Productivity</a:t>
            </a:r>
            <a:endParaRPr sz="3600" i="0" u="none" strike="noStrike" cap="none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800" i="0" u="none" strike="noStrike" cap="none">
                <a:solidFill>
                  <a:schemeClr val="dk1"/>
                </a:solidFill>
              </a:rPr>
            </a:br>
            <a:r>
              <a:rPr lang="en-US" sz="2000" i="0" u="none" strike="noStrike" cap="none">
                <a:solidFill>
                  <a:srgbClr val="000000"/>
                </a:solidFill>
              </a:rPr>
              <a:t> CAFS.19.75</a:t>
            </a:r>
            <a:endParaRPr sz="2000" i="0" u="none" strike="noStrike" cap="none">
              <a:solidFill>
                <a:schemeClr val="dk1"/>
              </a:solidFill>
            </a:endParaRPr>
          </a:p>
        </p:txBody>
      </p:sp>
      <p:sp>
        <p:nvSpPr>
          <p:cNvPr id="128" name="Google Shape;128;p28"/>
          <p:cNvSpPr/>
          <p:nvPr/>
        </p:nvSpPr>
        <p:spPr>
          <a:xfrm>
            <a:off x="185057" y="3603171"/>
            <a:ext cx="8615683" cy="536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lvl="0" algn="ctr"/>
            <a:r>
              <a:rPr lang="en-US" sz="1800" i="0" u="none" strike="noStrike" cap="none" dirty="0">
                <a:solidFill>
                  <a:schemeClr val="dk1"/>
                </a:solidFill>
              </a:rPr>
              <a:t>Investigators: </a:t>
            </a:r>
            <a:r>
              <a:rPr lang="en-US" sz="1800" dirty="0">
                <a:solidFill>
                  <a:schemeClr val="dk1"/>
                </a:solidFill>
              </a:rPr>
              <a:t>Cristian Montes (UGA), Rachel </a:t>
            </a:r>
            <a:r>
              <a:rPr lang="en-US" sz="1800" i="0" u="none" strike="noStrike" cap="none" dirty="0">
                <a:solidFill>
                  <a:schemeClr val="dk1"/>
                </a:solidFill>
              </a:rPr>
              <a:t>Cook (NCSU), Aaron </a:t>
            </a:r>
            <a:r>
              <a:rPr lang="en-US" sz="1800" i="0" u="none" strike="noStrike" cap="none" dirty="0" err="1">
                <a:solidFill>
                  <a:schemeClr val="dk1"/>
                </a:solidFill>
              </a:rPr>
              <a:t>Weiskittel</a:t>
            </a:r>
            <a:r>
              <a:rPr lang="en-US" sz="1800" i="0" u="none" strike="noStrike" cap="none" dirty="0">
                <a:solidFill>
                  <a:schemeClr val="dk1"/>
                </a:solidFill>
              </a:rPr>
              <a:t> (UM), Mark Coleman (UI), Doug Jacobs (Purdue), Mark </a:t>
            </a:r>
            <a:r>
              <a:rPr lang="en-US" sz="1800" i="0" u="none" strike="noStrike" cap="none" dirty="0" err="1">
                <a:solidFill>
                  <a:schemeClr val="dk1"/>
                </a:solidFill>
              </a:rPr>
              <a:t>Kimsey</a:t>
            </a:r>
            <a:r>
              <a:rPr lang="en-US" sz="1800" i="0" u="none" strike="noStrike" cap="none" dirty="0">
                <a:solidFill>
                  <a:schemeClr val="dk1"/>
                </a:solidFill>
              </a:rPr>
              <a:t> (UI) Erik </a:t>
            </a:r>
            <a:r>
              <a:rPr lang="en-US" sz="1800" i="0" u="none" strike="noStrike" cap="none" dirty="0" err="1">
                <a:solidFill>
                  <a:schemeClr val="dk1"/>
                </a:solidFill>
              </a:rPr>
              <a:t>Turnblom</a:t>
            </a:r>
            <a:r>
              <a:rPr lang="en-US" sz="1800" i="0" u="none" strike="noStrike" cap="none" dirty="0">
                <a:solidFill>
                  <a:schemeClr val="dk1"/>
                </a:solidFill>
              </a:rPr>
              <a:t>(UW), Carlos Gonzalez (OSU)</a:t>
            </a:r>
            <a:endParaRPr sz="2000" i="0" u="none" strike="noStrike" cap="none" dirty="0">
              <a:solidFill>
                <a:schemeClr val="dk1"/>
              </a:solidFill>
            </a:endParaRPr>
          </a:p>
        </p:txBody>
      </p:sp>
      <p:sp>
        <p:nvSpPr>
          <p:cNvPr id="129" name="Google Shape;129;p28"/>
          <p:cNvSpPr/>
          <p:nvPr/>
        </p:nvSpPr>
        <p:spPr>
          <a:xfrm>
            <a:off x="1943280" y="380880"/>
            <a:ext cx="5257440" cy="516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Continuing</a:t>
            </a:r>
            <a:r>
              <a:rPr lang="en-US" sz="2800" i="0" u="none" strike="noStrike" cap="none" dirty="0">
                <a:solidFill>
                  <a:srgbClr val="000000"/>
                </a:solidFill>
              </a:rPr>
              <a:t> Project</a:t>
            </a:r>
            <a:endParaRPr sz="2800" i="0" u="none" strike="noStrike" cap="none" dirty="0">
              <a:solidFill>
                <a:schemeClr val="dk1"/>
              </a:solidFill>
            </a:endParaRPr>
          </a:p>
        </p:txBody>
      </p:sp>
      <p:sp>
        <p:nvSpPr>
          <p:cNvPr id="130" name="Google Shape;130;p28"/>
          <p:cNvSpPr/>
          <p:nvPr/>
        </p:nvSpPr>
        <p:spPr>
          <a:xfrm>
            <a:off x="343080" y="4933800"/>
            <a:ext cx="8457840" cy="39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 dirty="0">
                <a:solidFill>
                  <a:schemeClr val="dk1"/>
                </a:solidFill>
              </a:rPr>
              <a:t>Presented by: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 dirty="0">
                <a:solidFill>
                  <a:schemeClr val="dk1"/>
                </a:solidFill>
              </a:rPr>
              <a:t>Cristian Montes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 dirty="0">
                <a:solidFill>
                  <a:schemeClr val="dk1"/>
                </a:solidFill>
              </a:rPr>
              <a:t>University of Georgia</a:t>
            </a:r>
            <a:endParaRPr sz="2000" i="0" u="none" strike="noStrike" cap="none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7738" y="714375"/>
            <a:ext cx="8846262" cy="712925"/>
          </a:xfrm>
        </p:spPr>
        <p:txBody>
          <a:bodyPr/>
          <a:lstStyle/>
          <a:p>
            <a:pPr marL="114300" indent="0">
              <a:buNone/>
            </a:pPr>
            <a:r>
              <a:rPr lang="en-US" sz="2400" dirty="0">
                <a:latin typeface="Candara" panose="020E0502030303020204" pitchFamily="34" charset="0"/>
              </a:rPr>
              <a:t>Volume growth affected on excessively drained sites</a:t>
            </a:r>
          </a:p>
        </p:txBody>
      </p:sp>
      <p:pic>
        <p:nvPicPr>
          <p:cNvPr id="5122" name="Picture 2" descr="https://lh3.googleusercontent.com/RNgRGZtk5RYBfFcf3X_lQmsPGMpEQCfgZrkn81HJRQIsH_TYyVuq0l1ltTB7foIIk2R1cIaC42CvsOHbt5RMtD_HSlUuSJNRKXO2GlXENTAI0DaPkCluDhJ-b2YzCLzw4ZJ4ax43N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01889"/>
            <a:ext cx="8365148" cy="4041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26A4375-0330-9348-AC83-F801DA5DC400}"/>
              </a:ext>
            </a:extLst>
          </p:cNvPr>
          <p:cNvSpPr/>
          <p:nvPr/>
        </p:nvSpPr>
        <p:spPr>
          <a:xfrm>
            <a:off x="140037" y="4397433"/>
            <a:ext cx="500042" cy="798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389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7A8DDC9-AF9C-FD47-9AC2-6B4B7BD04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387" y="2652467"/>
            <a:ext cx="8229240" cy="685440"/>
          </a:xfrm>
        </p:spPr>
        <p:txBody>
          <a:bodyPr/>
          <a:lstStyle/>
          <a:p>
            <a:pPr algn="ctr"/>
            <a:r>
              <a:rPr lang="en-US" sz="3200" dirty="0"/>
              <a:t>Stand Productivity estimation using a top-down approach (climate down to site)</a:t>
            </a:r>
          </a:p>
        </p:txBody>
      </p:sp>
    </p:spTree>
    <p:extLst>
      <p:ext uri="{BB962C8B-B14F-4D97-AF65-F5344CB8AC3E}">
        <p14:creationId xmlns:p14="http://schemas.microsoft.com/office/powerpoint/2010/main" val="2861242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AC45F-743F-2C46-AFEF-41B33AA5A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ndara" panose="020E0502030303020204" pitchFamily="34" charset="0"/>
              </a:rPr>
              <a:t>Modeling approach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DA2AD-0F9B-8843-8C54-66FDC54EBD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96290"/>
            <a:ext cx="8229240" cy="4599229"/>
          </a:xfrm>
        </p:spPr>
        <p:txBody>
          <a:bodyPr/>
          <a:lstStyle/>
          <a:p>
            <a:r>
              <a:rPr lang="en-US" sz="2400" dirty="0">
                <a:latin typeface="Candara" panose="020E0502030303020204" pitchFamily="34" charset="0"/>
              </a:rPr>
              <a:t>Dom. height models (3) fit using a Kalman Filter approach separating  observation from process noise.</a:t>
            </a:r>
          </a:p>
          <a:p>
            <a:r>
              <a:rPr lang="en-US" sz="2400" dirty="0">
                <a:latin typeface="Candara" panose="020E0502030303020204" pitchFamily="34" charset="0"/>
              </a:rPr>
              <a:t>Within site HD</a:t>
            </a:r>
            <a:r>
              <a:rPr lang="en-US" sz="2400" baseline="-25000" dirty="0">
                <a:latin typeface="Candara" panose="020E0502030303020204" pitchFamily="34" charset="0"/>
              </a:rPr>
              <a:t>25</a:t>
            </a:r>
            <a:r>
              <a:rPr lang="en-US" sz="2400" dirty="0">
                <a:latin typeface="Candara" panose="020E0502030303020204" pitchFamily="34" charset="0"/>
              </a:rPr>
              <a:t> and model parameters saved to be used as dependent variable for a spatial model with auxiliary variables.</a:t>
            </a:r>
          </a:p>
          <a:p>
            <a:r>
              <a:rPr lang="en-US" sz="2400" dirty="0">
                <a:latin typeface="Candara" panose="020E0502030303020204" pitchFamily="34" charset="0"/>
              </a:rPr>
              <a:t>Spatial modeling approach included:</a:t>
            </a:r>
          </a:p>
          <a:p>
            <a:pPr marL="1085850" lvl="1" indent="-514350">
              <a:buFont typeface="+mj-lt"/>
              <a:buAutoNum type="arabicPeriod"/>
            </a:pPr>
            <a:r>
              <a:rPr lang="en-US" sz="1600" dirty="0">
                <a:latin typeface="Candara" panose="020E0502030303020204" pitchFamily="34" charset="0"/>
              </a:rPr>
              <a:t>Generalized additive models and LASSO (for variable selection) was employed for this analysis.</a:t>
            </a:r>
          </a:p>
          <a:p>
            <a:pPr marL="1085850" lvl="1" indent="-514350">
              <a:buFont typeface="+mj-lt"/>
              <a:buAutoNum type="arabicPeriod"/>
            </a:pPr>
            <a:r>
              <a:rPr lang="en-US" sz="1600" dirty="0">
                <a:latin typeface="Candara" panose="020E0502030303020204" pitchFamily="34" charset="0"/>
              </a:rPr>
              <a:t>Analysis compared with </a:t>
            </a:r>
            <a:r>
              <a:rPr lang="en-US" sz="1600" dirty="0" err="1">
                <a:latin typeface="Candara" panose="020E0502030303020204" pitchFamily="34" charset="0"/>
              </a:rPr>
              <a:t>Xgboost</a:t>
            </a:r>
            <a:r>
              <a:rPr lang="en-US" sz="1600" dirty="0">
                <a:latin typeface="Candara" panose="020E0502030303020204" pitchFamily="34" charset="0"/>
              </a:rPr>
              <a:t> and Random forest for the same predictors.</a:t>
            </a:r>
          </a:p>
          <a:p>
            <a:pPr marL="1085850" lvl="1" indent="-514350">
              <a:buFont typeface="+mj-lt"/>
              <a:buAutoNum type="arabicPeriod"/>
            </a:pPr>
            <a:r>
              <a:rPr lang="en-US" sz="1600" dirty="0">
                <a:latin typeface="Candara" panose="020E0502030303020204" pitchFamily="34" charset="0"/>
              </a:rPr>
              <a:t>Bayesian Interpolation using the Integrated Nested Laplace Approximation.</a:t>
            </a:r>
          </a:p>
          <a:p>
            <a:r>
              <a:rPr lang="en-US" sz="2000" dirty="0">
                <a:latin typeface="Candara" panose="020E0502030303020204" pitchFamily="34" charset="0"/>
              </a:rPr>
              <a:t>Models compared using a K-fold Cross Validation</a:t>
            </a:r>
          </a:p>
          <a:p>
            <a:endParaRPr lang="en-US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8265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D2501-A7F6-0B43-84B8-8B99F92E1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andara" panose="020E0502030303020204" pitchFamily="34" charset="0"/>
              </a:rPr>
              <a:t>Predictors used for the general maps.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9D6CCF-A398-DD44-B142-8F09E34962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596044"/>
            <a:ext cx="8229240" cy="3857106"/>
          </a:xfrm>
        </p:spPr>
        <p:txBody>
          <a:bodyPr/>
          <a:lstStyle/>
          <a:p>
            <a:r>
              <a:rPr lang="en-US" sz="2000" dirty="0">
                <a:latin typeface="Candara" panose="020E0502030303020204" pitchFamily="34" charset="0"/>
              </a:rPr>
              <a:t>BAP interpolated NDVI or EVI</a:t>
            </a:r>
          </a:p>
          <a:p>
            <a:r>
              <a:rPr lang="en-US" sz="2000" dirty="0">
                <a:latin typeface="Candara" panose="020E0502030303020204" pitchFamily="34" charset="0"/>
              </a:rPr>
              <a:t>Yearly average Intercepted radiation (assuming extinction coefficient 0.6)</a:t>
            </a:r>
          </a:p>
          <a:p>
            <a:r>
              <a:rPr lang="en-US" sz="2000" dirty="0">
                <a:latin typeface="Candara" panose="020E0502030303020204" pitchFamily="34" charset="0"/>
              </a:rPr>
              <a:t>Yearly radiation sum.</a:t>
            </a:r>
          </a:p>
          <a:p>
            <a:r>
              <a:rPr lang="en-US" sz="2000" dirty="0">
                <a:latin typeface="Candara" panose="020E0502030303020204" pitchFamily="34" charset="0"/>
              </a:rPr>
              <a:t>Water Deficit</a:t>
            </a:r>
          </a:p>
          <a:p>
            <a:r>
              <a:rPr lang="en-US" sz="2000" dirty="0">
                <a:latin typeface="Candara" panose="020E0502030303020204" pitchFamily="34" charset="0"/>
              </a:rPr>
              <a:t>Water Excess</a:t>
            </a:r>
          </a:p>
          <a:p>
            <a:r>
              <a:rPr lang="en-US" sz="2000" dirty="0">
                <a:latin typeface="Candara" panose="020E0502030303020204" pitchFamily="34" charset="0"/>
              </a:rPr>
              <a:t>Depth to Water Table</a:t>
            </a:r>
          </a:p>
          <a:p>
            <a:r>
              <a:rPr lang="en-US" sz="2000" dirty="0">
                <a:latin typeface="Candara" panose="020E0502030303020204" pitchFamily="34" charset="0"/>
              </a:rPr>
              <a:t>Distance to the Coast</a:t>
            </a:r>
          </a:p>
          <a:p>
            <a:r>
              <a:rPr lang="en-US" sz="2000" dirty="0">
                <a:latin typeface="Candara" panose="020E0502030303020204" pitchFamily="34" charset="0"/>
              </a:rPr>
              <a:t>NO SOIL VARIABLES YET.</a:t>
            </a:r>
          </a:p>
        </p:txBody>
      </p:sp>
      <p:pic>
        <p:nvPicPr>
          <p:cNvPr id="4" name="Picture 2" descr="Holly MUNRO | Research Assistant | Doctor of Philosophy | University of  Georgia, GA | UGA | Warnell School of Forestry and Natural Resources">
            <a:extLst>
              <a:ext uri="{FF2B5EF4-FFF2-40B4-BE49-F238E27FC236}">
                <a16:creationId xmlns:a16="http://schemas.microsoft.com/office/drawing/2014/main" id="{2C403487-6C24-4E4D-9F23-7AD026760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499" y="3148198"/>
            <a:ext cx="1510484" cy="151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7D5F83-C764-9D48-BC5E-D8854F9AC0FA}"/>
              </a:ext>
            </a:extLst>
          </p:cNvPr>
          <p:cNvSpPr txBox="1"/>
          <p:nvPr/>
        </p:nvSpPr>
        <p:spPr>
          <a:xfrm>
            <a:off x="6920387" y="2859992"/>
            <a:ext cx="14285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Dr. Holly Munro</a:t>
            </a:r>
          </a:p>
        </p:txBody>
      </p:sp>
    </p:spTree>
    <p:extLst>
      <p:ext uri="{BB962C8B-B14F-4D97-AF65-F5344CB8AC3E}">
        <p14:creationId xmlns:p14="http://schemas.microsoft.com/office/powerpoint/2010/main" val="15738749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FC846-8685-8149-97E0-747D606CC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Candara" panose="020E0502030303020204" pitchFamily="34" charset="0"/>
              </a:rPr>
              <a:t>Main effect combined LAI for Landsat 5 and 7 allowing us to use previous images as part of a time series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9D1520-D9AF-5D43-A65E-A9261E24B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51" y="2034657"/>
            <a:ext cx="3064336" cy="29567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750230-6D6E-1947-A05E-9586FD10A9D2}"/>
              </a:ext>
            </a:extLst>
          </p:cNvPr>
          <p:cNvSpPr txBox="1"/>
          <p:nvPr/>
        </p:nvSpPr>
        <p:spPr>
          <a:xfrm>
            <a:off x="1330775" y="4837508"/>
            <a:ext cx="1260281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Predicted LAI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2D65F2-FAC7-D142-A658-4C02DE27916F}"/>
              </a:ext>
            </a:extLst>
          </p:cNvPr>
          <p:cNvSpPr txBox="1"/>
          <p:nvPr/>
        </p:nvSpPr>
        <p:spPr>
          <a:xfrm rot="16200000">
            <a:off x="-336447" y="3405563"/>
            <a:ext cx="1279517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Observed LAI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6E6F1D-8365-5745-A0DB-75F172032056}"/>
              </a:ext>
            </a:extLst>
          </p:cNvPr>
          <p:cNvSpPr txBox="1"/>
          <p:nvPr/>
        </p:nvSpPr>
        <p:spPr>
          <a:xfrm>
            <a:off x="457200" y="5476232"/>
            <a:ext cx="55659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Observed reflectance is corrected using a dynamic model and a KF.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Kinane, Montes, Albaugh, Mishra 2021; Kinane 2020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512D33-92DF-E044-820F-4A860F2262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74"/>
          <a:stretch/>
        </p:blipFill>
        <p:spPr>
          <a:xfrm>
            <a:off x="3240173" y="1702186"/>
            <a:ext cx="5915450" cy="3135321"/>
          </a:xfrm>
          <a:prstGeom prst="rect">
            <a:avLst/>
          </a:prstGeom>
        </p:spPr>
      </p:pic>
      <p:pic>
        <p:nvPicPr>
          <p:cNvPr id="1026" name="Picture 2" descr="Stephen Kinane - Athens, Georgia, United States | Professional Profile |  LinkedIn">
            <a:extLst>
              <a:ext uri="{FF2B5EF4-FFF2-40B4-BE49-F238E27FC236}">
                <a16:creationId xmlns:a16="http://schemas.microsoft.com/office/drawing/2014/main" id="{4F6C8030-1C80-A449-BA20-505564554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218" y="4832295"/>
            <a:ext cx="1657014" cy="165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3668E3D-2A25-4C48-9852-EECEE4F5ADF2}"/>
              </a:ext>
            </a:extLst>
          </p:cNvPr>
          <p:cNvSpPr txBox="1"/>
          <p:nvPr/>
        </p:nvSpPr>
        <p:spPr>
          <a:xfrm>
            <a:off x="7132928" y="4544866"/>
            <a:ext cx="17475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Dr. Stephen Kinane</a:t>
            </a:r>
          </a:p>
        </p:txBody>
      </p:sp>
    </p:spTree>
    <p:extLst>
      <p:ext uri="{BB962C8B-B14F-4D97-AF65-F5344CB8AC3E}">
        <p14:creationId xmlns:p14="http://schemas.microsoft.com/office/powerpoint/2010/main" val="39635390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B0711-48AF-114C-A9FD-9DE0BEDC5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andara" panose="020E0502030303020204" pitchFamily="34" charset="0"/>
              </a:rPr>
              <a:t>Main Effects: Temporal and seasonal distribution of multivariate index.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7E30CCD-7740-4847-9A73-73D064970A2F}"/>
              </a:ext>
            </a:extLst>
          </p:cNvPr>
          <p:cNvGrpSpPr/>
          <p:nvPr/>
        </p:nvGrpSpPr>
        <p:grpSpPr>
          <a:xfrm>
            <a:off x="707218" y="1656122"/>
            <a:ext cx="6901895" cy="4189506"/>
            <a:chOff x="195590" y="1819409"/>
            <a:chExt cx="5793352" cy="342750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9FD4F4D-F69B-4B49-A5FC-0598CF11C3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2796"/>
            <a:stretch/>
          </p:blipFill>
          <p:spPr>
            <a:xfrm>
              <a:off x="381000" y="1819409"/>
              <a:ext cx="5607942" cy="340573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5FD858B-0004-6948-95F1-DC58D292475F}"/>
                </a:ext>
              </a:extLst>
            </p:cNvPr>
            <p:cNvSpPr txBox="1"/>
            <p:nvPr/>
          </p:nvSpPr>
          <p:spPr>
            <a:xfrm rot="16200000">
              <a:off x="-390949" y="3167390"/>
              <a:ext cx="1696297" cy="52322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2060"/>
                  </a:solidFill>
                  <a:latin typeface="Candara" panose="020E0502030303020204" pitchFamily="34" charset="0"/>
                </a:rPr>
                <a:t>Partial Effect in </a:t>
              </a:r>
            </a:p>
            <a:p>
              <a:pPr algn="ctr"/>
              <a:r>
                <a:rPr lang="en-US" dirty="0">
                  <a:solidFill>
                    <a:srgbClr val="002060"/>
                  </a:solidFill>
                  <a:latin typeface="Candara" panose="020E0502030303020204" pitchFamily="34" charset="0"/>
                </a:rPr>
                <a:t>Surface Reflectance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239C5E7-3011-6846-BEF7-5DC0E18F961B}"/>
                </a:ext>
              </a:extLst>
            </p:cNvPr>
            <p:cNvSpPr txBox="1"/>
            <p:nvPr/>
          </p:nvSpPr>
          <p:spPr>
            <a:xfrm>
              <a:off x="1118165" y="4906481"/>
              <a:ext cx="1885453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2060"/>
                  </a:solidFill>
                </a:rPr>
                <a:t>Between year (years)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CA63FFF-3499-3148-AE0D-B9ACA05E4427}"/>
                </a:ext>
              </a:extLst>
            </p:cNvPr>
            <p:cNvSpPr txBox="1"/>
            <p:nvPr/>
          </p:nvSpPr>
          <p:spPr>
            <a:xfrm>
              <a:off x="4209708" y="4939138"/>
              <a:ext cx="1627369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2060"/>
                  </a:solidFill>
                </a:rPr>
                <a:t>Within year (days)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600952D-329F-3E4E-8F41-34C6D3E65364}"/>
                </a:ext>
              </a:extLst>
            </p:cNvPr>
            <p:cNvSpPr txBox="1"/>
            <p:nvPr/>
          </p:nvSpPr>
          <p:spPr>
            <a:xfrm rot="16200000">
              <a:off x="2505729" y="3260666"/>
              <a:ext cx="1696297" cy="52322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2060"/>
                  </a:solidFill>
                  <a:latin typeface="Candara" panose="020E0502030303020204" pitchFamily="34" charset="0"/>
                </a:rPr>
                <a:t>Partial Effect in </a:t>
              </a:r>
            </a:p>
            <a:p>
              <a:pPr algn="ctr"/>
              <a:r>
                <a:rPr lang="en-US" dirty="0">
                  <a:solidFill>
                    <a:srgbClr val="002060"/>
                  </a:solidFill>
                  <a:latin typeface="Candara" panose="020E0502030303020204" pitchFamily="34" charset="0"/>
                </a:rPr>
                <a:t>Surface Reflectance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66575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C5A0E-EBD3-8E4F-A610-8ABF132EE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ndara" panose="020E0502030303020204" pitchFamily="34" charset="0"/>
              </a:rPr>
              <a:t>Main Effects: water relations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03F11B-2B7E-FB46-9051-943D0A576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2216"/>
            <a:ext cx="4419600" cy="42226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DE8CF5-C957-CF45-9526-8D820EA52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9878" y="1727806"/>
            <a:ext cx="4781560" cy="40307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1A104C-495C-2144-9CAB-31BC5055E8B0}"/>
              </a:ext>
            </a:extLst>
          </p:cNvPr>
          <p:cNvSpPr txBox="1"/>
          <p:nvPr/>
        </p:nvSpPr>
        <p:spPr>
          <a:xfrm rot="16200000">
            <a:off x="-821843" y="3446269"/>
            <a:ext cx="2037737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Candara" panose="020E0502030303020204" pitchFamily="34" charset="0"/>
              </a:rPr>
              <a:t>Partial Effect in SI (ft)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0FC477-2384-5B42-80CC-2FE38124A71A}"/>
              </a:ext>
            </a:extLst>
          </p:cNvPr>
          <p:cNvSpPr txBox="1"/>
          <p:nvPr/>
        </p:nvSpPr>
        <p:spPr>
          <a:xfrm rot="16200000">
            <a:off x="3368285" y="3479365"/>
            <a:ext cx="2037737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Candara" panose="020E0502030303020204" pitchFamily="34" charset="0"/>
              </a:rPr>
              <a:t>Partial Effect in SI (ft)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C2BFC5-E230-0D45-B2CB-AF0A7949C084}"/>
              </a:ext>
            </a:extLst>
          </p:cNvPr>
          <p:cNvSpPr txBox="1"/>
          <p:nvPr/>
        </p:nvSpPr>
        <p:spPr>
          <a:xfrm>
            <a:off x="1705997" y="5332511"/>
            <a:ext cx="1446230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  <a:latin typeface="Candara" panose="020E0502030303020204" pitchFamily="34" charset="0"/>
              </a:rPr>
              <a:t>Excess Water (mm)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FB801A-92C5-014F-A9E5-EF682E0194EC}"/>
              </a:ext>
            </a:extLst>
          </p:cNvPr>
          <p:cNvSpPr txBox="1"/>
          <p:nvPr/>
        </p:nvSpPr>
        <p:spPr>
          <a:xfrm>
            <a:off x="5907879" y="5332510"/>
            <a:ext cx="1435008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  <a:latin typeface="Candara" panose="020E0502030303020204" pitchFamily="34" charset="0"/>
              </a:rPr>
              <a:t>Water Deficit (mm)</a:t>
            </a:r>
          </a:p>
        </p:txBody>
      </p:sp>
      <p:pic>
        <p:nvPicPr>
          <p:cNvPr id="3074" name="Picture 2" descr="Anil Koirala - Graduate Research Assistant - The University of Georgia |  LinkedIn">
            <a:extLst>
              <a:ext uri="{FF2B5EF4-FFF2-40B4-BE49-F238E27FC236}">
                <a16:creationId xmlns:a16="http://schemas.microsoft.com/office/drawing/2014/main" id="{FFCAACE8-B7C0-0841-AC02-4675121F5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068" y="358411"/>
            <a:ext cx="1796887" cy="179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642F9ED-40D9-B94F-8E0E-D3711C404C55}"/>
              </a:ext>
            </a:extLst>
          </p:cNvPr>
          <p:cNvSpPr txBox="1"/>
          <p:nvPr/>
        </p:nvSpPr>
        <p:spPr>
          <a:xfrm>
            <a:off x="7514121" y="104413"/>
            <a:ext cx="1284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ndara" panose="020E0502030303020204" pitchFamily="34" charset="0"/>
              </a:rPr>
              <a:t>Anil Koirala </a:t>
            </a:r>
          </a:p>
          <a:p>
            <a:pPr algn="ctr"/>
            <a:r>
              <a:rPr lang="en-US" dirty="0">
                <a:latin typeface="Candara" panose="020E0502030303020204" pitchFamily="34" charset="0"/>
              </a:rPr>
              <a:t>PhD candidate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2D9285-0D79-764D-8E5C-B794E1AC4DD7}"/>
              </a:ext>
            </a:extLst>
          </p:cNvPr>
          <p:cNvSpPr txBox="1"/>
          <p:nvPr/>
        </p:nvSpPr>
        <p:spPr>
          <a:xfrm>
            <a:off x="1654675" y="6172200"/>
            <a:ext cx="29017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Koirala, Montes and Bullock, 2020</a:t>
            </a:r>
          </a:p>
        </p:txBody>
      </p:sp>
    </p:spTree>
    <p:extLst>
      <p:ext uri="{BB962C8B-B14F-4D97-AF65-F5344CB8AC3E}">
        <p14:creationId xmlns:p14="http://schemas.microsoft.com/office/powerpoint/2010/main" val="29136961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84AA8-17C2-2545-B550-861F53312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ndara" panose="020E0502030303020204" pitchFamily="34" charset="0"/>
              </a:rPr>
              <a:t>Main Effects: light and heat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6BEF6A-4FE3-1E42-9DA0-28183B7D8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5" y="1512658"/>
            <a:ext cx="4554185" cy="4289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52E4B4-71F7-7647-B5BA-000F55AFA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7877" y="1643502"/>
            <a:ext cx="4554185" cy="40090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6D7866-0D72-2842-B988-B9376FA99894}"/>
              </a:ext>
            </a:extLst>
          </p:cNvPr>
          <p:cNvSpPr txBox="1"/>
          <p:nvPr/>
        </p:nvSpPr>
        <p:spPr>
          <a:xfrm rot="16200000">
            <a:off x="-705626" y="3461657"/>
            <a:ext cx="1805302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Candara" panose="020E0502030303020204" pitchFamily="34" charset="0"/>
              </a:rPr>
              <a:t>Partial Effect in SI (ft)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AAA187-3B91-654D-8E01-F34E0FBF78B2}"/>
              </a:ext>
            </a:extLst>
          </p:cNvPr>
          <p:cNvSpPr txBox="1"/>
          <p:nvPr/>
        </p:nvSpPr>
        <p:spPr>
          <a:xfrm rot="16200000">
            <a:off x="3624577" y="3430390"/>
            <a:ext cx="1805302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Candara" panose="020E0502030303020204" pitchFamily="34" charset="0"/>
              </a:rPr>
              <a:t>Partial Effect in SI (ft)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126253-336A-444E-8C82-F7860210E964}"/>
              </a:ext>
            </a:extLst>
          </p:cNvPr>
          <p:cNvSpPr txBox="1"/>
          <p:nvPr/>
        </p:nvSpPr>
        <p:spPr>
          <a:xfrm>
            <a:off x="1412079" y="5344814"/>
            <a:ext cx="2111475" cy="2616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2060"/>
                </a:solidFill>
                <a:latin typeface="Candara" panose="020E0502030303020204" pitchFamily="34" charset="0"/>
              </a:rPr>
              <a:t>Yearly light Interception (MJ/ha)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7D7B30-45ED-124A-A42E-65C4146EB41F}"/>
              </a:ext>
            </a:extLst>
          </p:cNvPr>
          <p:cNvSpPr txBox="1"/>
          <p:nvPr/>
        </p:nvSpPr>
        <p:spPr>
          <a:xfrm>
            <a:off x="5314568" y="5265899"/>
            <a:ext cx="2392001" cy="2616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2060"/>
                </a:solidFill>
                <a:latin typeface="Candara" panose="020E0502030303020204" pitchFamily="34" charset="0"/>
              </a:rPr>
              <a:t>Yearly Average Temperature (Deg. C)</a:t>
            </a:r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06CCBD73-D9B3-3D4F-B498-52FADCCA17B9}"/>
              </a:ext>
            </a:extLst>
          </p:cNvPr>
          <p:cNvSpPr/>
          <p:nvPr/>
        </p:nvSpPr>
        <p:spPr>
          <a:xfrm>
            <a:off x="6918532" y="2220686"/>
            <a:ext cx="527297" cy="892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E5B97B-3312-D145-B242-A2FED602756F}"/>
              </a:ext>
            </a:extLst>
          </p:cNvPr>
          <p:cNvSpPr txBox="1"/>
          <p:nvPr/>
        </p:nvSpPr>
        <p:spPr>
          <a:xfrm>
            <a:off x="6523185" y="1848775"/>
            <a:ext cx="1317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17.7 threshold</a:t>
            </a:r>
          </a:p>
        </p:txBody>
      </p:sp>
    </p:spTree>
    <p:extLst>
      <p:ext uri="{BB962C8B-B14F-4D97-AF65-F5344CB8AC3E}">
        <p14:creationId xmlns:p14="http://schemas.microsoft.com/office/powerpoint/2010/main" val="29081248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EB54C-CB50-C74A-986A-EEAABEDD9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66" y="1142760"/>
            <a:ext cx="2536011" cy="2982686"/>
          </a:xfrm>
        </p:spPr>
        <p:txBody>
          <a:bodyPr/>
          <a:lstStyle/>
          <a:p>
            <a:r>
              <a:rPr lang="en-US" sz="4000" dirty="0">
                <a:latin typeface="Candara" panose="020E0502030303020204" pitchFamily="34" charset="0"/>
              </a:rPr>
              <a:t>Main effects: </a:t>
            </a:r>
            <a:br>
              <a:rPr lang="en-US" sz="4000" dirty="0">
                <a:latin typeface="Candara" panose="020E0502030303020204" pitchFamily="34" charset="0"/>
              </a:rPr>
            </a:br>
            <a:r>
              <a:rPr lang="en-US" sz="3200" dirty="0">
                <a:latin typeface="Candara" panose="020E0502030303020204" pitchFamily="34" charset="0"/>
              </a:rPr>
              <a:t>Light Interception &amp; Location Interaction</a:t>
            </a:r>
            <a:endParaRPr lang="en-US" sz="4000" dirty="0">
              <a:latin typeface="Candara" panose="020E0502030303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CBE4D1-C8E6-3A4C-9C83-7F081D2E6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977" y="233862"/>
            <a:ext cx="6319632" cy="587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6009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3B9A0-FAFB-3140-B809-597A2EA03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ndara" panose="020E0502030303020204" pitchFamily="34" charset="0"/>
              </a:rPr>
              <a:t>Main effects: Distance to feature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40BFCF-857B-1647-BE4B-897663791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478" y="2188028"/>
            <a:ext cx="3846415" cy="35952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67EDF2-219C-D049-9074-3CCAC5386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599" y="2118431"/>
            <a:ext cx="4997477" cy="36648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CD7073-72C3-6741-B395-6067585541C7}"/>
              </a:ext>
            </a:extLst>
          </p:cNvPr>
          <p:cNvSpPr txBox="1"/>
          <p:nvPr/>
        </p:nvSpPr>
        <p:spPr>
          <a:xfrm>
            <a:off x="5451456" y="5332511"/>
            <a:ext cx="2940228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Candara" panose="020E0502030303020204" pitchFamily="34" charset="0"/>
              </a:rPr>
              <a:t>Distance to the water table (meters)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7CD1BF-FB89-D043-BC4C-72C7A8248C99}"/>
              </a:ext>
            </a:extLst>
          </p:cNvPr>
          <p:cNvSpPr txBox="1"/>
          <p:nvPr/>
        </p:nvSpPr>
        <p:spPr>
          <a:xfrm rot="16200000">
            <a:off x="-445450" y="3796951"/>
            <a:ext cx="1805302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Candara" panose="020E0502030303020204" pitchFamily="34" charset="0"/>
              </a:rPr>
              <a:t>Partial Effect in SI (ft)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B29374-22B8-7248-9EB1-614FDAE22764}"/>
              </a:ext>
            </a:extLst>
          </p:cNvPr>
          <p:cNvSpPr txBox="1"/>
          <p:nvPr/>
        </p:nvSpPr>
        <p:spPr>
          <a:xfrm rot="16200000">
            <a:off x="3289839" y="3796950"/>
            <a:ext cx="1805302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Candara" panose="020E0502030303020204" pitchFamily="34" charset="0"/>
              </a:rPr>
              <a:t>Partial Effect in SI (ft)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E079AE-05CB-404D-9DDF-A55FDE3B266B}"/>
              </a:ext>
            </a:extLst>
          </p:cNvPr>
          <p:cNvSpPr txBox="1"/>
          <p:nvPr/>
        </p:nvSpPr>
        <p:spPr>
          <a:xfrm>
            <a:off x="1629161" y="5332511"/>
            <a:ext cx="1826141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Candara" panose="020E0502030303020204" pitchFamily="34" charset="0"/>
              </a:rPr>
              <a:t>Distance to river (km)</a:t>
            </a:r>
          </a:p>
        </p:txBody>
      </p:sp>
    </p:spTree>
    <p:extLst>
      <p:ext uri="{BB962C8B-B14F-4D97-AF65-F5344CB8AC3E}">
        <p14:creationId xmlns:p14="http://schemas.microsoft.com/office/powerpoint/2010/main" val="1376664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A26E72-8986-DB4E-86B4-C4D72DB66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4413" y="4889328"/>
            <a:ext cx="3109587" cy="19520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10B84F-AAA5-4F43-8862-689C4514B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Candara" panose="020E0502030303020204" pitchFamily="34" charset="0"/>
              </a:rPr>
              <a:t>The project in a nutshell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95DC9-BBB4-224C-802F-0ED5A2B16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335" y="1605983"/>
            <a:ext cx="7238787" cy="3263504"/>
          </a:xfrm>
        </p:spPr>
        <p:txBody>
          <a:bodyPr/>
          <a:lstStyle/>
          <a:p>
            <a:r>
              <a:rPr lang="en-US" sz="2400" dirty="0">
                <a:solidFill>
                  <a:srgbClr val="0070C0"/>
                </a:solidFill>
                <a:latin typeface="Candara" panose="020E0502030303020204" pitchFamily="34" charset="0"/>
              </a:rPr>
              <a:t>Geologic maps compiled by NCSU and </a:t>
            </a:r>
            <a:r>
              <a:rPr lang="en-US" sz="2400" dirty="0" err="1">
                <a:solidFill>
                  <a:srgbClr val="0070C0"/>
                </a:solidFill>
                <a:latin typeface="Candara" panose="020E0502030303020204" pitchFamily="34" charset="0"/>
              </a:rPr>
              <a:t>UMaine</a:t>
            </a:r>
            <a:r>
              <a:rPr lang="en-US" sz="2400" dirty="0">
                <a:solidFill>
                  <a:srgbClr val="0070C0"/>
                </a:solidFill>
                <a:latin typeface="Candara" panose="020E0502030303020204" pitchFamily="34" charset="0"/>
              </a:rPr>
              <a:t>, hypotheses about nutrient limitations.</a:t>
            </a:r>
          </a:p>
          <a:p>
            <a:r>
              <a:rPr lang="en-US" sz="2400" dirty="0">
                <a:solidFill>
                  <a:srgbClr val="0070C0"/>
                </a:solidFill>
                <a:latin typeface="Candara" panose="020E0502030303020204" pitchFamily="34" charset="0"/>
              </a:rPr>
              <a:t>Use ALS to estimate Site Index, Biomass, and/or LAI using area based lidar parameters.</a:t>
            </a:r>
          </a:p>
          <a:p>
            <a:r>
              <a:rPr lang="en-US" sz="2400" dirty="0">
                <a:solidFill>
                  <a:srgbClr val="0070C0"/>
                </a:solidFill>
                <a:latin typeface="Candara" panose="020E0502030303020204" pitchFamily="34" charset="0"/>
              </a:rPr>
              <a:t>Combine Soil, Geology, and Environmental Variables for a prediction model.</a:t>
            </a:r>
          </a:p>
          <a:p>
            <a:r>
              <a:rPr lang="en-US" sz="2400" dirty="0">
                <a:solidFill>
                  <a:srgbClr val="0070C0"/>
                </a:solidFill>
                <a:latin typeface="Candara" panose="020E0502030303020204" pitchFamily="34" charset="0"/>
              </a:rPr>
              <a:t>Combine auxiliary variables with Site Productivity estimates make predictions for a larger area.</a:t>
            </a:r>
          </a:p>
          <a:p>
            <a:endParaRPr lang="en-US" sz="24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623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E33CA-F272-7547-BA6E-6C94C7191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andara" panose="020E0502030303020204" pitchFamily="34" charset="0"/>
              </a:rPr>
              <a:t>The basic SI is giving proper residuals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EA46BC-CA79-6C45-8413-9656B02B82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1" y="1587728"/>
            <a:ext cx="3516284" cy="4372496"/>
          </a:xfrm>
        </p:spPr>
        <p:txBody>
          <a:bodyPr/>
          <a:lstStyle/>
          <a:p>
            <a:r>
              <a:rPr lang="en-US" sz="2400" dirty="0">
                <a:latin typeface="Candara" panose="020E0502030303020204" pitchFamily="34" charset="0"/>
              </a:rPr>
              <a:t>Validation looks fine, considering the size of the area included.</a:t>
            </a:r>
          </a:p>
          <a:p>
            <a:r>
              <a:rPr lang="en-US" sz="2400" dirty="0">
                <a:latin typeface="Candara" panose="020E0502030303020204" pitchFamily="34" charset="0"/>
              </a:rPr>
              <a:t>81.5% deviance explained by the GAM-Lasso model.</a:t>
            </a:r>
          </a:p>
          <a:p>
            <a:r>
              <a:rPr lang="en-US" sz="2400" dirty="0">
                <a:latin typeface="Candara" panose="020E0502030303020204" pitchFamily="34" charset="0"/>
              </a:rPr>
              <a:t>80% deviance explained by the </a:t>
            </a:r>
            <a:r>
              <a:rPr lang="en-US" sz="2400" dirty="0" err="1">
                <a:latin typeface="Candara" panose="020E0502030303020204" pitchFamily="34" charset="0"/>
              </a:rPr>
              <a:t>XGBoots</a:t>
            </a:r>
            <a:endParaRPr lang="en-US" sz="2400" dirty="0">
              <a:latin typeface="Candara" panose="020E05020303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F3B3AF-D107-B040-9FE4-B2192E0C6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1763" y="1607296"/>
            <a:ext cx="4334677" cy="403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8779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CFCFCE9-2FED-514C-84CC-5507CC9AC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1776" y="2225496"/>
            <a:ext cx="3260693" cy="26434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95B510-F7F5-AB4A-9A43-9BDC02678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178518"/>
            <a:ext cx="3318641" cy="26904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7E7189-9ADA-6C4B-85BC-E1EC6A20BB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409"/>
          <a:stretch/>
        </p:blipFill>
        <p:spPr>
          <a:xfrm>
            <a:off x="3405352" y="2178518"/>
            <a:ext cx="2897333" cy="27767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0F991D-BF7A-AC40-BFC0-6B80A4136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376606"/>
          </a:xfrm>
        </p:spPr>
        <p:txBody>
          <a:bodyPr>
            <a:normAutofit fontScale="90000"/>
          </a:bodyPr>
          <a:lstStyle/>
          <a:p>
            <a:r>
              <a:rPr lang="en-US" sz="2700" dirty="0"/>
              <a:t>Site index prediction using each one of the 3 methods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BF3DC5-5EB2-8344-AFAD-C6306D4D20BB}"/>
              </a:ext>
            </a:extLst>
          </p:cNvPr>
          <p:cNvSpPr txBox="1"/>
          <p:nvPr/>
        </p:nvSpPr>
        <p:spPr>
          <a:xfrm>
            <a:off x="1024759" y="2040018"/>
            <a:ext cx="134203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Chapman Richards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540C4D-374C-C547-8A0C-2DA95213A953}"/>
              </a:ext>
            </a:extLst>
          </p:cNvPr>
          <p:cNvSpPr txBox="1"/>
          <p:nvPr/>
        </p:nvSpPr>
        <p:spPr>
          <a:xfrm>
            <a:off x="3708280" y="2040018"/>
            <a:ext cx="190148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/>
              <a:t>Ludkvist</a:t>
            </a:r>
            <a:r>
              <a:rPr lang="en-US" sz="1050" dirty="0"/>
              <a:t> Korf (Bailey-Clutter)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84789A-20A1-B948-897D-8F36508CB2F7}"/>
              </a:ext>
            </a:extLst>
          </p:cNvPr>
          <p:cNvSpPr txBox="1"/>
          <p:nvPr/>
        </p:nvSpPr>
        <p:spPr>
          <a:xfrm>
            <a:off x="6937790" y="2069456"/>
            <a:ext cx="8739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/>
              <a:t>Hossfeld</a:t>
            </a:r>
            <a:r>
              <a:rPr lang="en-US" sz="1050" dirty="0"/>
              <a:t> IV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5613C0-AD46-C247-B878-2D98DBA165EE}"/>
              </a:ext>
            </a:extLst>
          </p:cNvPr>
          <p:cNvSpPr txBox="1"/>
          <p:nvPr/>
        </p:nvSpPr>
        <p:spPr>
          <a:xfrm>
            <a:off x="2888780" y="1986157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5B78E1-5ED4-2048-8702-B14C492DD368}"/>
              </a:ext>
            </a:extLst>
          </p:cNvPr>
          <p:cNvSpPr txBox="1"/>
          <p:nvPr/>
        </p:nvSpPr>
        <p:spPr>
          <a:xfrm>
            <a:off x="5783715" y="1983992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B7EEAB-C6A5-B249-87DB-A86FFBAD6042}"/>
              </a:ext>
            </a:extLst>
          </p:cNvPr>
          <p:cNvSpPr txBox="1"/>
          <p:nvPr/>
        </p:nvSpPr>
        <p:spPr>
          <a:xfrm>
            <a:off x="8629516" y="1983992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ft</a:t>
            </a:r>
          </a:p>
        </p:txBody>
      </p:sp>
    </p:spTree>
    <p:extLst>
      <p:ext uri="{BB962C8B-B14F-4D97-AF65-F5344CB8AC3E}">
        <p14:creationId xmlns:p14="http://schemas.microsoft.com/office/powerpoint/2010/main" val="2426084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47D709-83B0-E54F-9914-19F45BB8E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757" y="1919287"/>
            <a:ext cx="3493293" cy="3263504"/>
          </a:xfrm>
        </p:spPr>
        <p:txBody>
          <a:bodyPr/>
          <a:lstStyle/>
          <a:p>
            <a:r>
              <a:rPr lang="en-US" sz="2000" dirty="0">
                <a:latin typeface="Candara" panose="020E0502030303020204" pitchFamily="34" charset="0"/>
              </a:rPr>
              <a:t>Here is how much we know about the equations.</a:t>
            </a:r>
          </a:p>
          <a:p>
            <a:r>
              <a:rPr lang="en-US" sz="2000" dirty="0">
                <a:latin typeface="Candara" panose="020E0502030303020204" pitchFamily="34" charset="0"/>
              </a:rPr>
              <a:t>There is a clear area with large information.</a:t>
            </a:r>
          </a:p>
          <a:p>
            <a:r>
              <a:rPr lang="en-US" sz="2000" dirty="0">
                <a:latin typeface="Candara" panose="020E0502030303020204" pitchFamily="34" charset="0"/>
              </a:rPr>
              <a:t>Some areas are far from knowledge values.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788F58-58D5-8E47-8AE5-30731060E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andara" panose="020E0502030303020204" pitchFamily="34" charset="0"/>
              </a:rPr>
              <a:t>Uncertainty estimation was part of the model.</a:t>
            </a:r>
          </a:p>
        </p:txBody>
      </p:sp>
      <p:pic>
        <p:nvPicPr>
          <p:cNvPr id="12" name="Picture 11" descr="A picture containing food&#10;&#10;Description automatically generated">
            <a:extLst>
              <a:ext uri="{FF2B5EF4-FFF2-40B4-BE49-F238E27FC236}">
                <a16:creationId xmlns:a16="http://schemas.microsoft.com/office/drawing/2014/main" id="{7BBE22CA-B2AF-EB44-B9D8-DCEFEB60E0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3" t="23512" r="19862" b="25448"/>
          <a:stretch/>
        </p:blipFill>
        <p:spPr>
          <a:xfrm>
            <a:off x="3829050" y="1810356"/>
            <a:ext cx="5196764" cy="375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4074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34B25C-2A8D-F940-A239-C318566E7A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025" b="10493"/>
          <a:stretch/>
        </p:blipFill>
        <p:spPr>
          <a:xfrm>
            <a:off x="5037820" y="47107"/>
            <a:ext cx="3889954" cy="32525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F6EDAF-DD77-984A-8374-514BF3F565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507" b="11489"/>
          <a:stretch/>
        </p:blipFill>
        <p:spPr>
          <a:xfrm>
            <a:off x="3616036" y="3290777"/>
            <a:ext cx="4288843" cy="35201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F26AF2-B3EE-224D-90E5-2F82CE74C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424" y="2587028"/>
            <a:ext cx="2565262" cy="3462867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andara" panose="020E0502030303020204" pitchFamily="34" charset="0"/>
              </a:rPr>
              <a:t>Parameter space vary by equation so did the number of predictors involved.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799081-EA74-D147-98D5-670EA4BD35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176" b="7361"/>
          <a:stretch/>
        </p:blipFill>
        <p:spPr>
          <a:xfrm>
            <a:off x="316287" y="0"/>
            <a:ext cx="3889954" cy="337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1304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F4ABE-1B3F-534C-A41B-CB77FF3ED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ndara" panose="020E0502030303020204" pitchFamily="34" charset="0"/>
              </a:rPr>
              <a:t>How many growing zones? </a:t>
            </a:r>
            <a:br>
              <a:rPr lang="en-US" dirty="0">
                <a:latin typeface="Candara" panose="020E0502030303020204" pitchFamily="34" charset="0"/>
              </a:rPr>
            </a:br>
            <a:r>
              <a:rPr lang="en-US" sz="2000" dirty="0">
                <a:latin typeface="Candara" panose="020E0502030303020204" pitchFamily="34" charset="0"/>
              </a:rPr>
              <a:t>(a.k.a. how many growth equations)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D7182A-4EFE-DA46-8B1A-1971208878A8}"/>
              </a:ext>
            </a:extLst>
          </p:cNvPr>
          <p:cNvSpPr txBox="1"/>
          <p:nvPr/>
        </p:nvSpPr>
        <p:spPr>
          <a:xfrm>
            <a:off x="898635" y="2496874"/>
            <a:ext cx="2585545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70C0"/>
                </a:solidFill>
                <a:latin typeface="Candara" panose="020E0502030303020204" pitchFamily="34" charset="0"/>
              </a:rPr>
              <a:t>As we add more groups, the overall value for the the number of clusters is being reduced.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829DDC-4BF1-5046-8707-E8A5DF91D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685803"/>
            <a:ext cx="3943350" cy="36471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FFD103-3BCB-A14A-8331-FC8EF050F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374" y="4338766"/>
            <a:ext cx="3662078" cy="994172"/>
          </a:xfrm>
          <a:prstGeom prst="rect">
            <a:avLst/>
          </a:prstGeom>
        </p:spPr>
      </p:pic>
      <p:sp>
        <p:nvSpPr>
          <p:cNvPr id="3" name="Down Arrow 2">
            <a:extLst>
              <a:ext uri="{FF2B5EF4-FFF2-40B4-BE49-F238E27FC236}">
                <a16:creationId xmlns:a16="http://schemas.microsoft.com/office/drawing/2014/main" id="{6CB99B16-DFD4-7E46-8696-F7BE7E61AD7D}"/>
              </a:ext>
            </a:extLst>
          </p:cNvPr>
          <p:cNvSpPr/>
          <p:nvPr/>
        </p:nvSpPr>
        <p:spPr>
          <a:xfrm>
            <a:off x="7797339" y="4051977"/>
            <a:ext cx="299258" cy="57357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4326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26FEC-A4E5-B142-9B4A-1D01A518C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9760"/>
            <a:ext cx="8229240" cy="68544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andara" panose="020E0502030303020204" pitchFamily="34" charset="0"/>
              </a:rPr>
              <a:t>Summary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9BA3FE-6FBB-374F-B169-F6A0E73EC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88719"/>
            <a:ext cx="8063345" cy="4723920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>
                <a:solidFill>
                  <a:schemeClr val="tx1"/>
                </a:solidFill>
                <a:latin typeface="Candara" panose="020E0502030303020204" pitchFamily="34" charset="0"/>
              </a:rPr>
              <a:t>Good agreement between Sentinel LAI and Lidar LAI, with promise for better separation between understory and main crop when using ML techniques.</a:t>
            </a:r>
          </a:p>
          <a:p>
            <a:r>
              <a:rPr lang="en-US" sz="2000" dirty="0">
                <a:solidFill>
                  <a:schemeClr val="tx1"/>
                </a:solidFill>
                <a:latin typeface="Candara" panose="020E0502030303020204" pitchFamily="34" charset="0"/>
              </a:rPr>
              <a:t>Soil variables alone were responsible for local variations in yield for only some </a:t>
            </a:r>
          </a:p>
          <a:p>
            <a:r>
              <a:rPr lang="en-US" sz="2000" dirty="0">
                <a:solidFill>
                  <a:schemeClr val="tx1"/>
                </a:solidFill>
                <a:latin typeface="Candara" panose="020E0502030303020204" pitchFamily="34" charset="0"/>
              </a:rPr>
              <a:t>Biophysical variables related to canopy transpiration explained 81.5% of the deviance  for Site Index in SE US.</a:t>
            </a:r>
          </a:p>
          <a:p>
            <a:r>
              <a:rPr lang="en-US" sz="2000" dirty="0">
                <a:solidFill>
                  <a:schemeClr val="tx1"/>
                </a:solidFill>
                <a:latin typeface="Candara" panose="020E0502030303020204" pitchFamily="34" charset="0"/>
              </a:rPr>
              <a:t>Water Deficit, Excess Water, Depth to Water table, NDVI and Intercepted radiation were the most important variables explaining this variation.</a:t>
            </a:r>
          </a:p>
          <a:p>
            <a:r>
              <a:rPr lang="en-US" sz="2000" dirty="0">
                <a:solidFill>
                  <a:schemeClr val="tx1"/>
                </a:solidFill>
                <a:latin typeface="Candara" panose="020E0502030303020204" pitchFamily="34" charset="0"/>
              </a:rPr>
              <a:t>Parameter interpolation was reduced down to 45% of explained deviance.  Same variables were found important.</a:t>
            </a:r>
          </a:p>
          <a:p>
            <a:r>
              <a:rPr lang="en-US" sz="2000" dirty="0">
                <a:solidFill>
                  <a:schemeClr val="tx1"/>
                </a:solidFill>
                <a:latin typeface="Candara" panose="020E0502030303020204" pitchFamily="34" charset="0"/>
              </a:rPr>
              <a:t>Results imply that phenomena behind dominant height mechanisms can be more impacted by other variables not considered in the 2</a:t>
            </a:r>
            <a:r>
              <a:rPr lang="en-US" sz="2000" baseline="30000" dirty="0">
                <a:solidFill>
                  <a:schemeClr val="tx1"/>
                </a:solidFill>
                <a:latin typeface="Candara" panose="020E0502030303020204" pitchFamily="34" charset="0"/>
              </a:rPr>
              <a:t>nd</a:t>
            </a:r>
            <a:r>
              <a:rPr lang="en-US" sz="2000" dirty="0">
                <a:solidFill>
                  <a:schemeClr val="tx1"/>
                </a:solidFill>
                <a:latin typeface="Candara" panose="020E0502030303020204" pitchFamily="34" charset="0"/>
              </a:rPr>
              <a:t> analysis.</a:t>
            </a:r>
          </a:p>
          <a:p>
            <a:r>
              <a:rPr lang="en-US" sz="2000" dirty="0">
                <a:solidFill>
                  <a:schemeClr val="tx1"/>
                </a:solidFill>
                <a:latin typeface="Candara" panose="020E0502030303020204" pitchFamily="34" charset="0"/>
              </a:rPr>
              <a:t>Same method can be used together with georeferenced company inventory data to narrow down productivity at the regional scale.</a:t>
            </a:r>
          </a:p>
        </p:txBody>
      </p:sp>
    </p:spTree>
    <p:extLst>
      <p:ext uri="{BB962C8B-B14F-4D97-AF65-F5344CB8AC3E}">
        <p14:creationId xmlns:p14="http://schemas.microsoft.com/office/powerpoint/2010/main" val="26294870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3EB34-24BF-7E49-9193-517302D37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Thanks!</a:t>
            </a:r>
          </a:p>
        </p:txBody>
      </p:sp>
    </p:spTree>
    <p:extLst>
      <p:ext uri="{BB962C8B-B14F-4D97-AF65-F5344CB8AC3E}">
        <p14:creationId xmlns:p14="http://schemas.microsoft.com/office/powerpoint/2010/main" val="1623412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DDB73-804A-DF4C-800C-32FC66388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solidFill>
                  <a:srgbClr val="002060"/>
                </a:solidFill>
                <a:latin typeface="Candara" panose="020E0502030303020204" pitchFamily="34" charset="0"/>
              </a:rPr>
              <a:t>UGA part of the deal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F2971-D15D-BE49-BDCB-1A950673B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59991"/>
            <a:ext cx="5928726" cy="3263504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0070C0"/>
                </a:solidFill>
                <a:latin typeface="Candara" panose="020E0502030303020204" pitchFamily="34" charset="0"/>
              </a:rPr>
              <a:t>Consolidated soil maps using DSM methods to produce similar outputs at common resolution.</a:t>
            </a:r>
          </a:p>
          <a:p>
            <a:r>
              <a:rPr lang="en-US" dirty="0">
                <a:solidFill>
                  <a:srgbClr val="0070C0"/>
                </a:solidFill>
                <a:latin typeface="Candara" panose="020E0502030303020204" pitchFamily="34" charset="0"/>
              </a:rPr>
              <a:t>Climatic data with known uncertainty.</a:t>
            </a:r>
          </a:p>
          <a:p>
            <a:r>
              <a:rPr lang="en-US" dirty="0">
                <a:solidFill>
                  <a:srgbClr val="0070C0"/>
                </a:solidFill>
                <a:latin typeface="Candara" panose="020E0502030303020204" pitchFamily="34" charset="0"/>
              </a:rPr>
              <a:t>Unified way to process remotely sensed data</a:t>
            </a:r>
          </a:p>
          <a:p>
            <a:r>
              <a:rPr lang="en-US" dirty="0">
                <a:solidFill>
                  <a:srgbClr val="0070C0"/>
                </a:solidFill>
                <a:latin typeface="Candara" panose="020E0502030303020204" pitchFamily="34" charset="0"/>
              </a:rPr>
              <a:t>Use of statistical methods to combine the information.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2C7B3A-A8DA-6E41-A596-E5446C73CCE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30182" y="2528724"/>
            <a:ext cx="3460315" cy="19913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B8201A-885E-6D4F-B70C-111354BDC82A}"/>
              </a:ext>
            </a:extLst>
          </p:cNvPr>
          <p:cNvSpPr txBox="1"/>
          <p:nvPr/>
        </p:nvSpPr>
        <p:spPr>
          <a:xfrm>
            <a:off x="692062" y="4923495"/>
            <a:ext cx="7158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Century Schoolbook" panose="02040604050505020304" pitchFamily="18" charset="0"/>
              </a:rPr>
              <a:t>Develop raster datasets to use as auxiliary variable for countless models to test their relationship with complex systems.</a:t>
            </a:r>
          </a:p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30601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7E759-CBF4-D449-8810-83B437166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380" y="2900363"/>
            <a:ext cx="8229240" cy="685440"/>
          </a:xfrm>
        </p:spPr>
        <p:txBody>
          <a:bodyPr/>
          <a:lstStyle/>
          <a:p>
            <a:pPr algn="ctr"/>
            <a:r>
              <a:rPr lang="en-US" dirty="0"/>
              <a:t>Bottom up approach: Soils determining Stand Productivity</a:t>
            </a:r>
          </a:p>
        </p:txBody>
      </p:sp>
    </p:spTree>
    <p:extLst>
      <p:ext uri="{BB962C8B-B14F-4D97-AF65-F5344CB8AC3E}">
        <p14:creationId xmlns:p14="http://schemas.microsoft.com/office/powerpoint/2010/main" val="2478067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2"/>
          <p:cNvSpPr txBox="1"/>
          <p:nvPr/>
        </p:nvSpPr>
        <p:spPr>
          <a:xfrm>
            <a:off x="457200" y="685800"/>
            <a:ext cx="8229240" cy="68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2"/>
          <p:cNvSpPr txBox="1"/>
          <p:nvPr/>
        </p:nvSpPr>
        <p:spPr>
          <a:xfrm>
            <a:off x="251460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strike="noStrike" dirty="0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rPr>
              <a:t>Center for Advanced Forestry Systems 2020 Meeting</a:t>
            </a:r>
            <a:endParaRPr sz="1200" b="0" strike="noStrik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3" name="Google Shape;243;p42"/>
          <p:cNvSpPr txBox="1"/>
          <p:nvPr/>
        </p:nvSpPr>
        <p:spPr>
          <a:xfrm>
            <a:off x="457200" y="1371600"/>
            <a:ext cx="8229240" cy="472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42"/>
          <p:cNvSpPr txBox="1">
            <a:spLocks noGrp="1"/>
          </p:cNvSpPr>
          <p:nvPr>
            <p:ph type="title"/>
          </p:nvPr>
        </p:nvSpPr>
        <p:spPr>
          <a:xfrm>
            <a:off x="457200" y="439850"/>
            <a:ext cx="8382900" cy="13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4000"/>
              <a:t>Derive a National Soil Productivity Map for Production Forest Systems</a:t>
            </a:r>
            <a:endParaRPr sz="40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848" y="1752990"/>
            <a:ext cx="8544152" cy="434253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ndara" panose="020E0502030303020204" pitchFamily="34" charset="0"/>
              </a:rPr>
              <a:t>Exhibited Site Index by Soils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4681366"/>
              </p:ext>
            </p:extLst>
          </p:nvPr>
        </p:nvGraphicFramePr>
        <p:xfrm>
          <a:off x="18914" y="1524622"/>
          <a:ext cx="4421201" cy="38474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4554415" y="1524622"/>
            <a:ext cx="4132025" cy="3847478"/>
            <a:chOff x="2734887" y="4059729"/>
            <a:chExt cx="4572000" cy="2270586"/>
          </a:xfrm>
        </p:grpSpPr>
        <p:graphicFrame>
          <p:nvGraphicFramePr>
            <p:cNvPr id="13" name="Chart 12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400467865"/>
                </p:ext>
              </p:extLst>
            </p:nvPr>
          </p:nvGraphicFramePr>
          <p:xfrm>
            <a:off x="2734887" y="4059729"/>
            <a:ext cx="4572000" cy="227058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4" name="TextBox 13"/>
            <p:cNvSpPr txBox="1"/>
            <p:nvPr/>
          </p:nvSpPr>
          <p:spPr>
            <a:xfrm>
              <a:off x="3400112" y="5071645"/>
              <a:ext cx="4748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954959" y="4831322"/>
              <a:ext cx="609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Mean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372925" y="4638193"/>
              <a:ext cx="5019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220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andara" panose="020E0502030303020204" pitchFamily="34" charset="0"/>
              </a:rPr>
              <a:t>Modeling approach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1822" y="1935329"/>
            <a:ext cx="8229240" cy="4723920"/>
          </a:xfrm>
        </p:spPr>
        <p:txBody>
          <a:bodyPr/>
          <a:lstStyle/>
          <a:p>
            <a:r>
              <a:rPr lang="en-US" sz="2000" dirty="0">
                <a:latin typeface="Candara" panose="020E0502030303020204" pitchFamily="34" charset="0"/>
              </a:rPr>
              <a:t>Use FPC RW data to explore relationships between soil characteristics and response to fertilization with N+P</a:t>
            </a:r>
          </a:p>
          <a:p>
            <a:pPr lvl="1"/>
            <a:r>
              <a:rPr lang="en-US" sz="1800" dirty="0">
                <a:latin typeface="Candara" panose="020E0502030303020204" pitchFamily="34" charset="0"/>
              </a:rPr>
              <a:t>RW13, 15, 17, 18, 19</a:t>
            </a:r>
          </a:p>
          <a:p>
            <a:r>
              <a:rPr lang="en-US" sz="2000" dirty="0">
                <a:latin typeface="Candara" panose="020E0502030303020204" pitchFamily="34" charset="0"/>
              </a:rPr>
              <a:t>Compare traditional statistical methods and machine learning approaches</a:t>
            </a:r>
          </a:p>
          <a:p>
            <a:pPr lvl="1"/>
            <a:r>
              <a:rPr lang="en-US" sz="1800" dirty="0">
                <a:latin typeface="Candara" panose="020E0502030303020204" pitchFamily="34" charset="0"/>
              </a:rPr>
              <a:t>LASSO &amp; Random Forest</a:t>
            </a:r>
          </a:p>
          <a:p>
            <a:r>
              <a:rPr lang="en-US" sz="2000" dirty="0">
                <a:latin typeface="Candara" panose="020E0502030303020204" pitchFamily="34" charset="0"/>
              </a:rPr>
              <a:t>Evaluate influence and interaction of soil characteristics with volume response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05" b="23847"/>
          <a:stretch/>
        </p:blipFill>
        <p:spPr>
          <a:xfrm>
            <a:off x="7640515" y="169652"/>
            <a:ext cx="1285591" cy="14579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796018" y="1627552"/>
            <a:ext cx="11300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Chris </a:t>
            </a:r>
            <a:r>
              <a:rPr lang="en-US" dirty="0" err="1"/>
              <a:t>Cohrs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74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354" y="982906"/>
            <a:ext cx="4083837" cy="685440"/>
          </a:xfrm>
        </p:spPr>
        <p:txBody>
          <a:bodyPr/>
          <a:lstStyle/>
          <a:p>
            <a:r>
              <a:rPr lang="en-US" sz="3200" dirty="0"/>
              <a:t>Response due to Soil Clay Content within Physiographic Provence</a:t>
            </a:r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0" t="13445" r="7298" b="12431"/>
          <a:stretch/>
        </p:blipFill>
        <p:spPr>
          <a:xfrm>
            <a:off x="4240926" y="-41283"/>
            <a:ext cx="4732600" cy="2733818"/>
          </a:xfrm>
          <a:prstGeom prst="rect">
            <a:avLst/>
          </a:prstGeom>
        </p:spPr>
      </p:pic>
      <p:pic>
        <p:nvPicPr>
          <p:cNvPr id="5" name="Picture 2" descr="https://lh5.googleusercontent.com/BWiUPNtZVA2MKhKz1TWY25m2fuzdY5uNoca3jqPE4MdLXnS5DmJ0P4j4PdT36E25mneI_PgYgGSSVOmvOITvSu9bdRBNXueHnseYknydAd017dolbORgqL5coTA0L-c9nNa_z7KZd-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84" y="2500522"/>
            <a:ext cx="8384442" cy="359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13939" y="3243311"/>
            <a:ext cx="941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Piedmont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74C798-2595-9645-BBD2-4DCBC6CBB599}"/>
              </a:ext>
            </a:extLst>
          </p:cNvPr>
          <p:cNvSpPr/>
          <p:nvPr/>
        </p:nvSpPr>
        <p:spPr>
          <a:xfrm>
            <a:off x="281354" y="4538749"/>
            <a:ext cx="500042" cy="798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383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354" y="982906"/>
            <a:ext cx="4083837" cy="685440"/>
          </a:xfrm>
        </p:spPr>
        <p:txBody>
          <a:bodyPr/>
          <a:lstStyle/>
          <a:p>
            <a:r>
              <a:rPr lang="en-US" sz="3200" dirty="0"/>
              <a:t>Response due to Depth to B horizon within Physiographic Provence</a:t>
            </a:r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0" t="13445" r="7298" b="12431"/>
          <a:stretch/>
        </p:blipFill>
        <p:spPr>
          <a:xfrm>
            <a:off x="4240926" y="-41283"/>
            <a:ext cx="4732600" cy="2733818"/>
          </a:xfrm>
          <a:prstGeom prst="rect">
            <a:avLst/>
          </a:prstGeom>
        </p:spPr>
      </p:pic>
      <p:pic>
        <p:nvPicPr>
          <p:cNvPr id="3074" name="Picture 2" descr="https://lh6.googleusercontent.com/zs0QHKGKl8pdj9a3-MyvLi89MUbVrNCUP3KF7rXM0CC8EmgQ5A_r8XDiYHE5B9hxBolg5nX2h49C27Rpyw6D8tVRpXP4w0OPFFyCmaDZHDJuuwo_uXBZb8mMzAUgrZ06YEytH8zH9j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54" y="3008955"/>
            <a:ext cx="8976946" cy="3849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03985" y="5191834"/>
            <a:ext cx="9124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Sandhills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EDD002-E976-DC4E-8A86-80A581A96351}"/>
              </a:ext>
            </a:extLst>
          </p:cNvPr>
          <p:cNvSpPr/>
          <p:nvPr/>
        </p:nvSpPr>
        <p:spPr>
          <a:xfrm>
            <a:off x="-142595" y="5191834"/>
            <a:ext cx="500042" cy="798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5674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91D5DC366FB34DAB5FED80D728F9D5" ma:contentTypeVersion="11" ma:contentTypeDescription="Create a new document." ma:contentTypeScope="" ma:versionID="0f922146a228a40fa86d57add326b474">
  <xsd:schema xmlns:xsd="http://www.w3.org/2001/XMLSchema" xmlns:xs="http://www.w3.org/2001/XMLSchema" xmlns:p="http://schemas.microsoft.com/office/2006/metadata/properties" xmlns:ns2="c8d168e6-916d-41f3-9337-c3785a6911a5" xmlns:ns3="50d1adfd-75f0-4ac1-a76d-7b6e1bad5e9c" targetNamespace="http://schemas.microsoft.com/office/2006/metadata/properties" ma:root="true" ma:fieldsID="7cdbc3b46195e23b18e8790d7077f3d7" ns2:_="" ns3:_="">
    <xsd:import namespace="c8d168e6-916d-41f3-9337-c3785a6911a5"/>
    <xsd:import namespace="50d1adfd-75f0-4ac1-a76d-7b6e1bad5e9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d168e6-916d-41f3-9337-c3785a6911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d1adfd-75f0-4ac1-a76d-7b6e1bad5e9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22DC7FC-1D2A-4756-A353-900E0A6EB291}"/>
</file>

<file path=customXml/itemProps2.xml><?xml version="1.0" encoding="utf-8"?>
<ds:datastoreItem xmlns:ds="http://schemas.openxmlformats.org/officeDocument/2006/customXml" ds:itemID="{4E47D62D-F70F-4DF4-A7B8-4972ABDB5DC7}"/>
</file>

<file path=customXml/itemProps3.xml><?xml version="1.0" encoding="utf-8"?>
<ds:datastoreItem xmlns:ds="http://schemas.openxmlformats.org/officeDocument/2006/customXml" ds:itemID="{6D56BB0E-CAB8-4E81-A04E-FCF0FD057980}"/>
</file>

<file path=docProps/app.xml><?xml version="1.0" encoding="utf-8"?>
<Properties xmlns="http://schemas.openxmlformats.org/officeDocument/2006/extended-properties" xmlns:vt="http://schemas.openxmlformats.org/officeDocument/2006/docPropsVTypes">
  <TotalTime>2093</TotalTime>
  <Words>981</Words>
  <Application>Microsoft Macintosh PowerPoint</Application>
  <PresentationFormat>On-screen Show (4:3)</PresentationFormat>
  <Paragraphs>126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Times New Roman</vt:lpstr>
      <vt:lpstr>Candara</vt:lpstr>
      <vt:lpstr>Calibri</vt:lpstr>
      <vt:lpstr>Arial</vt:lpstr>
      <vt:lpstr>Century Schoolbook</vt:lpstr>
      <vt:lpstr>Office Theme</vt:lpstr>
      <vt:lpstr>Office Theme</vt:lpstr>
      <vt:lpstr>PowerPoint Presentation</vt:lpstr>
      <vt:lpstr>The project in a nutshell</vt:lpstr>
      <vt:lpstr>UGA part of the deal</vt:lpstr>
      <vt:lpstr>Bottom up approach: Soils determining Stand Productivity</vt:lpstr>
      <vt:lpstr>Derive a National Soil Productivity Map for Production Forest Systems</vt:lpstr>
      <vt:lpstr>Exhibited Site Index by Soils</vt:lpstr>
      <vt:lpstr>Modeling approach</vt:lpstr>
      <vt:lpstr>Response due to Soil Clay Content within Physiographic Provence</vt:lpstr>
      <vt:lpstr>Response due to Depth to B horizon within Physiographic Provence</vt:lpstr>
      <vt:lpstr>PowerPoint Presentation</vt:lpstr>
      <vt:lpstr>Stand Productivity estimation using a top-down approach (climate down to site)</vt:lpstr>
      <vt:lpstr>Modeling approach</vt:lpstr>
      <vt:lpstr>Predictors used for the general maps.</vt:lpstr>
      <vt:lpstr>Main effect combined LAI for Landsat 5 and 7 allowing us to use previous images as part of a time series</vt:lpstr>
      <vt:lpstr>Main Effects: Temporal and seasonal distribution of multivariate index.</vt:lpstr>
      <vt:lpstr>Main Effects: water relations</vt:lpstr>
      <vt:lpstr>Main Effects: light and heat</vt:lpstr>
      <vt:lpstr>Main effects:  Light Interception &amp; Location Interaction</vt:lpstr>
      <vt:lpstr>Main effects: Distance to feature</vt:lpstr>
      <vt:lpstr>The basic SI is giving proper residuals</vt:lpstr>
      <vt:lpstr>Site index prediction using each one of the 3 methods</vt:lpstr>
      <vt:lpstr>Uncertainty estimation was part of the model.</vt:lpstr>
      <vt:lpstr>Parameter space vary by equation so did the number of predictors involved.</vt:lpstr>
      <vt:lpstr>How many growing zones?  (a.k.a. how many growth equations)</vt:lpstr>
      <vt:lpstr>Summary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L. Cook</dc:creator>
  <cp:lastModifiedBy>Cristian Montes</cp:lastModifiedBy>
  <cp:revision>44</cp:revision>
  <dcterms:modified xsi:type="dcterms:W3CDTF">2021-06-01T21:41:18Z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0x010100EF91D5DC366FB34DAB5FED80D728F9D5</vt:lpwstr>
  </property>
</Properties>
</file>