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2.xml" ContentType="application/vnd.openxmlformats-officedocument.presentationml.notesSlid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0"/>
  </p:notesMasterIdLst>
  <p:sldIdLst>
    <p:sldId id="256" r:id="rId3"/>
    <p:sldId id="257" r:id="rId4"/>
    <p:sldId id="258" r:id="rId5"/>
    <p:sldId id="259" r:id="rId6"/>
    <p:sldId id="459" r:id="rId7"/>
    <p:sldId id="298" r:id="rId8"/>
    <p:sldId id="291" r:id="rId9"/>
    <p:sldId id="288" r:id="rId10"/>
    <p:sldId id="464" r:id="rId11"/>
    <p:sldId id="261" r:id="rId12"/>
    <p:sldId id="467" r:id="rId13"/>
    <p:sldId id="470" r:id="rId14"/>
    <p:sldId id="468" r:id="rId15"/>
    <p:sldId id="469" r:id="rId16"/>
    <p:sldId id="466" r:id="rId17"/>
    <p:sldId id="265" r:id="rId18"/>
    <p:sldId id="461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98"/>
    <p:restoredTop sz="94694"/>
  </p:normalViewPr>
  <p:slideViewPr>
    <p:cSldViewPr snapToGrid="0" snapToObjects="1">
      <p:cViewPr varScale="1">
        <p:scale>
          <a:sx n="179" d="100"/>
          <a:sy n="179" d="100"/>
        </p:scale>
        <p:origin x="122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customXml" Target="../customXml/item2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latin typeface="Arial"/>
              </a:rPr>
              <a:t>Click to move the slide</a:t>
            </a: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8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latin typeface="Times New Roman"/>
              </a:rPr>
              <a:t> </a:t>
            </a:r>
          </a:p>
        </p:txBody>
      </p:sp>
      <p:sp>
        <p:nvSpPr>
          <p:cNvPr id="83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US" sz="1400" b="0" strike="noStrike" spc="-1">
                <a:latin typeface="Times New Roman"/>
              </a:rPr>
              <a:t> </a:t>
            </a:r>
          </a:p>
        </p:txBody>
      </p:sp>
      <p:sp>
        <p:nvSpPr>
          <p:cNvPr id="84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sz="1400" b="0" strike="noStrike" spc="-1">
                <a:latin typeface="Times New Roman"/>
              </a:rPr>
              <a:t> </a:t>
            </a:r>
          </a:p>
        </p:txBody>
      </p:sp>
      <p:sp>
        <p:nvSpPr>
          <p:cNvPr id="85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E09AF331-CD7F-4FDC-B425-FB770E011542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125" name="CustomShape 3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5A4794E8-AD3A-48AD-9F0D-6496D6A049C3}" type="slidenum">
              <a:rPr lang="en-US" sz="1200" b="0" strike="noStrike" spc="-1">
                <a:solidFill>
                  <a:srgbClr val="000000"/>
                </a:solidFill>
                <a:latin typeface="Arial"/>
                <a:ea typeface="+mn-ea"/>
              </a:rPr>
              <a:t>1</a:t>
            </a:fld>
            <a:endParaRPr lang="en-U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127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92DD7084-D5F2-4C3C-9E94-46F06906AB2B}" type="slidenum">
              <a:rPr lang="en-US" sz="1200" b="0" strike="noStrike" spc="-1">
                <a:solidFill>
                  <a:srgbClr val="000000"/>
                </a:solidFill>
                <a:latin typeface="Arial"/>
                <a:ea typeface="+mn-ea"/>
              </a:rPr>
              <a:t>17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75598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2467F-48B7-40E0-AE7D-C193968684FB}" type="datetimeFigureOut">
              <a:rPr lang="es-CL" smtClean="0"/>
              <a:t>01-06-21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10E9-1EFA-44F0-BB97-FF1F3628BC37}" type="slidenum">
              <a:rPr lang="es-CL" smtClean="0"/>
              <a:t>‹#›</a:t>
            </a:fld>
            <a:endParaRPr lang="es-CL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649" y="6176964"/>
            <a:ext cx="1330701" cy="56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26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/>
          <p:nvPr/>
        </p:nvPicPr>
        <p:blipFill>
          <a:blip r:embed="rId14"/>
          <a:stretch/>
        </p:blipFill>
        <p:spPr>
          <a:xfrm>
            <a:off x="765000" y="6078960"/>
            <a:ext cx="697680" cy="703800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15"/>
          <a:stretch/>
        </p:blipFill>
        <p:spPr>
          <a:xfrm>
            <a:off x="7581600" y="6035040"/>
            <a:ext cx="699480" cy="731160"/>
          </a:xfrm>
          <a:prstGeom prst="rect">
            <a:avLst/>
          </a:prstGeom>
          <a:ln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9"/>
          <p:cNvPicPr/>
          <p:nvPr/>
        </p:nvPicPr>
        <p:blipFill>
          <a:blip r:embed="rId15"/>
          <a:stretch/>
        </p:blipFill>
        <p:spPr>
          <a:xfrm>
            <a:off x="765000" y="6078960"/>
            <a:ext cx="697680" cy="703800"/>
          </a:xfrm>
          <a:prstGeom prst="rect">
            <a:avLst/>
          </a:prstGeom>
          <a:ln>
            <a:noFill/>
          </a:ln>
        </p:spPr>
      </p:pic>
      <p:pic>
        <p:nvPicPr>
          <p:cNvPr id="41" name="Picture 40"/>
          <p:cNvPicPr/>
          <p:nvPr/>
        </p:nvPicPr>
        <p:blipFill>
          <a:blip r:embed="rId16"/>
          <a:stretch/>
        </p:blipFill>
        <p:spPr>
          <a:xfrm>
            <a:off x="7581600" y="6035040"/>
            <a:ext cx="699480" cy="731160"/>
          </a:xfrm>
          <a:prstGeom prst="rect">
            <a:avLst/>
          </a:prstGeom>
          <a:ln>
            <a:noFill/>
          </a:ln>
        </p:spPr>
      </p:pic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8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tiff"/><Relationship Id="rId4" Type="http://schemas.openxmlformats.org/officeDocument/2006/relationships/image" Target="../media/image31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2514600" y="6356520"/>
            <a:ext cx="4114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8B8B8B"/>
                </a:solidFill>
                <a:latin typeface="Arial"/>
              </a:rPr>
              <a:t>Center for Advanced Forestry Systems 2021 Meeting</a:t>
            </a:r>
            <a:endParaRPr lang="en-US" sz="1200" b="0" strike="noStrike" spc="-1" dirty="0">
              <a:latin typeface="Arial"/>
            </a:endParaRPr>
          </a:p>
        </p:txBody>
      </p:sp>
      <p:sp>
        <p:nvSpPr>
          <p:cNvPr id="87" name="CustomShape 2"/>
          <p:cNvSpPr/>
          <p:nvPr/>
        </p:nvSpPr>
        <p:spPr>
          <a:xfrm>
            <a:off x="343080" y="1219320"/>
            <a:ext cx="8457480" cy="2208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endParaRPr lang="en-US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3600" b="0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Environmental Predictors of Form and Quality</a:t>
            </a:r>
            <a:endParaRPr lang="en-US" sz="3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 dirty="0">
              <a:solidFill>
                <a:srgbClr val="000000"/>
              </a:solidFill>
              <a:latin typeface="Trebuchet MS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CAFS.18.74</a:t>
            </a:r>
            <a:endParaRPr lang="en-US" sz="2000" b="0" strike="noStrike" spc="-1" dirty="0">
              <a:latin typeface="Arial"/>
            </a:endParaRPr>
          </a:p>
        </p:txBody>
      </p:sp>
      <p:sp>
        <p:nvSpPr>
          <p:cNvPr id="88" name="CustomShape 3"/>
          <p:cNvSpPr/>
          <p:nvPr/>
        </p:nvSpPr>
        <p:spPr>
          <a:xfrm>
            <a:off x="343080" y="3886200"/>
            <a:ext cx="845748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Cristian R. Montes, Joseph Dahlen and Bronson P. </a:t>
            </a:r>
            <a:r>
              <a:rPr lang="en-US" sz="2000" spc="-1" dirty="0">
                <a:solidFill>
                  <a:srgbClr val="000000"/>
                </a:solidFill>
                <a:latin typeface="Trebuchet MS"/>
                <a:ea typeface="DejaVu Sans"/>
              </a:rPr>
              <a:t>Bullock</a:t>
            </a:r>
            <a:endParaRPr lang="en-US" sz="2000" b="0" strike="noStrike" spc="-1" dirty="0">
              <a:latin typeface="Arial"/>
            </a:endParaRPr>
          </a:p>
        </p:txBody>
      </p:sp>
      <p:sp>
        <p:nvSpPr>
          <p:cNvPr id="89" name="CustomShape 4"/>
          <p:cNvSpPr/>
          <p:nvPr/>
        </p:nvSpPr>
        <p:spPr>
          <a:xfrm>
            <a:off x="1943280" y="380880"/>
            <a:ext cx="525708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800" b="0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Final Report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90" name="CustomShape 5"/>
          <p:cNvSpPr/>
          <p:nvPr/>
        </p:nvSpPr>
        <p:spPr>
          <a:xfrm>
            <a:off x="343080" y="4933800"/>
            <a:ext cx="845748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Presented by Cristian R. Montes</a:t>
            </a:r>
            <a:endParaRPr lang="en-US" sz="20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ustomShape 1"/>
          <p:cNvSpPr/>
          <p:nvPr/>
        </p:nvSpPr>
        <p:spPr>
          <a:xfrm>
            <a:off x="457200" y="685800"/>
            <a:ext cx="8228880" cy="68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8" name="CustomShape 2"/>
          <p:cNvSpPr/>
          <p:nvPr/>
        </p:nvSpPr>
        <p:spPr>
          <a:xfrm>
            <a:off x="2514600" y="6356520"/>
            <a:ext cx="4114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8B8B8B"/>
                </a:solidFill>
                <a:latin typeface="Arial"/>
              </a:rPr>
              <a:t>Center for Advanced Forestry Systems 2021 Meeting</a:t>
            </a:r>
            <a:endParaRPr lang="en-US" sz="1200" b="0" strike="noStrike" spc="-1" dirty="0">
              <a:latin typeface="Arial"/>
            </a:endParaRPr>
          </a:p>
        </p:txBody>
      </p:sp>
      <p:sp>
        <p:nvSpPr>
          <p:cNvPr id="109" name="CustomShape 3"/>
          <p:cNvSpPr/>
          <p:nvPr/>
        </p:nvSpPr>
        <p:spPr>
          <a:xfrm>
            <a:off x="457200" y="1371600"/>
            <a:ext cx="8228880" cy="472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0" name="CustomShape 4"/>
          <p:cNvSpPr/>
          <p:nvPr/>
        </p:nvSpPr>
        <p:spPr>
          <a:xfrm>
            <a:off x="7078320" y="182520"/>
            <a:ext cx="14364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Deliverables</a:t>
            </a:r>
            <a:endParaRPr lang="en-US" sz="1800" b="1" strike="noStrike" spc="-1">
              <a:latin typeface="Arial"/>
            </a:endParaRPr>
          </a:p>
        </p:txBody>
      </p:sp>
      <p:pic>
        <p:nvPicPr>
          <p:cNvPr id="6" name="Picture 5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B8C8DDF9-778F-6247-B1C4-8B81BC940785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7"/>
          <a:stretch/>
        </p:blipFill>
        <p:spPr bwMode="auto">
          <a:xfrm>
            <a:off x="457200" y="3368337"/>
            <a:ext cx="2470092" cy="24006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0F4AAAB4-25DF-544B-9746-BF9B41CDA5B8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5"/>
          <a:stretch/>
        </p:blipFill>
        <p:spPr bwMode="auto">
          <a:xfrm>
            <a:off x="2814463" y="3320935"/>
            <a:ext cx="2470092" cy="24871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8395F78F-2851-9C4A-8954-5C35B6843F44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4" b="4489"/>
          <a:stretch/>
        </p:blipFill>
        <p:spPr bwMode="auto">
          <a:xfrm>
            <a:off x="5232339" y="3320935"/>
            <a:ext cx="2409479" cy="24871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5AFDD1-2541-F64E-9D24-D70A8E627438}"/>
              </a:ext>
            </a:extLst>
          </p:cNvPr>
          <p:cNvSpPr txBox="1"/>
          <p:nvPr/>
        </p:nvSpPr>
        <p:spPr>
          <a:xfrm>
            <a:off x="524161" y="3024638"/>
            <a:ext cx="5914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Candara" panose="020E0502030303020204" pitchFamily="34" charset="0"/>
              </a:rPr>
              <a:t>Spatial Variation in Kozak Taper Equation Parameters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B868C3-4BEB-C447-AD13-F2715B92D2D5}"/>
              </a:ext>
            </a:extLst>
          </p:cNvPr>
          <p:cNvPicPr/>
          <p:nvPr/>
        </p:nvPicPr>
        <p:blipFill rotWithShape="1">
          <a:blip r:embed="rId5"/>
          <a:srcRect r="6251" b="16091"/>
          <a:stretch/>
        </p:blipFill>
        <p:spPr>
          <a:xfrm>
            <a:off x="619903" y="1018250"/>
            <a:ext cx="2194560" cy="17892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F2AED0-DE85-F440-AFA6-25D60AA950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83672" y="628311"/>
            <a:ext cx="4633475" cy="24874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4F2E2B-8287-4458-BC9D-AD77B040F512}"/>
              </a:ext>
            </a:extLst>
          </p:cNvPr>
          <p:cNvSpPr txBox="1"/>
          <p:nvPr/>
        </p:nvSpPr>
        <p:spPr>
          <a:xfrm>
            <a:off x="350885" y="344458"/>
            <a:ext cx="8163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ndara" panose="020E0502030303020204" pitchFamily="34" charset="0"/>
              </a:rPr>
              <a:t>Fitting taper models to segmented stems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ADECF-7007-5C42-B7D6-53A3ADBC5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>
                <a:latin typeface="Candara" panose="020E0502030303020204" pitchFamily="34" charset="0"/>
              </a:rPr>
              <a:t>Alogrithm</a:t>
            </a:r>
            <a:r>
              <a:rPr lang="en-US" sz="2800" dirty="0">
                <a:latin typeface="Candara" panose="020E0502030303020204" pitchFamily="34" charset="0"/>
              </a:rPr>
              <a:t> to determining height out several diameters using ground based Lidar.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9C4365-A81E-8C45-8B8B-5588836FE6C8}"/>
              </a:ext>
            </a:extLst>
          </p:cNvPr>
          <p:cNvSpPr txBox="1"/>
          <p:nvPr/>
        </p:nvSpPr>
        <p:spPr>
          <a:xfrm>
            <a:off x="7203351" y="3916127"/>
            <a:ext cx="1784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Mark Porter, MS</a:t>
            </a:r>
          </a:p>
        </p:txBody>
      </p:sp>
      <p:pic>
        <p:nvPicPr>
          <p:cNvPr id="1026" name="Picture 2" descr="Steven Porter - Forest Inventory Analyst - Rayonier | LinkedIn">
            <a:extLst>
              <a:ext uri="{FF2B5EF4-FFF2-40B4-BE49-F238E27FC236}">
                <a16:creationId xmlns:a16="http://schemas.microsoft.com/office/drawing/2014/main" id="{9890C318-EF44-6744-94C5-93E729021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4726" y="4286913"/>
            <a:ext cx="1181714" cy="1181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A5F69B-50AE-A348-91CB-56E957CCD1C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08269" y="1696370"/>
            <a:ext cx="1557469" cy="29260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C4B2CF-4F4E-4644-8F0C-1767C6CEF67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413790" y="1641049"/>
            <a:ext cx="3875685" cy="256519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A5906B-D257-9647-884D-DCB8065E3FC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2579583" y="4523483"/>
            <a:ext cx="4149139" cy="1845786"/>
          </a:xfrm>
          <a:prstGeom prst="rect">
            <a:avLst/>
          </a:prstGeom>
        </p:spPr>
      </p:pic>
      <p:sp>
        <p:nvSpPr>
          <p:cNvPr id="9" name="CustomShape 2">
            <a:extLst>
              <a:ext uri="{FF2B5EF4-FFF2-40B4-BE49-F238E27FC236}">
                <a16:creationId xmlns:a16="http://schemas.microsoft.com/office/drawing/2014/main" id="{5C7D54C2-EB1F-CE41-9D49-0D325D3DB987}"/>
              </a:ext>
            </a:extLst>
          </p:cNvPr>
          <p:cNvSpPr/>
          <p:nvPr/>
        </p:nvSpPr>
        <p:spPr>
          <a:xfrm>
            <a:off x="2514600" y="6356520"/>
            <a:ext cx="4114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8B8B8B"/>
                </a:solidFill>
                <a:latin typeface="Arial"/>
              </a:rPr>
              <a:t>Center for Advanced Forestry Systems 2021 Meeting</a:t>
            </a:r>
            <a:endParaRPr lang="en-US" sz="1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0876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7C642-5D23-744D-A54F-373E4338A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ndara" panose="020E0502030303020204" pitchFamily="34" charset="0"/>
              </a:rPr>
              <a:t>Variables affecting sweep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D8E351-68AE-DF46-9C6B-9C0A7B4C1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862" y="1275124"/>
            <a:ext cx="3170161" cy="2582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3FB2BC-18D7-FB4E-9D40-5554F6266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572" y="3794454"/>
            <a:ext cx="3048328" cy="30004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482768-3DD7-CF40-9E93-7A6BF9C97D9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26334" y="953003"/>
            <a:ext cx="3280539" cy="32266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A6B0C50-406E-A24C-B17F-1FD0BD63004F}"/>
              </a:ext>
            </a:extLst>
          </p:cNvPr>
          <p:cNvSpPr txBox="1"/>
          <p:nvPr/>
        </p:nvSpPr>
        <p:spPr>
          <a:xfrm>
            <a:off x="675175" y="3672850"/>
            <a:ext cx="267413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January radiation (MJ/ha)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3C41C1-B1EC-524E-8A66-FE71DC0F7241}"/>
              </a:ext>
            </a:extLst>
          </p:cNvPr>
          <p:cNvSpPr txBox="1"/>
          <p:nvPr/>
        </p:nvSpPr>
        <p:spPr>
          <a:xfrm>
            <a:off x="5739155" y="3743270"/>
            <a:ext cx="266771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Useable water (mm/year)</a:t>
            </a:r>
          </a:p>
        </p:txBody>
      </p:sp>
    </p:spTree>
    <p:extLst>
      <p:ext uri="{BB962C8B-B14F-4D97-AF65-F5344CB8AC3E}">
        <p14:creationId xmlns:p14="http://schemas.microsoft.com/office/powerpoint/2010/main" val="3738710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78396-B74F-B64D-A22D-A15CF39D3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andara" panose="020E0502030303020204" pitchFamily="34" charset="0"/>
              </a:rPr>
              <a:t>Variables effecting Forking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5DE888-F396-8D4C-990F-82D0887F3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80" y="1615109"/>
            <a:ext cx="2976203" cy="25703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58353A-672A-574C-8BD4-A35B938D3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9418" y="4185466"/>
            <a:ext cx="2524804" cy="23989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46F84A-C76A-C844-BEFB-6E53E9483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4048" y="1615109"/>
            <a:ext cx="3077873" cy="26915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408DBD-1011-AC41-814D-582757E48E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0183" y="1806879"/>
            <a:ext cx="2820003" cy="22971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C1C337-8D8E-4847-9B40-4552E41362B4}"/>
              </a:ext>
            </a:extLst>
          </p:cNvPr>
          <p:cNvSpPr txBox="1"/>
          <p:nvPr/>
        </p:nvSpPr>
        <p:spPr>
          <a:xfrm>
            <a:off x="721818" y="3877689"/>
            <a:ext cx="203453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June Radiation (MJ/ha)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40C440-A717-E747-B3C8-0983649A1A76}"/>
              </a:ext>
            </a:extLst>
          </p:cNvPr>
          <p:cNvSpPr txBox="1"/>
          <p:nvPr/>
        </p:nvSpPr>
        <p:spPr>
          <a:xfrm>
            <a:off x="3291116" y="3945261"/>
            <a:ext cx="282000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Distance from the coast (100 km)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977838-7CA8-6E46-A26D-9D08A20E20A9}"/>
              </a:ext>
            </a:extLst>
          </p:cNvPr>
          <p:cNvSpPr txBox="1"/>
          <p:nvPr/>
        </p:nvSpPr>
        <p:spPr>
          <a:xfrm>
            <a:off x="6607838" y="3945261"/>
            <a:ext cx="217303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Depth to Water Table (m)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6D64E1C-033C-4B44-9C34-FEF6E890176C}"/>
              </a:ext>
            </a:extLst>
          </p:cNvPr>
          <p:cNvSpPr txBox="1"/>
          <p:nvPr/>
        </p:nvSpPr>
        <p:spPr>
          <a:xfrm>
            <a:off x="6274835" y="4672899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53% deviance explained</a:t>
            </a:r>
          </a:p>
        </p:txBody>
      </p:sp>
      <p:sp>
        <p:nvSpPr>
          <p:cNvPr id="12" name="CustomShape 2">
            <a:extLst>
              <a:ext uri="{FF2B5EF4-FFF2-40B4-BE49-F238E27FC236}">
                <a16:creationId xmlns:a16="http://schemas.microsoft.com/office/drawing/2014/main" id="{33D97592-38F5-9E44-9FBE-4A6F8E9EE93B}"/>
              </a:ext>
            </a:extLst>
          </p:cNvPr>
          <p:cNvSpPr/>
          <p:nvPr/>
        </p:nvSpPr>
        <p:spPr>
          <a:xfrm>
            <a:off x="2514600" y="6356520"/>
            <a:ext cx="4114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8B8B8B"/>
                </a:solidFill>
                <a:latin typeface="Arial"/>
              </a:rPr>
              <a:t>Center for Advanced Forestry Systems 2021 Meeting</a:t>
            </a:r>
            <a:endParaRPr lang="en-US" sz="1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4283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4A746-711D-6E47-9DF1-37DC7A105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Candara" panose="020E0502030303020204" pitchFamily="34" charset="0"/>
              </a:rPr>
              <a:t>Variable affecting </a:t>
            </a:r>
            <a:r>
              <a:rPr lang="en-US" sz="3200" dirty="0" err="1">
                <a:latin typeface="Candara" panose="020E0502030303020204" pitchFamily="34" charset="0"/>
              </a:rPr>
              <a:t>ramicorns</a:t>
            </a:r>
            <a:endParaRPr lang="en-US" sz="3200" dirty="0">
              <a:latin typeface="Candara" panose="020E0502030303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83B8F8-D1F3-024B-91BF-64E32BF317E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3857" y="1002687"/>
            <a:ext cx="4278442" cy="31404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5B358F-9AAD-9442-A47A-4B0513843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3936" y="3890931"/>
            <a:ext cx="2978484" cy="278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D7C4B3-4F5F-C848-AEBF-56C4C0C7850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06387" y="857522"/>
            <a:ext cx="3786264" cy="34308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D621DD-23B8-394C-BC25-14FA09B7621A}"/>
              </a:ext>
            </a:extLst>
          </p:cNvPr>
          <p:cNvSpPr txBox="1"/>
          <p:nvPr/>
        </p:nvSpPr>
        <p:spPr>
          <a:xfrm>
            <a:off x="6022427" y="4641368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57.5% deviance explained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CB5E46-8C04-1C4A-B676-294B4AA8FC5F}"/>
              </a:ext>
            </a:extLst>
          </p:cNvPr>
          <p:cNvSpPr txBox="1"/>
          <p:nvPr/>
        </p:nvSpPr>
        <p:spPr>
          <a:xfrm>
            <a:off x="1481282" y="3835401"/>
            <a:ext cx="1710725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Radiation July (MJ/ha)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4AA924-2567-9E44-8AD2-B7496CD2CA90}"/>
              </a:ext>
            </a:extLst>
          </p:cNvPr>
          <p:cNvSpPr txBox="1"/>
          <p:nvPr/>
        </p:nvSpPr>
        <p:spPr>
          <a:xfrm>
            <a:off x="6474146" y="3866067"/>
            <a:ext cx="1802801" cy="27699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Water Deficit (mm/year)</a:t>
            </a:r>
          </a:p>
        </p:txBody>
      </p:sp>
    </p:spTree>
    <p:extLst>
      <p:ext uri="{BB962C8B-B14F-4D97-AF65-F5344CB8AC3E}">
        <p14:creationId xmlns:p14="http://schemas.microsoft.com/office/powerpoint/2010/main" val="889435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FC615-0501-5347-9CB2-62CE0C5B1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err="1">
                <a:latin typeface="Candara" panose="020E0502030303020204" pitchFamily="34" charset="0"/>
              </a:rPr>
              <a:t>Ramicorn</a:t>
            </a:r>
            <a:r>
              <a:rPr lang="en-US" sz="2400" dirty="0">
                <a:latin typeface="Candara" panose="020E0502030303020204" pitchFamily="34" charset="0"/>
              </a:rPr>
              <a:t> Probability as a function of WD, depth to Water Table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F1D9E1-E141-D24B-9F56-D7C830B4FF8A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3EA5C7-00B5-4646-AFBE-DDEC81835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86910"/>
            <a:ext cx="4059999" cy="37525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9F8A52-BE26-A14E-814C-2CA188FEB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013" y="1809341"/>
            <a:ext cx="1580831" cy="32454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C97970-D132-C946-B1B5-F32968CF88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8969" y="1867338"/>
            <a:ext cx="3241073" cy="3123323"/>
          </a:xfrm>
          <a:prstGeom prst="rect">
            <a:avLst/>
          </a:prstGeom>
        </p:spPr>
      </p:pic>
      <p:sp>
        <p:nvSpPr>
          <p:cNvPr id="7" name="CustomShape 2">
            <a:extLst>
              <a:ext uri="{FF2B5EF4-FFF2-40B4-BE49-F238E27FC236}">
                <a16:creationId xmlns:a16="http://schemas.microsoft.com/office/drawing/2014/main" id="{65397B27-58C5-364A-AC74-E28B6F47409C}"/>
              </a:ext>
            </a:extLst>
          </p:cNvPr>
          <p:cNvSpPr/>
          <p:nvPr/>
        </p:nvSpPr>
        <p:spPr>
          <a:xfrm>
            <a:off x="2514600" y="6356520"/>
            <a:ext cx="4114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8B8B8B"/>
                </a:solidFill>
                <a:latin typeface="Arial"/>
              </a:rPr>
              <a:t>Center for Advanced Forestry Systems 2021 Meeting</a:t>
            </a:r>
            <a:endParaRPr lang="en-US" sz="1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14208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FE6BA-E590-0541-BE3B-AF6AD24ED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ndara" panose="020E0502030303020204" pitchFamily="34" charset="0"/>
              </a:rPr>
              <a:t>Major findings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60ED3-CCC2-5E40-A8C8-0B92DEF59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45" y="1642855"/>
            <a:ext cx="4335236" cy="420370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Candara" panose="020E0502030303020204" pitchFamily="34" charset="0"/>
              </a:rPr>
              <a:t>Environmental variables biometrically linked to a traditional site index equation.</a:t>
            </a:r>
          </a:p>
          <a:p>
            <a:r>
              <a:rPr lang="en-US" sz="2000" dirty="0">
                <a:solidFill>
                  <a:srgbClr val="0070C0"/>
                </a:solidFill>
                <a:latin typeface="Candara" panose="020E0502030303020204" pitchFamily="34" charset="0"/>
              </a:rPr>
              <a:t>Taper equation parameters vary with respect to water deficit.</a:t>
            </a:r>
          </a:p>
          <a:p>
            <a:r>
              <a:rPr lang="en-US" sz="2000" dirty="0">
                <a:solidFill>
                  <a:srgbClr val="0070C0"/>
                </a:solidFill>
                <a:latin typeface="Candara" panose="020E0502030303020204" pitchFamily="34" charset="0"/>
              </a:rPr>
              <a:t>Sweep, </a:t>
            </a:r>
            <a:r>
              <a:rPr lang="en-US" sz="2000" dirty="0" err="1">
                <a:solidFill>
                  <a:srgbClr val="0070C0"/>
                </a:solidFill>
                <a:latin typeface="Candara" panose="020E0502030303020204" pitchFamily="34" charset="0"/>
              </a:rPr>
              <a:t>ramicors</a:t>
            </a:r>
            <a:r>
              <a:rPr lang="en-US" sz="2000" dirty="0">
                <a:solidFill>
                  <a:srgbClr val="0070C0"/>
                </a:solidFill>
                <a:latin typeface="Candara" panose="020E0502030303020204" pitchFamily="34" charset="0"/>
              </a:rPr>
              <a:t> and forking related to environmental variables Water Deficit, Useable water and Radiation in January or July. </a:t>
            </a:r>
          </a:p>
          <a:p>
            <a:r>
              <a:rPr lang="en-US" sz="2000" dirty="0">
                <a:solidFill>
                  <a:srgbClr val="0070C0"/>
                </a:solidFill>
                <a:latin typeface="Candara" panose="020E0502030303020204" pitchFamily="34" charset="0"/>
              </a:rPr>
              <a:t>Probability of Sweep had a 98% deviance explained.</a:t>
            </a:r>
          </a:p>
          <a:p>
            <a:r>
              <a:rPr lang="en-US" sz="2000" dirty="0">
                <a:solidFill>
                  <a:srgbClr val="0070C0"/>
                </a:solidFill>
                <a:latin typeface="Candara" panose="020E0502030303020204" pitchFamily="34" charset="0"/>
              </a:rPr>
              <a:t>Probability of </a:t>
            </a:r>
            <a:r>
              <a:rPr lang="en-US" sz="2000" dirty="0" err="1">
                <a:solidFill>
                  <a:srgbClr val="0070C0"/>
                </a:solidFill>
                <a:latin typeface="Candara" panose="020E0502030303020204" pitchFamily="34" charset="0"/>
              </a:rPr>
              <a:t>ramicorns</a:t>
            </a:r>
            <a:r>
              <a:rPr lang="en-US" sz="2000" dirty="0">
                <a:solidFill>
                  <a:srgbClr val="0070C0"/>
                </a:solidFill>
                <a:latin typeface="Candara" panose="020E0502030303020204" pitchFamily="34" charset="0"/>
              </a:rPr>
              <a:t> and forking ~ 50% explained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0B4DD440-3154-D745-8465-F15A305AEF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68535" y="2182480"/>
            <a:ext cx="3257550" cy="2443163"/>
          </a:xfrm>
          <a:prstGeom prst="rect">
            <a:avLst/>
          </a:prstGeom>
        </p:spPr>
      </p:pic>
      <p:sp>
        <p:nvSpPr>
          <p:cNvPr id="6" name="CustomShape 2">
            <a:extLst>
              <a:ext uri="{FF2B5EF4-FFF2-40B4-BE49-F238E27FC236}">
                <a16:creationId xmlns:a16="http://schemas.microsoft.com/office/drawing/2014/main" id="{858E3034-104F-6049-9E1F-77D457B406E7}"/>
              </a:ext>
            </a:extLst>
          </p:cNvPr>
          <p:cNvSpPr/>
          <p:nvPr/>
        </p:nvSpPr>
        <p:spPr>
          <a:xfrm>
            <a:off x="2514600" y="6356520"/>
            <a:ext cx="4114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8B8B8B"/>
                </a:solidFill>
                <a:latin typeface="Arial"/>
              </a:rPr>
              <a:t>Center for Advanced Forestry Systems 2021 Meeting</a:t>
            </a:r>
            <a:endParaRPr lang="en-US" sz="1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8451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extShape 1"/>
          <p:cNvSpPr txBox="1"/>
          <p:nvPr/>
        </p:nvSpPr>
        <p:spPr>
          <a:xfrm>
            <a:off x="457200" y="685800"/>
            <a:ext cx="8229240" cy="685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 sz="3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6D0FB0-6273-134D-8A20-C5B34C21F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Acknowledgements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8A2C42-46B1-3444-A024-A18F6EB27337}"/>
              </a:ext>
            </a:extLst>
          </p:cNvPr>
          <p:cNvSpPr txBox="1"/>
          <p:nvPr/>
        </p:nvSpPr>
        <p:spPr>
          <a:xfrm>
            <a:off x="1783583" y="1371240"/>
            <a:ext cx="5241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Candara" panose="020E0502030303020204" pitchFamily="34" charset="0"/>
              </a:rPr>
              <a:t>The PMRC and the WQC at the University of Georgia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881845-CCB6-594F-8361-43631BFF6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20" y="1740572"/>
            <a:ext cx="69596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384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457200" y="685800"/>
            <a:ext cx="8228880" cy="68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2"/>
          <p:cNvSpPr/>
          <p:nvPr/>
        </p:nvSpPr>
        <p:spPr>
          <a:xfrm>
            <a:off x="2514600" y="6356520"/>
            <a:ext cx="4114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8B8B8B"/>
                </a:solidFill>
                <a:latin typeface="Arial"/>
              </a:rPr>
              <a:t>Center for Advanced Forestry Systems 2021 Meeting</a:t>
            </a:r>
            <a:endParaRPr lang="en-US" sz="1200" b="0" strike="noStrike" spc="-1" dirty="0">
              <a:latin typeface="Arial"/>
            </a:endParaRPr>
          </a:p>
        </p:txBody>
      </p:sp>
      <p:sp>
        <p:nvSpPr>
          <p:cNvPr id="93" name="CustomShape 3"/>
          <p:cNvSpPr/>
          <p:nvPr/>
        </p:nvSpPr>
        <p:spPr>
          <a:xfrm>
            <a:off x="457200" y="1371600"/>
            <a:ext cx="8228880" cy="472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" name="CustomShape 4"/>
          <p:cNvSpPr/>
          <p:nvPr/>
        </p:nvSpPr>
        <p:spPr>
          <a:xfrm>
            <a:off x="5787720" y="182520"/>
            <a:ext cx="278064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Justification</a:t>
            </a:r>
            <a:endParaRPr lang="en-US" sz="1800" b="1" strike="noStrike" spc="-1">
              <a:latin typeface="Arial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032BA8-6C85-9646-B3B8-55430BA879A5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2290439" y="858240"/>
            <a:ext cx="6729274" cy="472356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andara" panose="020E0502030303020204" pitchFamily="34" charset="0"/>
              </a:rPr>
              <a:t>Stem quality is an important trait but is subjectively measured.</a:t>
            </a:r>
          </a:p>
          <a:p>
            <a:endParaRPr lang="en-US" sz="2400" dirty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Candara" panose="020E0502030303020204" pitchFamily="34" charset="0"/>
              </a:rPr>
              <a:t>Stem quality influenced by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Candara" panose="020E0502030303020204" pitchFamily="34" charset="0"/>
              </a:rPr>
              <a:t>Soil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Candara" panose="020E0502030303020204" pitchFamily="34" charset="0"/>
              </a:rPr>
              <a:t>Climate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Candara" panose="020E0502030303020204" pitchFamily="34" charset="0"/>
              </a:rPr>
              <a:t>Stand productivity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Candara" panose="020E0502030303020204" pitchFamily="34" charset="0"/>
              </a:rPr>
              <a:t>Genetics</a:t>
            </a:r>
          </a:p>
          <a:p>
            <a:endParaRPr lang="en-US" sz="2400" dirty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Candara" panose="020E0502030303020204" pitchFamily="34" charset="0"/>
              </a:rPr>
              <a:t>Inventory with full tree scanning using LiDAR might be able to accurately measure form, therefore improving information on a stand, and in the long run not increase inventory costs.</a:t>
            </a:r>
          </a:p>
          <a:p>
            <a:endParaRPr lang="en-US" sz="2400" dirty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6A5494-250F-49C1-9B0B-8488D0CA58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64" b="26363"/>
          <a:stretch/>
        </p:blipFill>
        <p:spPr>
          <a:xfrm rot="5400000">
            <a:off x="-1915228" y="1915227"/>
            <a:ext cx="5934464" cy="2104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CustomShape 1"/>
          <p:cNvSpPr/>
          <p:nvPr/>
        </p:nvSpPr>
        <p:spPr>
          <a:xfrm>
            <a:off x="457200" y="685800"/>
            <a:ext cx="8228880" cy="68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" name="CustomShape 2"/>
          <p:cNvSpPr/>
          <p:nvPr/>
        </p:nvSpPr>
        <p:spPr>
          <a:xfrm>
            <a:off x="2514600" y="6356520"/>
            <a:ext cx="4114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8B8B8B"/>
                </a:solidFill>
                <a:latin typeface="Arial"/>
              </a:rPr>
              <a:t>Center for Advanced Forestry Systems 2021 Meeting</a:t>
            </a:r>
            <a:endParaRPr lang="en-US" sz="1200" b="0" strike="noStrike" spc="-1" dirty="0">
              <a:latin typeface="Arial"/>
            </a:endParaRPr>
          </a:p>
        </p:txBody>
      </p:sp>
      <p:sp>
        <p:nvSpPr>
          <p:cNvPr id="97" name="CustomShape 3"/>
          <p:cNvSpPr/>
          <p:nvPr/>
        </p:nvSpPr>
        <p:spPr>
          <a:xfrm>
            <a:off x="457200" y="1371600"/>
            <a:ext cx="8228880" cy="472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" name="CustomShape 4"/>
          <p:cNvSpPr/>
          <p:nvPr/>
        </p:nvSpPr>
        <p:spPr>
          <a:xfrm>
            <a:off x="5787720" y="182520"/>
            <a:ext cx="278064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Hypotheses or Objectives</a:t>
            </a:r>
            <a:endParaRPr lang="en-US" sz="1800" b="1" strike="noStrike" spc="-1">
              <a:latin typeface="Arial"/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67BABF0B-9155-9143-9570-78BEF02C9C29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7200" y="762840"/>
            <a:ext cx="8229240" cy="48186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Candara" panose="020E0502030303020204" pitchFamily="34" charset="0"/>
              </a:rPr>
              <a:t>Tree size and form are primarily related to biophysical variables.</a:t>
            </a:r>
          </a:p>
          <a:p>
            <a:endParaRPr lang="en-US" dirty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Candara" panose="020E0502030303020204" pitchFamily="34" charset="0"/>
              </a:rPr>
              <a:t>Quantify stem form using LiDAR</a:t>
            </a:r>
          </a:p>
          <a:p>
            <a:endParaRPr lang="en-US" dirty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Candara" panose="020E0502030303020204" pitchFamily="34" charset="0"/>
              </a:rPr>
              <a:t>Develop equations that relate tree size and form with biophysical variables (soil physical properties, environment proxies for water balance)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ustomShape 1"/>
          <p:cNvSpPr/>
          <p:nvPr/>
        </p:nvSpPr>
        <p:spPr>
          <a:xfrm>
            <a:off x="457200" y="685800"/>
            <a:ext cx="8228880" cy="68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CustomShape 2"/>
          <p:cNvSpPr/>
          <p:nvPr/>
        </p:nvSpPr>
        <p:spPr>
          <a:xfrm>
            <a:off x="2514600" y="6356520"/>
            <a:ext cx="4114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8B8B8B"/>
                </a:solidFill>
                <a:latin typeface="Arial"/>
              </a:rPr>
              <a:t>Center for Advanced Forestry Systems 2021 Meeting</a:t>
            </a:r>
            <a:endParaRPr lang="en-US" sz="1200" b="0" strike="noStrike" spc="-1" dirty="0">
              <a:latin typeface="Arial"/>
            </a:endParaRPr>
          </a:p>
        </p:txBody>
      </p:sp>
      <p:sp>
        <p:nvSpPr>
          <p:cNvPr id="102" name="CustomShape 4"/>
          <p:cNvSpPr/>
          <p:nvPr/>
        </p:nvSpPr>
        <p:spPr>
          <a:xfrm>
            <a:off x="6540840" y="182520"/>
            <a:ext cx="203076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Methods</a:t>
            </a:r>
            <a:endParaRPr lang="en-US" sz="1800" b="1" strike="noStrike" spc="-1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323BAC-5705-F442-A674-B6FD90FDEAC4}"/>
              </a:ext>
            </a:extLst>
          </p:cNvPr>
          <p:cNvSpPr txBox="1"/>
          <p:nvPr/>
        </p:nvSpPr>
        <p:spPr>
          <a:xfrm>
            <a:off x="439400" y="768446"/>
            <a:ext cx="330090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GLS</a:t>
            </a:r>
          </a:p>
          <a:p>
            <a:pPr algn="ctr"/>
            <a:r>
              <a:rPr lang="en-US" dirty="0"/>
              <a:t>(ground-based laser scanning)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D1DB1F-B1C5-7B4A-A010-69DFD21B082E}"/>
              </a:ext>
            </a:extLst>
          </p:cNvPr>
          <p:cNvSpPr txBox="1"/>
          <p:nvPr/>
        </p:nvSpPr>
        <p:spPr>
          <a:xfrm>
            <a:off x="439400" y="1737942"/>
            <a:ext cx="330090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Traditional Stem Taper</a:t>
            </a:r>
          </a:p>
          <a:p>
            <a:pPr algn="ctr"/>
            <a:r>
              <a:rPr lang="en-US" dirty="0"/>
              <a:t>Sampling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E6FF9C-C951-6C46-B6BC-8E3E27271B34}"/>
              </a:ext>
            </a:extLst>
          </p:cNvPr>
          <p:cNvSpPr txBox="1"/>
          <p:nvPr/>
        </p:nvSpPr>
        <p:spPr>
          <a:xfrm>
            <a:off x="4954442" y="1233984"/>
            <a:ext cx="2721789" cy="646331"/>
          </a:xfrm>
          <a:prstGeom prst="rect">
            <a:avLst/>
          </a:prstGeom>
          <a:solidFill>
            <a:srgbClr val="00B0F0">
              <a:alpha val="23000"/>
            </a:srgb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Diameter and Branch density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32F8A9-BC1A-5348-941F-7840239FFFC1}"/>
              </a:ext>
            </a:extLst>
          </p:cNvPr>
          <p:cNvSpPr txBox="1"/>
          <p:nvPr/>
        </p:nvSpPr>
        <p:spPr>
          <a:xfrm>
            <a:off x="1079288" y="3075615"/>
            <a:ext cx="1719445" cy="369332"/>
          </a:xfrm>
          <a:prstGeom prst="rect">
            <a:avLst/>
          </a:prstGeom>
          <a:solidFill>
            <a:srgbClr val="00B0F0">
              <a:alpha val="20784"/>
            </a:srgbClr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Estimate Taper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FA377B-A43B-D94F-A384-0DAD9D05879B}"/>
              </a:ext>
            </a:extLst>
          </p:cNvPr>
          <p:cNvSpPr txBox="1"/>
          <p:nvPr/>
        </p:nvSpPr>
        <p:spPr>
          <a:xfrm>
            <a:off x="2491070" y="3893304"/>
            <a:ext cx="327220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Biophysical Variables</a:t>
            </a:r>
          </a:p>
        </p:txBody>
      </p: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BE6A4635-2563-4847-AE9D-304DD37CE975}"/>
              </a:ext>
            </a:extLst>
          </p:cNvPr>
          <p:cNvCxnSpPr>
            <a:stCxn id="3" idx="3"/>
            <a:endCxn id="8" idx="1"/>
          </p:cNvCxnSpPr>
          <p:nvPr/>
        </p:nvCxnSpPr>
        <p:spPr>
          <a:xfrm flipV="1">
            <a:off x="3740304" y="1557150"/>
            <a:ext cx="1214138" cy="50395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FDB1C841-7E25-E041-9879-077CA17488A3}"/>
              </a:ext>
            </a:extLst>
          </p:cNvPr>
          <p:cNvCxnSpPr>
            <a:stCxn id="2" idx="3"/>
            <a:endCxn id="8" idx="1"/>
          </p:cNvCxnSpPr>
          <p:nvPr/>
        </p:nvCxnSpPr>
        <p:spPr>
          <a:xfrm>
            <a:off x="3740304" y="1091612"/>
            <a:ext cx="1214138" cy="46553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5B6E4DB-8C20-1340-8AF1-05866049DFB3}"/>
              </a:ext>
            </a:extLst>
          </p:cNvPr>
          <p:cNvSpPr txBox="1"/>
          <p:nvPr/>
        </p:nvSpPr>
        <p:spPr>
          <a:xfrm>
            <a:off x="5287933" y="3067336"/>
            <a:ext cx="2505814" cy="369332"/>
          </a:xfrm>
          <a:prstGeom prst="rect">
            <a:avLst/>
          </a:prstGeom>
          <a:solidFill>
            <a:srgbClr val="00B0F0">
              <a:alpha val="20784"/>
            </a:srgbClr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Estimate Branch Index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76B82A-15BB-A044-B619-02133F9DFB95}"/>
              </a:ext>
            </a:extLst>
          </p:cNvPr>
          <p:cNvSpPr txBox="1"/>
          <p:nvPr/>
        </p:nvSpPr>
        <p:spPr>
          <a:xfrm>
            <a:off x="3136328" y="3067336"/>
            <a:ext cx="1851789" cy="369332"/>
          </a:xfrm>
          <a:prstGeom prst="rect">
            <a:avLst/>
          </a:prstGeom>
          <a:solidFill>
            <a:srgbClr val="00B0F0">
              <a:alpha val="20784"/>
            </a:srgbClr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Estimate Sweep</a:t>
            </a:r>
          </a:p>
        </p:txBody>
      </p: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B99EAE47-C4C5-AA4B-A331-A53D634FECD8}"/>
              </a:ext>
            </a:extLst>
          </p:cNvPr>
          <p:cNvCxnSpPr>
            <a:stCxn id="8" idx="2"/>
            <a:endCxn id="4" idx="0"/>
          </p:cNvCxnSpPr>
          <p:nvPr/>
        </p:nvCxnSpPr>
        <p:spPr>
          <a:xfrm rot="5400000">
            <a:off x="3529524" y="289802"/>
            <a:ext cx="1195300" cy="437632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A09BE194-96A9-804F-8D71-3E9F2D17F4D6}"/>
              </a:ext>
            </a:extLst>
          </p:cNvPr>
          <p:cNvCxnSpPr>
            <a:stCxn id="8" idx="2"/>
            <a:endCxn id="16" idx="0"/>
          </p:cNvCxnSpPr>
          <p:nvPr/>
        </p:nvCxnSpPr>
        <p:spPr>
          <a:xfrm rot="5400000">
            <a:off x="4595270" y="1347268"/>
            <a:ext cx="1187021" cy="225311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F82AF32B-C466-DF41-8ACE-629EE37ECA7F}"/>
              </a:ext>
            </a:extLst>
          </p:cNvPr>
          <p:cNvCxnSpPr>
            <a:stCxn id="8" idx="2"/>
            <a:endCxn id="15" idx="0"/>
          </p:cNvCxnSpPr>
          <p:nvPr/>
        </p:nvCxnSpPr>
        <p:spPr>
          <a:xfrm rot="16200000" flipH="1">
            <a:off x="5834578" y="2361073"/>
            <a:ext cx="1187021" cy="22550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6FBF0E6-1C5F-8843-A857-2CD816A419EC}"/>
              </a:ext>
            </a:extLst>
          </p:cNvPr>
          <p:cNvSpPr txBox="1"/>
          <p:nvPr/>
        </p:nvSpPr>
        <p:spPr>
          <a:xfrm>
            <a:off x="2775471" y="4903937"/>
            <a:ext cx="1527085" cy="369332"/>
          </a:xfrm>
          <a:prstGeom prst="rect">
            <a:avLst/>
          </a:prstGeom>
          <a:solidFill>
            <a:srgbClr val="00B0F0">
              <a:alpha val="20784"/>
            </a:srgbClr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Spatial Taper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DE7FD1-7C63-CA41-B29A-846671C993A4}"/>
              </a:ext>
            </a:extLst>
          </p:cNvPr>
          <p:cNvSpPr txBox="1"/>
          <p:nvPr/>
        </p:nvSpPr>
        <p:spPr>
          <a:xfrm>
            <a:off x="4952102" y="4894564"/>
            <a:ext cx="1659429" cy="369332"/>
          </a:xfrm>
          <a:prstGeom prst="rect">
            <a:avLst/>
          </a:prstGeom>
          <a:solidFill>
            <a:srgbClr val="00B0F0">
              <a:alpha val="20784"/>
            </a:srgbClr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Spatial Sweep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6F0418-3FBF-C54D-9325-675D05FA556B}"/>
              </a:ext>
            </a:extLst>
          </p:cNvPr>
          <p:cNvSpPr txBox="1"/>
          <p:nvPr/>
        </p:nvSpPr>
        <p:spPr>
          <a:xfrm>
            <a:off x="6703232" y="4898624"/>
            <a:ext cx="2300630" cy="369332"/>
          </a:xfrm>
          <a:prstGeom prst="rect">
            <a:avLst/>
          </a:prstGeom>
          <a:solidFill>
            <a:srgbClr val="00B0F0">
              <a:alpha val="20784"/>
            </a:srgbClr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Spatial Branch index</a:t>
            </a:r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E6F2F519-AA76-6B49-A0E7-BE619B5766AC}"/>
              </a:ext>
            </a:extLst>
          </p:cNvPr>
          <p:cNvCxnSpPr>
            <a:stCxn id="5" idx="2"/>
            <a:endCxn id="23" idx="0"/>
          </p:cNvCxnSpPr>
          <p:nvPr/>
        </p:nvCxnSpPr>
        <p:spPr>
          <a:xfrm rot="5400000">
            <a:off x="3512444" y="4289206"/>
            <a:ext cx="641301" cy="58816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D621E15E-31E9-4146-BD63-E64C70BC43BA}"/>
              </a:ext>
            </a:extLst>
          </p:cNvPr>
          <p:cNvCxnSpPr>
            <a:stCxn id="5" idx="2"/>
            <a:endCxn id="24" idx="0"/>
          </p:cNvCxnSpPr>
          <p:nvPr/>
        </p:nvCxnSpPr>
        <p:spPr>
          <a:xfrm rot="16200000" flipH="1">
            <a:off x="4638531" y="3751278"/>
            <a:ext cx="631928" cy="165464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7E3A0983-DF0A-FF46-ABA7-1501C6B2CD60}"/>
              </a:ext>
            </a:extLst>
          </p:cNvPr>
          <p:cNvCxnSpPr>
            <a:stCxn id="5" idx="2"/>
            <a:endCxn id="25" idx="0"/>
          </p:cNvCxnSpPr>
          <p:nvPr/>
        </p:nvCxnSpPr>
        <p:spPr>
          <a:xfrm rot="16200000" flipH="1">
            <a:off x="5672366" y="2717443"/>
            <a:ext cx="635988" cy="372637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C4732CD6-478F-EE46-A7F7-5E63CBAD36B9}"/>
              </a:ext>
            </a:extLst>
          </p:cNvPr>
          <p:cNvCxnSpPr>
            <a:stCxn id="4" idx="2"/>
            <a:endCxn id="5" idx="0"/>
          </p:cNvCxnSpPr>
          <p:nvPr/>
        </p:nvCxnSpPr>
        <p:spPr>
          <a:xfrm rot="16200000" flipH="1">
            <a:off x="2808914" y="2575043"/>
            <a:ext cx="448357" cy="218816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>
            <a:extLst>
              <a:ext uri="{FF2B5EF4-FFF2-40B4-BE49-F238E27FC236}">
                <a16:creationId xmlns:a16="http://schemas.microsoft.com/office/drawing/2014/main" id="{D7140401-5516-F641-98CE-26F0692EDF64}"/>
              </a:ext>
            </a:extLst>
          </p:cNvPr>
          <p:cNvCxnSpPr>
            <a:stCxn id="15" idx="2"/>
            <a:endCxn id="5" idx="0"/>
          </p:cNvCxnSpPr>
          <p:nvPr/>
        </p:nvCxnSpPr>
        <p:spPr>
          <a:xfrm rot="5400000">
            <a:off x="5105689" y="2458153"/>
            <a:ext cx="456636" cy="241366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>
            <a:extLst>
              <a:ext uri="{FF2B5EF4-FFF2-40B4-BE49-F238E27FC236}">
                <a16:creationId xmlns:a16="http://schemas.microsoft.com/office/drawing/2014/main" id="{08E35B34-2FBE-B049-B10A-5F75FA58DDEA}"/>
              </a:ext>
            </a:extLst>
          </p:cNvPr>
          <p:cNvCxnSpPr>
            <a:stCxn id="16" idx="2"/>
            <a:endCxn id="5" idx="0"/>
          </p:cNvCxnSpPr>
          <p:nvPr/>
        </p:nvCxnSpPr>
        <p:spPr>
          <a:xfrm rot="16200000" flipH="1">
            <a:off x="3866380" y="3632510"/>
            <a:ext cx="456636" cy="6495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BB73823F-E7F3-0945-BB57-1A7843ECAB26}"/>
              </a:ext>
            </a:extLst>
          </p:cNvPr>
          <p:cNvSpPr txBox="1"/>
          <p:nvPr/>
        </p:nvSpPr>
        <p:spPr>
          <a:xfrm>
            <a:off x="273051" y="4903937"/>
            <a:ext cx="2146742" cy="369332"/>
          </a:xfrm>
          <a:prstGeom prst="rect">
            <a:avLst/>
          </a:prstGeom>
          <a:solidFill>
            <a:srgbClr val="00B0F0">
              <a:alpha val="20784"/>
            </a:srgbClr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Spatial Productivity</a:t>
            </a:r>
          </a:p>
        </p:txBody>
      </p:sp>
      <p:cxnSp>
        <p:nvCxnSpPr>
          <p:cNvPr id="44" name="Elbow Connector 43">
            <a:extLst>
              <a:ext uri="{FF2B5EF4-FFF2-40B4-BE49-F238E27FC236}">
                <a16:creationId xmlns:a16="http://schemas.microsoft.com/office/drawing/2014/main" id="{594A5B37-60D3-FD40-A240-22579550308E}"/>
              </a:ext>
            </a:extLst>
          </p:cNvPr>
          <p:cNvCxnSpPr>
            <a:stCxn id="5" idx="2"/>
            <a:endCxn id="47" idx="0"/>
          </p:cNvCxnSpPr>
          <p:nvPr/>
        </p:nvCxnSpPr>
        <p:spPr>
          <a:xfrm rot="5400000">
            <a:off x="2416148" y="3192910"/>
            <a:ext cx="641301" cy="278075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ustomShape 2"/>
          <p:cNvSpPr/>
          <p:nvPr/>
        </p:nvSpPr>
        <p:spPr>
          <a:xfrm>
            <a:off x="2514600" y="6356520"/>
            <a:ext cx="4114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 dirty="0">
                <a:solidFill>
                  <a:srgbClr val="8B8B8B"/>
                </a:solidFill>
                <a:latin typeface="Arial"/>
              </a:rPr>
              <a:t>Center for Advanced Forestry Systems 2021 Meeting</a:t>
            </a:r>
            <a:endParaRPr lang="en-US" sz="1200" b="0" strike="noStrike" spc="-1" dirty="0">
              <a:latin typeface="Arial"/>
            </a:endParaRPr>
          </a:p>
        </p:txBody>
      </p:sp>
      <p:sp>
        <p:nvSpPr>
          <p:cNvPr id="102" name="CustomShape 4"/>
          <p:cNvSpPr/>
          <p:nvPr/>
        </p:nvSpPr>
        <p:spPr>
          <a:xfrm>
            <a:off x="6540840" y="182520"/>
            <a:ext cx="203076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Methods</a:t>
            </a:r>
            <a:endParaRPr lang="en-US" sz="1800" b="1" strike="noStrike" spc="-1"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FA377B-A43B-D94F-A384-0DAD9D05879B}"/>
              </a:ext>
            </a:extLst>
          </p:cNvPr>
          <p:cNvSpPr txBox="1"/>
          <p:nvPr/>
        </p:nvSpPr>
        <p:spPr>
          <a:xfrm>
            <a:off x="2295127" y="453419"/>
            <a:ext cx="327220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Biophysical Variables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FBF0E6-1C5F-8843-A857-2CD816A419EC}"/>
              </a:ext>
            </a:extLst>
          </p:cNvPr>
          <p:cNvSpPr txBox="1"/>
          <p:nvPr/>
        </p:nvSpPr>
        <p:spPr>
          <a:xfrm>
            <a:off x="958501" y="1078833"/>
            <a:ext cx="1527085" cy="369332"/>
          </a:xfrm>
          <a:prstGeom prst="rect">
            <a:avLst/>
          </a:prstGeom>
          <a:solidFill>
            <a:srgbClr val="00B0F0">
              <a:alpha val="20784"/>
            </a:srgbClr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Spatial Taper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DE7FD1-7C63-CA41-B29A-846671C993A4}"/>
              </a:ext>
            </a:extLst>
          </p:cNvPr>
          <p:cNvSpPr txBox="1"/>
          <p:nvPr/>
        </p:nvSpPr>
        <p:spPr>
          <a:xfrm>
            <a:off x="2765149" y="1078833"/>
            <a:ext cx="1659429" cy="369332"/>
          </a:xfrm>
          <a:prstGeom prst="rect">
            <a:avLst/>
          </a:prstGeom>
          <a:solidFill>
            <a:srgbClr val="00B0F0">
              <a:alpha val="20784"/>
            </a:srgbClr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Spatial Sweep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6F0418-3FBF-C54D-9325-675D05FA556B}"/>
              </a:ext>
            </a:extLst>
          </p:cNvPr>
          <p:cNvSpPr txBox="1"/>
          <p:nvPr/>
        </p:nvSpPr>
        <p:spPr>
          <a:xfrm>
            <a:off x="4623058" y="1073982"/>
            <a:ext cx="1723550" cy="369332"/>
          </a:xfrm>
          <a:prstGeom prst="rect">
            <a:avLst/>
          </a:prstGeom>
          <a:solidFill>
            <a:srgbClr val="00B0F0">
              <a:alpha val="20784"/>
            </a:srgbClr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Spatial Forking</a:t>
            </a:r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E6F2F519-AA76-6B49-A0E7-BE619B5766AC}"/>
              </a:ext>
            </a:extLst>
          </p:cNvPr>
          <p:cNvCxnSpPr>
            <a:stCxn id="5" idx="2"/>
            <a:endCxn id="23" idx="0"/>
          </p:cNvCxnSpPr>
          <p:nvPr/>
        </p:nvCxnSpPr>
        <p:spPr>
          <a:xfrm rot="5400000">
            <a:off x="2698597" y="-153801"/>
            <a:ext cx="256082" cy="220918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D621E15E-31E9-4146-BD63-E64C70BC43BA}"/>
              </a:ext>
            </a:extLst>
          </p:cNvPr>
          <p:cNvCxnSpPr>
            <a:stCxn id="5" idx="2"/>
            <a:endCxn id="24" idx="0"/>
          </p:cNvCxnSpPr>
          <p:nvPr/>
        </p:nvCxnSpPr>
        <p:spPr>
          <a:xfrm rot="5400000">
            <a:off x="3635007" y="782609"/>
            <a:ext cx="256082" cy="33636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7E3A0983-DF0A-FF46-ABA7-1501C6B2CD60}"/>
              </a:ext>
            </a:extLst>
          </p:cNvPr>
          <p:cNvCxnSpPr>
            <a:stCxn id="5" idx="2"/>
            <a:endCxn id="25" idx="0"/>
          </p:cNvCxnSpPr>
          <p:nvPr/>
        </p:nvCxnSpPr>
        <p:spPr>
          <a:xfrm rot="16200000" flipH="1">
            <a:off x="4582417" y="171565"/>
            <a:ext cx="251231" cy="1553602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4306F44B-BC81-114B-89B6-7818ADB30245}"/>
              </a:ext>
            </a:extLst>
          </p:cNvPr>
          <p:cNvGrpSpPr/>
          <p:nvPr/>
        </p:nvGrpSpPr>
        <p:grpSpPr>
          <a:xfrm>
            <a:off x="121406" y="2052858"/>
            <a:ext cx="4114080" cy="3537150"/>
            <a:chOff x="3074181" y="865682"/>
            <a:chExt cx="6089782" cy="514350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1F1BC4C-76F9-E841-BDB9-A0A83734B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74181" y="865682"/>
              <a:ext cx="6089782" cy="51435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1218D5C-A1F4-8D48-8257-11A2B699EB55}"/>
                </a:ext>
              </a:extLst>
            </p:cNvPr>
            <p:cNvSpPr txBox="1"/>
            <p:nvPr/>
          </p:nvSpPr>
          <p:spPr>
            <a:xfrm rot="17197561">
              <a:off x="6907706" y="3486738"/>
              <a:ext cx="1857343" cy="956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schemeClr val="bg1"/>
                    </a:outerShdw>
                  </a:effectLst>
                  <a:latin typeface="Candara" charset="0"/>
                  <a:ea typeface="Candara" charset="0"/>
                  <a:cs typeface="Candara" charset="0"/>
                </a:rPr>
                <a:t>Water Deficit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5B29FDE-9273-B942-A3CD-74EE706922EB}"/>
                </a:ext>
              </a:extLst>
            </p:cNvPr>
            <p:cNvSpPr txBox="1"/>
            <p:nvPr/>
          </p:nvSpPr>
          <p:spPr>
            <a:xfrm rot="17161495">
              <a:off x="5326826" y="2389008"/>
              <a:ext cx="1910122" cy="956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>
                  <a:latin typeface="Candara" charset="0"/>
                  <a:ea typeface="Candara" charset="0"/>
                  <a:cs typeface="Candara" charset="0"/>
                </a:defRPr>
              </a:lvl1pPr>
            </a:lstStyle>
            <a:p>
              <a:r>
                <a:rPr lang="en-US" sz="1800" b="1" dirty="0">
                  <a:effectLst>
                    <a:outerShdw blurRad="50800" dist="38100" dir="2700000" algn="tl" rotWithShape="0">
                      <a:schemeClr val="bg1"/>
                    </a:outerShdw>
                  </a:effectLst>
                </a:rPr>
                <a:t>Excess Water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841C67A-07BC-034D-9564-4A56D903DABF}"/>
                </a:ext>
              </a:extLst>
            </p:cNvPr>
            <p:cNvSpPr txBox="1"/>
            <p:nvPr/>
          </p:nvSpPr>
          <p:spPr>
            <a:xfrm>
              <a:off x="4876776" y="4714875"/>
              <a:ext cx="1857343" cy="939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Candara" charset="0"/>
                  <a:ea typeface="Candara" charset="0"/>
                  <a:cs typeface="Candara" charset="0"/>
                </a:rPr>
                <a:t>Useable water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5AA7817B-980F-B14D-97DE-125AC6560B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1937" y="4069386"/>
            <a:ext cx="4177979" cy="238809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4B8215B-0A13-8D44-BBDA-030630E336D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1936" y="1724427"/>
            <a:ext cx="4177979" cy="22186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CC9FB5-0291-5A4E-83B4-1BB66470DCB3}"/>
              </a:ext>
            </a:extLst>
          </p:cNvPr>
          <p:cNvSpPr txBox="1"/>
          <p:nvPr/>
        </p:nvSpPr>
        <p:spPr>
          <a:xfrm>
            <a:off x="6072255" y="1608718"/>
            <a:ext cx="149694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Water Deficit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411C190-67D2-134C-93B6-3CD2006ACD7D}"/>
              </a:ext>
            </a:extLst>
          </p:cNvPr>
          <p:cNvSpPr txBox="1"/>
          <p:nvPr/>
        </p:nvSpPr>
        <p:spPr>
          <a:xfrm>
            <a:off x="6082451" y="3943055"/>
            <a:ext cx="159954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Excess Water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43681AF-226A-ED49-B944-C5149EADCAF2}"/>
              </a:ext>
            </a:extLst>
          </p:cNvPr>
          <p:cNvSpPr txBox="1"/>
          <p:nvPr/>
        </p:nvSpPr>
        <p:spPr>
          <a:xfrm>
            <a:off x="6457591" y="1058184"/>
            <a:ext cx="1928733" cy="369332"/>
          </a:xfrm>
          <a:prstGeom prst="rect">
            <a:avLst/>
          </a:prstGeom>
          <a:solidFill>
            <a:srgbClr val="00B0F0">
              <a:alpha val="20784"/>
            </a:srgbClr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Spatial </a:t>
            </a:r>
            <a:r>
              <a:rPr lang="en-US" dirty="0" err="1"/>
              <a:t>Ramicors</a:t>
            </a:r>
            <a:endParaRPr lang="en-US" dirty="0"/>
          </a:p>
        </p:txBody>
      </p:sp>
      <p:cxnSp>
        <p:nvCxnSpPr>
          <p:cNvPr id="36" name="Elbow Connector 35">
            <a:extLst>
              <a:ext uri="{FF2B5EF4-FFF2-40B4-BE49-F238E27FC236}">
                <a16:creationId xmlns:a16="http://schemas.microsoft.com/office/drawing/2014/main" id="{2F754D5D-7853-134F-A514-8E343265EB62}"/>
              </a:ext>
            </a:extLst>
          </p:cNvPr>
          <p:cNvCxnSpPr>
            <a:cxnSpLocks/>
            <a:stCxn id="5" idx="2"/>
            <a:endCxn id="35" idx="0"/>
          </p:cNvCxnSpPr>
          <p:nvPr/>
        </p:nvCxnSpPr>
        <p:spPr>
          <a:xfrm rot="16200000" flipH="1">
            <a:off x="5558878" y="-804897"/>
            <a:ext cx="235433" cy="349072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848883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A791D2-DBC1-4713-B977-9ED595CEB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03" y="1164026"/>
            <a:ext cx="3155394" cy="45077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EB6DC1-0989-4F1C-A9A1-05DB47C0D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6323" y="1164027"/>
            <a:ext cx="2471738" cy="45077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9E803E-44D6-40FB-8DD4-B03EEFC38F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387" y="1164026"/>
            <a:ext cx="2872650" cy="452994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819D8A1-4DFB-4441-A509-37B6B9BEF478}"/>
              </a:ext>
            </a:extLst>
          </p:cNvPr>
          <p:cNvSpPr txBox="1">
            <a:spLocks/>
          </p:cNvSpPr>
          <p:nvPr/>
        </p:nvSpPr>
        <p:spPr>
          <a:xfrm>
            <a:off x="193963" y="320431"/>
            <a:ext cx="8079897" cy="8435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70C0"/>
                </a:solidFill>
                <a:latin typeface="Candara" panose="020E0502030303020204" pitchFamily="34" charset="0"/>
              </a:rPr>
              <a:t>Segmenting LiDAR point clouds – separating the bole from the branches</a:t>
            </a:r>
          </a:p>
        </p:txBody>
      </p:sp>
    </p:spTree>
    <p:extLst>
      <p:ext uri="{BB962C8B-B14F-4D97-AF65-F5344CB8AC3E}">
        <p14:creationId xmlns:p14="http://schemas.microsoft.com/office/powerpoint/2010/main" val="7384550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B537F6-CD17-4BBD-B6CC-C7A4E626E4AA}"/>
              </a:ext>
            </a:extLst>
          </p:cNvPr>
          <p:cNvSpPr txBox="1"/>
          <p:nvPr/>
        </p:nvSpPr>
        <p:spPr>
          <a:xfrm>
            <a:off x="0" y="224655"/>
            <a:ext cx="8966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andara" panose="020E0502030303020204" pitchFamily="34" charset="0"/>
              </a:rPr>
              <a:t>2D Kernel Density Estimation (KDE) of in a tree scan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138FB0-E034-4920-916E-C9DAB24806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465"/>
          <a:stretch/>
        </p:blipFill>
        <p:spPr>
          <a:xfrm>
            <a:off x="3607251" y="973144"/>
            <a:ext cx="5536749" cy="47941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A54D99-2601-4848-94AB-B3B0FDEEC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4504"/>
            <a:ext cx="2561424" cy="36570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1830A5-A158-4D69-98BE-79EF2C6C82E3}"/>
              </a:ext>
            </a:extLst>
          </p:cNvPr>
          <p:cNvSpPr txBox="1"/>
          <p:nvPr/>
        </p:nvSpPr>
        <p:spPr>
          <a:xfrm>
            <a:off x="1606859" y="5441522"/>
            <a:ext cx="411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ndara" panose="020E0502030303020204" pitchFamily="34" charset="0"/>
              </a:rPr>
              <a:t>2D kernel is computed after ground segmentation but before stem segmentation</a:t>
            </a:r>
            <a:endParaRPr lang="en-US" sz="2400" i="1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1860B72E-41FA-433A-A0F5-953BF9C04437}"/>
              </a:ext>
            </a:extLst>
          </p:cNvPr>
          <p:cNvSpPr/>
          <p:nvPr/>
        </p:nvSpPr>
        <p:spPr>
          <a:xfrm>
            <a:off x="2561424" y="2021581"/>
            <a:ext cx="2273034" cy="30298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Stem is solid and thus higher density points</a:t>
            </a:r>
          </a:p>
        </p:txBody>
      </p:sp>
    </p:spTree>
    <p:extLst>
      <p:ext uri="{BB962C8B-B14F-4D97-AF65-F5344CB8AC3E}">
        <p14:creationId xmlns:p14="http://schemas.microsoft.com/office/powerpoint/2010/main" val="1987750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D5F72E-B332-4838-9908-8A09AA647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6716" y="2061474"/>
            <a:ext cx="4407284" cy="33043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A1C050-9F06-4D7D-9B7A-3F44AB35F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34926"/>
            <a:ext cx="4458086" cy="33424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94E348-24D6-4083-B774-4E23F7FEC41D}"/>
              </a:ext>
            </a:extLst>
          </p:cNvPr>
          <p:cNvSpPr txBox="1"/>
          <p:nvPr/>
        </p:nvSpPr>
        <p:spPr>
          <a:xfrm>
            <a:off x="961353" y="1896426"/>
            <a:ext cx="277511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Candara" panose="020E0502030303020204" pitchFamily="34" charset="0"/>
              </a:rPr>
              <a:t>Breast Height (1.3m), 1cm thick slice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992BD4-B238-4EC7-BD26-2727AB92BF40}"/>
              </a:ext>
            </a:extLst>
          </p:cNvPr>
          <p:cNvSpPr txBox="1"/>
          <p:nvPr/>
        </p:nvSpPr>
        <p:spPr>
          <a:xfrm>
            <a:off x="6159205" y="1884885"/>
            <a:ext cx="22942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Candara" panose="020E0502030303020204" pitchFamily="34" charset="0"/>
              </a:rPr>
              <a:t>6.1m above ground, 1cm slice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087A41-6F2B-4AAD-A7E8-1AF402517892}"/>
              </a:ext>
            </a:extLst>
          </p:cNvPr>
          <p:cNvSpPr txBox="1"/>
          <p:nvPr/>
        </p:nvSpPr>
        <p:spPr>
          <a:xfrm>
            <a:off x="340084" y="393678"/>
            <a:ext cx="81638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andara" panose="020E0502030303020204" pitchFamily="34" charset="0"/>
              </a:rPr>
              <a:t>Improved fitting algorithm using a geometric transformation to separate branches from stem</a:t>
            </a:r>
          </a:p>
        </p:txBody>
      </p:sp>
    </p:spTree>
    <p:extLst>
      <p:ext uri="{BB962C8B-B14F-4D97-AF65-F5344CB8AC3E}">
        <p14:creationId xmlns:p14="http://schemas.microsoft.com/office/powerpoint/2010/main" val="4269865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0AB72-9CB0-5E4F-96F9-68C888EE9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4301"/>
            <a:ext cx="4114800" cy="1152244"/>
          </a:xfrm>
        </p:spPr>
        <p:txBody>
          <a:bodyPr/>
          <a:lstStyle/>
          <a:p>
            <a:r>
              <a:rPr lang="en-US" sz="3200" dirty="0">
                <a:latin typeface="Candara" panose="020E0502030303020204" pitchFamily="34" charset="0"/>
              </a:rPr>
              <a:t>Spatial modeling framework used GAMS with l2 regularization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1301CE-2E0B-A447-86DB-EE6DA6F35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058" y="4114799"/>
            <a:ext cx="3192891" cy="2606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C54CA9-D865-6941-BC74-40C35C05BB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557" y="534301"/>
            <a:ext cx="4395443" cy="35804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94DCB4-0C7C-DE41-84B2-F07CC4111115}"/>
              </a:ext>
            </a:extLst>
          </p:cNvPr>
          <p:cNvSpPr txBox="1"/>
          <p:nvPr/>
        </p:nvSpPr>
        <p:spPr>
          <a:xfrm>
            <a:off x="599091" y="2175641"/>
            <a:ext cx="330445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ndara" panose="020E0502030303020204" pitchFamily="34" charset="0"/>
              </a:rPr>
              <a:t>We used a generalized additive model with varying penalizing parameter to select for most relevant variables to impact defects.</a:t>
            </a:r>
          </a:p>
          <a:p>
            <a:endParaRPr lang="en-US" dirty="0">
              <a:latin typeface="Candara" panose="020E0502030303020204" pitchFamily="34" charset="0"/>
            </a:endParaRPr>
          </a:p>
          <a:p>
            <a:r>
              <a:rPr lang="en-US" dirty="0">
                <a:latin typeface="Candara" panose="020E0502030303020204" pitchFamily="34" charset="0"/>
              </a:rPr>
              <a:t>L2 regularization was used, and best predictors extracted from the modeling framework.</a:t>
            </a:r>
          </a:p>
          <a:p>
            <a:endParaRPr lang="en-US" dirty="0">
              <a:latin typeface="Candara" panose="020E0502030303020204" pitchFamily="34" charset="0"/>
            </a:endParaRPr>
          </a:p>
          <a:p>
            <a:r>
              <a:rPr lang="en-US" dirty="0">
                <a:latin typeface="Candara" panose="020E0502030303020204" pitchFamily="34" charset="0"/>
              </a:rPr>
              <a:t>K-fold cross validation</a:t>
            </a:r>
          </a:p>
        </p:txBody>
      </p:sp>
    </p:spTree>
    <p:extLst>
      <p:ext uri="{BB962C8B-B14F-4D97-AF65-F5344CB8AC3E}">
        <p14:creationId xmlns:p14="http://schemas.microsoft.com/office/powerpoint/2010/main" val="2502978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91D5DC366FB34DAB5FED80D728F9D5" ma:contentTypeVersion="11" ma:contentTypeDescription="Create a new document." ma:contentTypeScope="" ma:versionID="0f922146a228a40fa86d57add326b474">
  <xsd:schema xmlns:xsd="http://www.w3.org/2001/XMLSchema" xmlns:xs="http://www.w3.org/2001/XMLSchema" xmlns:p="http://schemas.microsoft.com/office/2006/metadata/properties" xmlns:ns2="c8d168e6-916d-41f3-9337-c3785a6911a5" xmlns:ns3="50d1adfd-75f0-4ac1-a76d-7b6e1bad5e9c" targetNamespace="http://schemas.microsoft.com/office/2006/metadata/properties" ma:root="true" ma:fieldsID="7cdbc3b46195e23b18e8790d7077f3d7" ns2:_="" ns3:_="">
    <xsd:import namespace="c8d168e6-916d-41f3-9337-c3785a6911a5"/>
    <xsd:import namespace="50d1adfd-75f0-4ac1-a76d-7b6e1bad5e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d168e6-916d-41f3-9337-c3785a6911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d1adfd-75f0-4ac1-a76d-7b6e1bad5e9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672D25F-CE97-4181-84AA-ECC4D3F01BE5}"/>
</file>

<file path=customXml/itemProps2.xml><?xml version="1.0" encoding="utf-8"?>
<ds:datastoreItem xmlns:ds="http://schemas.openxmlformats.org/officeDocument/2006/customXml" ds:itemID="{AB2B25AA-8CF2-40F1-B6C4-9BC61F2E9CB2}"/>
</file>

<file path=customXml/itemProps3.xml><?xml version="1.0" encoding="utf-8"?>
<ds:datastoreItem xmlns:ds="http://schemas.openxmlformats.org/officeDocument/2006/customXml" ds:itemID="{6D0833EE-834D-41D9-8B48-EB5EAFA86D0D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14171</TotalTime>
  <Words>545</Words>
  <Application>Microsoft Macintosh PowerPoint</Application>
  <PresentationFormat>On-screen Show (4:3)</PresentationFormat>
  <Paragraphs>99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Candara</vt:lpstr>
      <vt:lpstr>Symbol</vt:lpstr>
      <vt:lpstr>Times New Roman</vt:lpstr>
      <vt:lpstr>Trebuchet MS</vt:lpstr>
      <vt:lpstr>Wingdings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Spatial modeling framework used GAMS with l2 regularization</vt:lpstr>
      <vt:lpstr>PowerPoint Presentation</vt:lpstr>
      <vt:lpstr>Alogrithm to determining height out several diameters using ground based Lidar.</vt:lpstr>
      <vt:lpstr>Variables affecting sweep</vt:lpstr>
      <vt:lpstr>Variables effecting Forking</vt:lpstr>
      <vt:lpstr>Variable affecting ramicorns</vt:lpstr>
      <vt:lpstr>Ramicorn Probability as a function of WD, depth to Water Table</vt:lpstr>
      <vt:lpstr>Major findings</vt:lpstr>
      <vt:lpstr>Acknowledgements</vt:lpstr>
    </vt:vector>
  </TitlesOfParts>
  <Company>NCSU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CAFS</dc:creator>
  <dc:description/>
  <cp:lastModifiedBy>Cristian Montes</cp:lastModifiedBy>
  <cp:revision>51</cp:revision>
  <dcterms:created xsi:type="dcterms:W3CDTF">2013-02-25T23:05:08Z</dcterms:created>
  <dcterms:modified xsi:type="dcterms:W3CDTF">2021-06-01T21:24:08Z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Company">
    <vt:lpwstr>NCSU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2</vt:i4>
  </property>
  <property fmtid="{D5CDD505-2E9C-101B-9397-08002B2CF9AE}" pid="9" name="PresentationFormat">
    <vt:lpwstr>On-screen Show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9</vt:i4>
  </property>
  <property fmtid="{D5CDD505-2E9C-101B-9397-08002B2CF9AE}" pid="13" name="ContentTypeId">
    <vt:lpwstr>0x010100EF91D5DC366FB34DAB5FED80D728F9D5</vt:lpwstr>
  </property>
</Properties>
</file>